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74" r:id="rId4"/>
    <p:sldId id="258" r:id="rId5"/>
    <p:sldId id="259" r:id="rId6"/>
    <p:sldId id="260" r:id="rId7"/>
    <p:sldId id="280" r:id="rId8"/>
    <p:sldId id="261" r:id="rId9"/>
    <p:sldId id="269" r:id="rId10"/>
    <p:sldId id="270" r:id="rId11"/>
    <p:sldId id="278" r:id="rId12"/>
    <p:sldId id="262" r:id="rId13"/>
    <p:sldId id="271" r:id="rId14"/>
    <p:sldId id="272" r:id="rId15"/>
    <p:sldId id="279" r:id="rId16"/>
    <p:sldId id="263" r:id="rId17"/>
    <p:sldId id="267" r:id="rId18"/>
    <p:sldId id="264" r:id="rId19"/>
    <p:sldId id="265" r:id="rId20"/>
    <p:sldId id="266" r:id="rId21"/>
    <p:sldId id="282" r:id="rId22"/>
    <p:sldId id="283" r:id="rId23"/>
    <p:sldId id="284" r:id="rId24"/>
    <p:sldId id="276" r:id="rId25"/>
    <p:sldId id="277" r:id="rId26"/>
    <p:sldId id="281" r:id="rId27"/>
    <p:sldId id="285" r:id="rId28"/>
    <p:sldId id="273" r:id="rId29"/>
  </p:sldIdLst>
  <p:sldSz cx="9144000" cy="6858000" type="screen4x3"/>
  <p:notesSz cx="7077075" cy="9077325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28" y="-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D891F-FDD4-45EA-8C63-EB6CD64357E6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FF7D8-CB91-4B59-9D2B-39EA1E955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28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99E08-3410-4419-8478-C0E4C74B0325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681038"/>
            <a:ext cx="4537075" cy="3403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311730"/>
            <a:ext cx="5661660" cy="4084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621883"/>
            <a:ext cx="3066733" cy="4538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71085-997E-4E1C-9ACB-9998BBFBA1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59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Images sources : http://informatikarenbilakaera.blogspot.com/2011/05/multimedia.html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71085-997E-4E1C-9ACB-9998BBFBA1E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</a:t>
            </a:r>
            <a:r>
              <a:rPr lang="en-US" baseline="0" dirty="0" smtClean="0"/>
              <a:t> source - http://www.americanavca.com/man_watching_television.png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71085-997E-4E1C-9ACB-9998BBFBA1E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source - http://www.squidoo.com/multimedia-kiosks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71085-997E-4E1C-9ACB-9998BBFBA1E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C434-BB34-4C5C-BAA6-8A3914EBF1B1}" type="datetime1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>
                <a:solidFill>
                  <a:schemeClr val="tx1"/>
                </a:solidFill>
              </a:defRPr>
            </a:lvl1pPr>
          </a:lstStyle>
          <a:p>
            <a:fld id="{70C46DB2-72FD-4D5B-9824-374CBB4ABE8A}" type="slidenum">
              <a:rPr lang="en-US" smtClean="0"/>
              <a:pPr/>
              <a:t>‹#›</a:t>
            </a:fld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0"/>
            <a:ext cx="1524000" cy="63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12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F8A05-24B8-4912-98B0-A27F69C25D91}" type="datetime1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5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6C35-489E-457F-9781-5198388E6CA2}" type="datetime1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2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E4F1-011A-4BD3-8A28-7D280388F692}" type="datetime1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82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71ED1-7C73-4D49-AA6A-FD3A283577A4}" type="datetime1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9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4129C-65E3-4A85-BD9A-5E20ABAF00B2}" type="datetime1">
              <a:rPr lang="en-US" smtClean="0"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81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A476-9D5E-4E8E-A14B-9371C4CA1C28}" type="datetime1">
              <a:rPr lang="en-US" smtClean="0"/>
              <a:t>1/4/2017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3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CC3A-9445-46CA-98FC-69EDC428EC75}" type="datetime1">
              <a:rPr lang="en-US" smtClean="0"/>
              <a:t>1/4/2017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DDAC-378B-4AE9-B1DD-B3835071CFF1}" type="datetime1">
              <a:rPr lang="en-US" smtClean="0"/>
              <a:t>1/4/2017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6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36561-E2DB-4675-9ABE-110A69F18BD2}" type="datetime1">
              <a:rPr lang="en-US" smtClean="0"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62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397CC-64F1-40F4-8469-0FC314670C54}" type="datetime1">
              <a:rPr lang="en-US" smtClean="0"/>
              <a:t>1/4/2017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4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9833B-C8CE-4446-9B29-49B954CFDB46}" type="datetime1">
              <a:rPr lang="en-US" smtClean="0"/>
              <a:t>1/4/2017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/>
                </a:solidFill>
              </a:defRPr>
            </a:lvl1pPr>
          </a:lstStyle>
          <a:p>
            <a:fld id="{70C46DB2-72FD-4D5B-9824-374CBB4ABE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76200" y="6629400"/>
            <a:ext cx="9220200" cy="228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43600" y="6629400"/>
            <a:ext cx="3200400" cy="228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6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Topic 1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Introduction to Multimedia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CSC253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Multimedia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Non linear (interactive) multimedia</a:t>
            </a:r>
          </a:p>
          <a:p>
            <a:pPr lvl="1"/>
            <a:r>
              <a:rPr lang="en-US" dirty="0" smtClean="0"/>
              <a:t>Users have the ability to move around or follow different path through the information presentation.</a:t>
            </a:r>
          </a:p>
          <a:p>
            <a:pPr lvl="1"/>
            <a:r>
              <a:rPr lang="en-US" dirty="0" smtClean="0"/>
              <a:t>Advantage: complex domain of information can be presented.</a:t>
            </a:r>
          </a:p>
          <a:p>
            <a:pPr lvl="1"/>
            <a:r>
              <a:rPr lang="en-US" dirty="0" smtClean="0"/>
              <a:t>Disadvantage: users might lost in the massive “information highway”.</a:t>
            </a:r>
          </a:p>
          <a:p>
            <a:pPr lvl="1"/>
            <a:r>
              <a:rPr lang="en-US" dirty="0" smtClean="0"/>
              <a:t>Useful for: information archive (encyclopedia), education, training and entertainment.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 linear (interactive) </a:t>
            </a:r>
            <a:r>
              <a:rPr lang="en-US" dirty="0" smtClean="0"/>
              <a:t>multimedia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 linear means </a:t>
            </a:r>
          </a:p>
          <a:p>
            <a:pPr lvl="1"/>
            <a:r>
              <a:rPr lang="en-US" dirty="0" smtClean="0"/>
              <a:t>Interactive</a:t>
            </a:r>
          </a:p>
          <a:p>
            <a:pPr lvl="1"/>
            <a:r>
              <a:rPr lang="en-US" dirty="0" smtClean="0"/>
              <a:t>Users have control over the contents </a:t>
            </a:r>
          </a:p>
          <a:p>
            <a:pPr lvl="1"/>
            <a:r>
              <a:rPr lang="en-US" dirty="0" smtClean="0"/>
              <a:t>Users  are given navigation control</a:t>
            </a:r>
          </a:p>
          <a:p>
            <a:pPr lvl="1"/>
            <a:r>
              <a:rPr lang="en-US" dirty="0" smtClean="0"/>
              <a:t>Example </a:t>
            </a:r>
          </a:p>
          <a:p>
            <a:pPr lvl="1"/>
            <a:r>
              <a:rPr lang="en-US" dirty="0" smtClean="0"/>
              <a:t>Games , course ware , interactive CD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Multimedia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Multimedia Projects can also be delivered online (webs) and through PDAs/Hand-held Devices.</a:t>
            </a:r>
            <a:endParaRPr lang="en-US" sz="2600" dirty="0" smtClean="0"/>
          </a:p>
          <a:p>
            <a:r>
              <a:rPr lang="en-US" sz="2600" dirty="0" smtClean="0"/>
              <a:t>The primary media for delivering multimedia projects are: </a:t>
            </a:r>
          </a:p>
          <a:p>
            <a:pPr lvl="1"/>
            <a:r>
              <a:rPr lang="en-US" sz="2200" dirty="0" smtClean="0"/>
              <a:t>Compact disc read-only (CD-ROM)</a:t>
            </a:r>
          </a:p>
          <a:p>
            <a:pPr lvl="1"/>
            <a:r>
              <a:rPr lang="en-US" sz="2200" dirty="0" smtClean="0"/>
              <a:t>Digital Versatile Disc (DVD) / </a:t>
            </a:r>
            <a:r>
              <a:rPr lang="en-US" sz="2200" dirty="0" err="1" smtClean="0"/>
              <a:t>Blu</a:t>
            </a:r>
            <a:r>
              <a:rPr lang="en-US" sz="2200" dirty="0" smtClean="0"/>
              <a:t>-ray disc (BDA)</a:t>
            </a:r>
          </a:p>
          <a:p>
            <a:pPr lvl="1">
              <a:buNone/>
            </a:pPr>
            <a:endParaRPr lang="en-US" sz="24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CD-ROM</a:t>
            </a:r>
          </a:p>
          <a:p>
            <a:pPr lvl="1"/>
            <a:r>
              <a:rPr lang="en-US" dirty="0" smtClean="0"/>
              <a:t>The most cost-effective distribution medium for multimedia projects. </a:t>
            </a:r>
          </a:p>
          <a:p>
            <a:pPr lvl="1"/>
            <a:r>
              <a:rPr lang="en-US" dirty="0" smtClean="0"/>
              <a:t>It can contain up to 80 minutes of full-screen video or sound.</a:t>
            </a:r>
            <a:endParaRPr lang="en-US" dirty="0"/>
          </a:p>
        </p:txBody>
      </p:sp>
      <p:pic>
        <p:nvPicPr>
          <p:cNvPr id="1026" name="Picture 2" descr="http://davidsvideography.com/wp-content/uploads/2015/02/c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62400"/>
            <a:ext cx="2251076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DVD-ROM / </a:t>
            </a:r>
            <a:r>
              <a:rPr lang="en-US" dirty="0" err="1" smtClean="0"/>
              <a:t>Blu</a:t>
            </a:r>
            <a:r>
              <a:rPr lang="en-US" dirty="0" smtClean="0"/>
              <a:t>-ray disc</a:t>
            </a:r>
          </a:p>
          <a:p>
            <a:pPr lvl="1"/>
            <a:r>
              <a:rPr lang="en-US" dirty="0" smtClean="0"/>
              <a:t>Multilayered DVD technology increases the capacity of current optical technology to 18 GB. </a:t>
            </a:r>
          </a:p>
          <a:p>
            <a:pPr lvl="1"/>
            <a:r>
              <a:rPr lang="en-US" dirty="0" smtClean="0"/>
              <a:t>DVD authoring and integration software is used to create interactive front-end menus for films and games.</a:t>
            </a:r>
          </a:p>
          <a:p>
            <a:pPr lvl="1"/>
            <a:r>
              <a:rPr lang="en-US" dirty="0" err="1" smtClean="0"/>
              <a:t>Blu</a:t>
            </a:r>
            <a:r>
              <a:rPr lang="en-US" dirty="0" smtClean="0"/>
              <a:t>-ray disc (</a:t>
            </a:r>
            <a:r>
              <a:rPr lang="en-US" dirty="0" err="1" smtClean="0"/>
              <a:t>Blu</a:t>
            </a:r>
            <a:r>
              <a:rPr lang="en-US" dirty="0" smtClean="0"/>
              <a:t>-ray Disc Association BDA) is next-generation format for high-definition video and high-density data. A single-layer disc can fit 23.3, 25, or 27 GB (enough for approximately four hours of high-definition video with audio). It supports 25GB for one layer, 50GB for two and 100GB for four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156586"/>
              </p:ext>
            </p:extLst>
          </p:nvPr>
        </p:nvGraphicFramePr>
        <p:xfrm>
          <a:off x="533400" y="1752600"/>
          <a:ext cx="80772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  <a:gridCol w="2019300"/>
                <a:gridCol w="2019300"/>
              </a:tblGrid>
              <a:tr h="482600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DVD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BLU-RAY</a:t>
                      </a:r>
                      <a:endParaRPr lang="en-US" sz="3200" dirty="0"/>
                    </a:p>
                  </a:txBody>
                  <a:tcPr/>
                </a:tc>
              </a:tr>
              <a:tr h="889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Capacity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700MB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Up</a:t>
                      </a:r>
                      <a:r>
                        <a:rPr lang="en-US" sz="2800" baseline="0" dirty="0" smtClean="0"/>
                        <a:t> to 8.5 GB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Up to 120 GB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57600"/>
            <a:ext cx="38100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4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 and DVD </a:t>
            </a:r>
            <a:r>
              <a:rPr lang="en-US" dirty="0" smtClean="0"/>
              <a:t>burners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CD and DVD burners are used for reading discs and converting the discs to audio, video, and data formats.</a:t>
            </a:r>
          </a:p>
          <a:p>
            <a:endParaRPr lang="en-US" dirty="0"/>
          </a:p>
        </p:txBody>
      </p:sp>
      <p:pic>
        <p:nvPicPr>
          <p:cNvPr id="5" name="Picture 2" descr="Image result for DVD BURNER SOFTW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4011727" cy="285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nero burn c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3819525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Multimedia?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Ease of use</a:t>
            </a:r>
          </a:p>
          <a:p>
            <a:r>
              <a:rPr lang="en-US" dirty="0" smtClean="0"/>
              <a:t>Intuitive Interface</a:t>
            </a:r>
          </a:p>
          <a:p>
            <a:r>
              <a:rPr lang="en-US" dirty="0" smtClean="0"/>
              <a:t>Immersive experience</a:t>
            </a:r>
          </a:p>
          <a:p>
            <a:r>
              <a:rPr lang="en-US" dirty="0" smtClean="0"/>
              <a:t>Self-paced interaction and better retention</a:t>
            </a:r>
          </a:p>
          <a:p>
            <a:r>
              <a:rPr lang="en-US" dirty="0" smtClean="0"/>
              <a:t>Better understanding</a:t>
            </a:r>
          </a:p>
          <a:p>
            <a:r>
              <a:rPr lang="en-US" dirty="0" smtClean="0"/>
              <a:t>Cost effectiveness</a:t>
            </a:r>
          </a:p>
          <a:p>
            <a:r>
              <a:rPr lang="en-US" dirty="0" smtClean="0"/>
              <a:t>More fun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Multimedia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Home </a:t>
            </a:r>
          </a:p>
          <a:p>
            <a:pPr lvl="1"/>
            <a:r>
              <a:rPr lang="en-US" dirty="0" smtClean="0"/>
              <a:t>Most multimedia projects reach the homes via television sets or monitors with built-in user inputs.</a:t>
            </a:r>
          </a:p>
          <a:p>
            <a:pPr lvl="1"/>
            <a:r>
              <a:rPr lang="en-US" dirty="0" smtClean="0"/>
              <a:t>Movies on demand, </a:t>
            </a:r>
            <a:r>
              <a:rPr lang="en-US" dirty="0"/>
              <a:t>games, instructional videos on gardening etc.</a:t>
            </a:r>
          </a:p>
          <a:p>
            <a:pPr lvl="1"/>
            <a:endParaRPr lang="en-US" dirty="0" smtClean="0"/>
          </a:p>
        </p:txBody>
      </p:sp>
      <p:pic>
        <p:nvPicPr>
          <p:cNvPr id="5" name="Picture 2" descr="Image result for hypp t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0"/>
            <a:ext cx="2895600" cy="193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watching tv onl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4191000"/>
            <a:ext cx="408214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Multimedia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Public places </a:t>
            </a:r>
          </a:p>
          <a:p>
            <a:pPr lvl="1"/>
            <a:r>
              <a:rPr lang="en-US" dirty="0" smtClean="0"/>
              <a:t>Multimedia will become </a:t>
            </a:r>
          </a:p>
          <a:p>
            <a:pPr lvl="1">
              <a:buNone/>
            </a:pPr>
            <a:r>
              <a:rPr lang="en-US" dirty="0" smtClean="0"/>
              <a:t>	available at stand-alone </a:t>
            </a:r>
          </a:p>
          <a:p>
            <a:pPr lvl="1">
              <a:buNone/>
            </a:pPr>
            <a:r>
              <a:rPr lang="en-US" dirty="0" smtClean="0"/>
              <a:t>	terminals or kiosks </a:t>
            </a:r>
          </a:p>
          <a:p>
            <a:pPr lvl="1">
              <a:buNone/>
            </a:pPr>
            <a:r>
              <a:rPr lang="en-US" dirty="0" smtClean="0"/>
              <a:t>	to provide information </a:t>
            </a:r>
          </a:p>
          <a:p>
            <a:pPr lvl="1">
              <a:buNone/>
            </a:pPr>
            <a:r>
              <a:rPr lang="en-US" dirty="0" smtClean="0"/>
              <a:t>	and help.</a:t>
            </a:r>
          </a:p>
          <a:p>
            <a:endParaRPr lang="en-US" dirty="0"/>
          </a:p>
        </p:txBody>
      </p:sp>
      <p:pic>
        <p:nvPicPr>
          <p:cNvPr id="5" name="Picture 2" descr="Image result for interactive kios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1" r="26969"/>
          <a:stretch/>
        </p:blipFill>
        <p:spPr bwMode="auto">
          <a:xfrm>
            <a:off x="6019800" y="1524000"/>
            <a:ext cx="228718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7" t="10425" r="15496" b="14980"/>
          <a:stretch/>
        </p:blipFill>
        <p:spPr bwMode="auto">
          <a:xfrm>
            <a:off x="6172200" y="4038600"/>
            <a:ext cx="2073207" cy="218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multimedia.</a:t>
            </a:r>
          </a:p>
          <a:p>
            <a:pPr lvl="1"/>
            <a:r>
              <a:rPr lang="en-US" dirty="0" smtClean="0"/>
              <a:t>Definition</a:t>
            </a:r>
          </a:p>
          <a:p>
            <a:pPr lvl="1"/>
            <a:r>
              <a:rPr lang="en-US" dirty="0" smtClean="0"/>
              <a:t>Types of multimedia</a:t>
            </a:r>
          </a:p>
          <a:p>
            <a:pPr lvl="1"/>
            <a:r>
              <a:rPr lang="en-US" dirty="0" smtClean="0"/>
              <a:t>Delivering multimedia</a:t>
            </a:r>
          </a:p>
          <a:p>
            <a:r>
              <a:rPr lang="en-US" dirty="0" smtClean="0"/>
              <a:t>Why multimedia?</a:t>
            </a:r>
          </a:p>
          <a:p>
            <a:r>
              <a:rPr lang="en-US" dirty="0" smtClean="0"/>
              <a:t>Applications of multimedia.</a:t>
            </a:r>
          </a:p>
          <a:p>
            <a:pPr lvl="1"/>
            <a:r>
              <a:rPr lang="en-US" dirty="0" smtClean="0"/>
              <a:t>Examples of multimedia application</a:t>
            </a:r>
          </a:p>
          <a:p>
            <a:r>
              <a:rPr lang="en-US" dirty="0" smtClean="0"/>
              <a:t>Summary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Multimedia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Business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Business applications include presentations training, marketing, advertising, product demos, databases, catalogues, instant messaging, and networked communication.</a:t>
            </a:r>
          </a:p>
          <a:p>
            <a:pPr>
              <a:lnSpc>
                <a:spcPct val="120000"/>
              </a:lnSpc>
            </a:pPr>
            <a:endParaRPr lang="en-US" dirty="0" smtClean="0"/>
          </a:p>
        </p:txBody>
      </p:sp>
      <p:pic>
        <p:nvPicPr>
          <p:cNvPr id="5" name="Picture 12" descr="http://farm1.static.flickr.com/207/490262529_57419789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38600"/>
            <a:ext cx="3089372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4" t="5221" r="1355" b="9442"/>
          <a:stretch/>
        </p:blipFill>
        <p:spPr bwMode="auto">
          <a:xfrm>
            <a:off x="1295400" y="4495800"/>
            <a:ext cx="3657600" cy="194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Schools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Educational software can be </a:t>
            </a:r>
            <a:endParaRPr lang="en-US" dirty="0" smtClean="0"/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 smtClean="0"/>
              <a:t>developed </a:t>
            </a:r>
            <a:r>
              <a:rPr lang="en-US" dirty="0"/>
              <a:t>to enrich the learning </a:t>
            </a:r>
            <a:r>
              <a:rPr lang="en-US" dirty="0" smtClean="0"/>
              <a:t>process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 smtClean="0"/>
              <a:t>- move </a:t>
            </a:r>
            <a:r>
              <a:rPr lang="en-US" dirty="0"/>
              <a:t>away from the transmission or passive-learner model of </a:t>
            </a:r>
            <a:r>
              <a:rPr lang="en-US" dirty="0" smtClean="0"/>
              <a:t>learning to </a:t>
            </a:r>
            <a:r>
              <a:rPr lang="en-US" dirty="0"/>
              <a:t>the experiential learning or active-learner model.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4800"/>
            <a:ext cx="2009034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4" descr="Image result for cd belajar bahasa inggris untuk an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5257800" cy="240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5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Multimedia Application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200" dirty="0"/>
              <a:t>Interactive TV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200" dirty="0"/>
              <a:t>Multimedia courseware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200" dirty="0"/>
              <a:t>Video conferencing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200" dirty="0"/>
              <a:t>Video-on-Demand    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sz="3200" dirty="0"/>
              <a:t>    (</a:t>
            </a:r>
            <a:r>
              <a:rPr lang="en-US" sz="3200" dirty="0" err="1"/>
              <a:t>VoD</a:t>
            </a:r>
            <a:r>
              <a:rPr lang="en-US" sz="3200" dirty="0"/>
              <a:t>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200" dirty="0"/>
              <a:t>Virtual </a:t>
            </a:r>
            <a:r>
              <a:rPr lang="en-US" sz="3200" dirty="0" smtClean="0"/>
              <a:t>reality</a:t>
            </a:r>
            <a:endParaRPr lang="en-US" sz="3200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500" dirty="0" smtClean="0"/>
              <a:t>Digital video editing and production systems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500" dirty="0" smtClean="0"/>
              <a:t>E-Newspapers /Magazines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500" dirty="0" smtClean="0"/>
              <a:t>Games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500" dirty="0" smtClean="0"/>
              <a:t>Groupware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3500" dirty="0" smtClean="0"/>
              <a:t>Home shopping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4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Reality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873752"/>
          </a:xfrm>
        </p:spPr>
        <p:txBody>
          <a:bodyPr/>
          <a:lstStyle/>
          <a:p>
            <a:r>
              <a:rPr lang="en-US" dirty="0" smtClean="0"/>
              <a:t>Virtual reality is an extension of multimedia.</a:t>
            </a:r>
          </a:p>
          <a:p>
            <a:r>
              <a:rPr lang="en-US" dirty="0" smtClean="0"/>
              <a:t>It uses the basic multimedia elements of imagery, sound, and animation.</a:t>
            </a:r>
          </a:p>
          <a:p>
            <a:r>
              <a:rPr lang="en-US" dirty="0" smtClean="0"/>
              <a:t>It requires terrific computing horsepower to be realistic.</a:t>
            </a:r>
          </a:p>
          <a:p>
            <a:endParaRPr lang="en-MY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24000"/>
            <a:ext cx="3581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(cont.) Virtual Reality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VR, cyberspace is made up of thousands of geometric objects plotted in three-dimensional space.</a:t>
            </a:r>
          </a:p>
          <a:p>
            <a:r>
              <a:rPr lang="en-US" dirty="0" smtClean="0"/>
              <a:t>The standards for transmitting VR in Virtual Reality Modeling Language (VRML) documents have been developed on the World Wide Web.</a:t>
            </a:r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Examples</a:t>
            </a:r>
            <a:r>
              <a:rPr lang="en-US" dirty="0"/>
              <a:t>: </a:t>
            </a:r>
          </a:p>
          <a:p>
            <a:r>
              <a:rPr lang="en-US" dirty="0" smtClean="0"/>
              <a:t>Flight </a:t>
            </a:r>
            <a:r>
              <a:rPr lang="en-US" dirty="0"/>
              <a:t>simulators</a:t>
            </a:r>
          </a:p>
          <a:p>
            <a:r>
              <a:rPr lang="en-US" dirty="0" smtClean="0"/>
              <a:t>Surgery </a:t>
            </a:r>
            <a:r>
              <a:rPr lang="en-US" dirty="0"/>
              <a:t>simulators</a:t>
            </a:r>
          </a:p>
          <a:p>
            <a:r>
              <a:rPr lang="en-US" dirty="0" smtClean="0"/>
              <a:t>Computer-controlled </a:t>
            </a:r>
            <a:r>
              <a:rPr lang="en-US" dirty="0"/>
              <a:t>simulators teach the intricate loading and unloading of oil tankers and container ships (maritime academy). </a:t>
            </a:r>
          </a:p>
          <a:p>
            <a:endParaRPr lang="en-US" dirty="0"/>
          </a:p>
        </p:txBody>
      </p:sp>
      <p:pic>
        <p:nvPicPr>
          <p:cNvPr id="4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2857500" cy="178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6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421960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800" y="45720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Train your phobias away with realistic simulations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1676400"/>
            <a:ext cx="353785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1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Multimedia is a combination of text, graphic art, sound, animation, and video.</a:t>
            </a:r>
          </a:p>
          <a:p>
            <a:r>
              <a:rPr lang="en-US" dirty="0" smtClean="0"/>
              <a:t>There are two types of multimedia projects : linear or nonlinear.</a:t>
            </a:r>
          </a:p>
          <a:p>
            <a:r>
              <a:rPr lang="en-US" dirty="0" smtClean="0"/>
              <a:t>Multimedia projects are often stored on CD-ROM or DVDs. They can also be hosted on the Web.</a:t>
            </a:r>
          </a:p>
          <a:p>
            <a:r>
              <a:rPr lang="en-US" dirty="0" smtClean="0"/>
              <a:t>Multimedia is widely used in business, schools, public places, and at home.</a:t>
            </a:r>
          </a:p>
          <a:p>
            <a:r>
              <a:rPr lang="en-US" dirty="0" smtClean="0"/>
              <a:t>Virtual reality is an extension of multimedia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end of this chapter, students should be able to:</a:t>
            </a:r>
          </a:p>
          <a:p>
            <a:pPr lvl="1"/>
            <a:r>
              <a:rPr lang="en-US" dirty="0" smtClean="0"/>
              <a:t>define basic terms and concepts related to multimedia technologies</a:t>
            </a:r>
          </a:p>
          <a:p>
            <a:pPr lvl="1"/>
            <a:r>
              <a:rPr lang="en-US" dirty="0" smtClean="0"/>
              <a:t>distinguish between the types of linear and non-linear multimedia systems</a:t>
            </a:r>
          </a:p>
          <a:p>
            <a:pPr lvl="1"/>
            <a:r>
              <a:rPr lang="en-US" dirty="0" smtClean="0"/>
              <a:t>identify various applications of multimedia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Multimedia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definition of Multimedia :</a:t>
            </a:r>
          </a:p>
          <a:p>
            <a:pPr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i="1" dirty="0" smtClean="0"/>
              <a:t>“</a:t>
            </a:r>
            <a:r>
              <a:rPr lang="en-US" b="1" dirty="0"/>
              <a:t>Multimedia </a:t>
            </a:r>
            <a:r>
              <a:rPr lang="en-US" dirty="0"/>
              <a:t>is any combination of </a:t>
            </a:r>
            <a:r>
              <a:rPr lang="en-US" sz="4200" b="1" dirty="0">
                <a:solidFill>
                  <a:srgbClr val="FF0000"/>
                </a:solidFill>
              </a:rPr>
              <a:t>text, art, sound, animation</a:t>
            </a:r>
            <a:r>
              <a:rPr lang="en-US" dirty="0"/>
              <a:t>, </a:t>
            </a:r>
            <a:r>
              <a:rPr lang="en-US" dirty="0" smtClean="0"/>
              <a:t>and </a:t>
            </a:r>
            <a:r>
              <a:rPr lang="en-US" sz="4200" b="1" dirty="0" smtClean="0">
                <a:solidFill>
                  <a:srgbClr val="FF0000"/>
                </a:solidFill>
              </a:rPr>
              <a:t>video</a:t>
            </a:r>
            <a:r>
              <a:rPr lang="en-US" dirty="0" smtClean="0"/>
              <a:t> </a:t>
            </a:r>
            <a:r>
              <a:rPr lang="en-US" dirty="0"/>
              <a:t>delivered to you by computer or other electronic or digitally </a:t>
            </a:r>
            <a:r>
              <a:rPr lang="en-US" dirty="0" smtClean="0"/>
              <a:t>manipulated means</a:t>
            </a:r>
            <a:r>
              <a:rPr lang="en-US" dirty="0"/>
              <a:t>. </a:t>
            </a:r>
            <a:r>
              <a:rPr lang="en-US" i="1" dirty="0" smtClean="0"/>
              <a:t>A multimedia project development requires creative, technical, organizational, and business skills.”</a:t>
            </a:r>
          </a:p>
          <a:p>
            <a:pPr>
              <a:buNone/>
            </a:pPr>
            <a:endParaRPr lang="en-US" dirty="0" smtClean="0"/>
          </a:p>
          <a:p>
            <a:pPr algn="r">
              <a:buNone/>
            </a:pPr>
            <a:r>
              <a:rPr lang="en-US" sz="1800" i="1" dirty="0" err="1" smtClean="0"/>
              <a:t>Tay</a:t>
            </a:r>
            <a:r>
              <a:rPr lang="en-US" sz="1800" i="1" dirty="0" smtClean="0"/>
              <a:t> Vaughan</a:t>
            </a:r>
          </a:p>
          <a:p>
            <a:pPr algn="r">
              <a:buNone/>
            </a:pPr>
            <a:r>
              <a:rPr lang="en-US" sz="1800" i="1" dirty="0" smtClean="0"/>
              <a:t>						Multimedia : Making it work 8</a:t>
            </a:r>
            <a:r>
              <a:rPr lang="en-US" sz="1800" i="1" baseline="30000" dirty="0" smtClean="0"/>
              <a:t>th</a:t>
            </a:r>
            <a:r>
              <a:rPr lang="en-US" sz="1800" i="1" dirty="0" smtClean="0"/>
              <a:t> Ed</a:t>
            </a:r>
            <a:r>
              <a:rPr lang="en-US" i="1" dirty="0" smtClean="0"/>
              <a:t>.</a:t>
            </a:r>
          </a:p>
          <a:p>
            <a:pPr algn="r"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8"/>
          <a:stretch/>
        </p:blipFill>
        <p:spPr bwMode="auto">
          <a:xfrm>
            <a:off x="838200" y="4524703"/>
            <a:ext cx="4238625" cy="194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Multimedia is a combination of</a:t>
            </a:r>
            <a:endParaRPr lang="en-US" dirty="0"/>
          </a:p>
        </p:txBody>
      </p:sp>
      <p:pic>
        <p:nvPicPr>
          <p:cNvPr id="1028" name="Picture 4" descr="C:\Users\NIK KAMARUZAMAN\Desktop\lifeless\multimedia 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032000" y="1685131"/>
            <a:ext cx="5080000" cy="4356100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Multimedia Terminologies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/>
              <a:t>Interactive Multimedia: </a:t>
            </a:r>
            <a:r>
              <a:rPr lang="en-US" dirty="0"/>
              <a:t>when a user is given the option of </a:t>
            </a:r>
            <a:r>
              <a:rPr lang="en-US" b="1" dirty="0"/>
              <a:t>controlling the elements</a:t>
            </a:r>
            <a:r>
              <a:rPr lang="en-US" dirty="0"/>
              <a:t>.</a:t>
            </a:r>
          </a:p>
          <a:p>
            <a:r>
              <a:rPr lang="en-US" b="1" dirty="0"/>
              <a:t>Hypermedia</a:t>
            </a:r>
            <a:r>
              <a:rPr lang="en-US" b="1" dirty="0" smtClean="0"/>
              <a:t>: </a:t>
            </a:r>
            <a:r>
              <a:rPr lang="en-US" dirty="0" smtClean="0"/>
              <a:t>when </a:t>
            </a:r>
            <a:r>
              <a:rPr lang="en-US" dirty="0"/>
              <a:t>a user is provided a structure of </a:t>
            </a:r>
            <a:r>
              <a:rPr lang="en-US" b="1" dirty="0"/>
              <a:t>linked elements for navigation.</a:t>
            </a:r>
            <a:endParaRPr lang="en-US" dirty="0"/>
          </a:p>
          <a:p>
            <a:r>
              <a:rPr lang="en-US" b="1" dirty="0"/>
              <a:t>Multimedia Developer : </a:t>
            </a:r>
            <a:r>
              <a:rPr lang="en-US" dirty="0"/>
              <a:t>The people that develop multimedia projects.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Multimedia Terminologies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software vehicle, the messages, and the content together constitute a </a:t>
            </a:r>
            <a:r>
              <a:rPr lang="en-US" b="1" dirty="0"/>
              <a:t>multimedia project.</a:t>
            </a:r>
            <a:endParaRPr lang="en-US" dirty="0"/>
          </a:p>
          <a:p>
            <a:r>
              <a:rPr lang="en-US" dirty="0"/>
              <a:t>A multimedia project shipped to end-users with or without instructions is called a </a:t>
            </a:r>
            <a:r>
              <a:rPr lang="en-US" b="1" dirty="0"/>
              <a:t>multimedia title</a:t>
            </a:r>
            <a:r>
              <a:rPr lang="en-US" dirty="0"/>
              <a:t>.</a:t>
            </a:r>
          </a:p>
          <a:p>
            <a:r>
              <a:rPr lang="en-US" dirty="0"/>
              <a:t>A project can also be launched on the Web.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1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Multimedia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Multimedia projects :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400" dirty="0" smtClean="0"/>
              <a:t>Linear  Multimedia: Projects that are not interactive. Users have </a:t>
            </a:r>
            <a:r>
              <a:rPr lang="en-US" sz="2400" b="1" dirty="0" smtClean="0">
                <a:solidFill>
                  <a:srgbClr val="FF0000"/>
                </a:solidFill>
              </a:rPr>
              <a:t>very little control </a:t>
            </a:r>
            <a:r>
              <a:rPr lang="en-US" sz="2400" dirty="0" smtClean="0"/>
              <a:t>over the presentation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Nonlinear (interactive) Multimedia : Projects  that are user-interactive, where users are given </a:t>
            </a:r>
            <a:r>
              <a:rPr lang="en-US" sz="2400" b="1" dirty="0" smtClean="0">
                <a:solidFill>
                  <a:srgbClr val="FF0000"/>
                </a:solidFill>
              </a:rPr>
              <a:t>navigational control.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Multimedia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Multimedia</a:t>
            </a:r>
          </a:p>
          <a:p>
            <a:pPr lvl="1"/>
            <a:r>
              <a:rPr lang="en-US" dirty="0" smtClean="0"/>
              <a:t>The users sit back and watches the presentation</a:t>
            </a:r>
          </a:p>
          <a:p>
            <a:pPr lvl="1"/>
            <a:r>
              <a:rPr lang="en-US" dirty="0" smtClean="0"/>
              <a:t>The presentation normally plays from the start to end or even loops continually to present the information.</a:t>
            </a:r>
          </a:p>
          <a:p>
            <a:pPr lvl="1"/>
            <a:r>
              <a:rPr lang="en-US" dirty="0" smtClean="0"/>
              <a:t>A movie is a common type of linear multimedia.</a:t>
            </a:r>
          </a:p>
          <a:p>
            <a:pPr lvl="1"/>
            <a:r>
              <a:rPr lang="en-US" dirty="0" smtClean="0"/>
              <a:t>Demo show, non interactive lecture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CSC253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46DB2-72FD-4D5B-9824-374CBB4ABE8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7235b8dbe5af49f9415acc464551403ee2c936"/>
</p:tagLst>
</file>

<file path=ppt/theme/theme1.xml><?xml version="1.0" encoding="utf-8"?>
<a:theme xmlns:a="http://schemas.openxmlformats.org/drawingml/2006/main" name="uit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uitm</Template>
  <TotalTime>317</TotalTime>
  <Words>999</Words>
  <Application>Microsoft Office PowerPoint</Application>
  <PresentationFormat>On-screen Show (4:3)</PresentationFormat>
  <Paragraphs>200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uitm</vt:lpstr>
      <vt:lpstr>Topic 1 </vt:lpstr>
      <vt:lpstr>Overview</vt:lpstr>
      <vt:lpstr>Objectives</vt:lpstr>
      <vt:lpstr>Introduction to Multimedia</vt:lpstr>
      <vt:lpstr>Multimedia is a combination of</vt:lpstr>
      <vt:lpstr>Multimedia Terminologies</vt:lpstr>
      <vt:lpstr>Multimedia Terminologies</vt:lpstr>
      <vt:lpstr>Introduction to Multimedia</vt:lpstr>
      <vt:lpstr>Introduction to Multimedia</vt:lpstr>
      <vt:lpstr>Introduction to Multimedia</vt:lpstr>
      <vt:lpstr>Non linear (interactive) multimedia</vt:lpstr>
      <vt:lpstr>Introduction to Multimedia</vt:lpstr>
      <vt:lpstr>PowerPoint Presentation</vt:lpstr>
      <vt:lpstr>PowerPoint Presentation</vt:lpstr>
      <vt:lpstr>Comparison </vt:lpstr>
      <vt:lpstr>CD and DVD burners Software</vt:lpstr>
      <vt:lpstr>Why Multimedia?</vt:lpstr>
      <vt:lpstr>Applications of Multimedia</vt:lpstr>
      <vt:lpstr>Applications of Multimedia</vt:lpstr>
      <vt:lpstr>Applications of Multimedia</vt:lpstr>
      <vt:lpstr>PowerPoint Presentation</vt:lpstr>
      <vt:lpstr>PowerPoint Presentation</vt:lpstr>
      <vt:lpstr>Examples of Multimedia Application</vt:lpstr>
      <vt:lpstr>Virtual Reality</vt:lpstr>
      <vt:lpstr>(cont.) Virtual Reality</vt:lpstr>
      <vt:lpstr>PowerPoint Presentation</vt:lpstr>
      <vt:lpstr>PowerPoint Presentation</vt:lpstr>
      <vt:lpstr>Summary</vt:lpstr>
    </vt:vector>
  </TitlesOfParts>
  <Company>UiTM Kelantan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: Introduction to Multimedia</dc:title>
  <dc:creator>SAPabd</dc:creator>
  <cp:lastModifiedBy>User</cp:lastModifiedBy>
  <cp:revision>46</cp:revision>
  <dcterms:created xsi:type="dcterms:W3CDTF">2012-05-17T12:05:16Z</dcterms:created>
  <dcterms:modified xsi:type="dcterms:W3CDTF">2017-01-04T06:10:48Z</dcterms:modified>
</cp:coreProperties>
</file>