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85" r:id="rId17"/>
    <p:sldId id="269" r:id="rId18"/>
    <p:sldId id="270" r:id="rId19"/>
    <p:sldId id="271" r:id="rId20"/>
    <p:sldId id="28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8" r:id="rId31"/>
    <p:sldId id="281" r:id="rId32"/>
    <p:sldId id="282" r:id="rId33"/>
    <p:sldId id="283" r:id="rId34"/>
  </p:sldIdLst>
  <p:sldSz cx="9144000" cy="6858000" type="screen4x3"/>
  <p:notesSz cx="7077075" cy="907732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F90F-0243-493F-932E-F77A46DA87D9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E3F2-E04C-4054-B3C5-C882393F48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3C2A-37BF-41C0-85B8-C20F791DB75A}" type="datetimeFigureOut">
              <a:rPr lang="en-US" smtClean="0"/>
              <a:pPr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30FD-2AF5-4FE3-A8AC-638748CC5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8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73E5-9CF9-4EC6-B281-278A0C669A52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F68-7871-48A8-979A-F28ABE3F95FE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39D5-B732-427A-AE03-5BECF79A2623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DE83-2F9C-4C27-B9A7-6943D9C27E08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9ABF-E7AC-4ADB-9359-F3CB99BCC9F6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EEBF-4CD8-4988-A469-011B14B2D47C}" type="datetime1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3D0-9413-481D-9DD8-B5E201ED07F1}" type="datetime1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D90E-D149-41CA-A852-7A92E097DF82}" type="datetime1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AFA-BF01-438E-92B8-D5806E7F4785}" type="datetime1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2BD1-8A2B-402E-ABE1-A5E4A5C70EC0}" type="datetime1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40DE-D934-4669-AAD1-C05166DEBBBE}" type="datetime1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6974-2BB5-4494-B009-00220C5FE592}" type="datetime1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fld id="{A6DEC08E-C79D-475D-892E-870EC71568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TOPIC </a:t>
            </a:r>
            <a:r>
              <a:rPr lang="en-US" sz="6000" b="1" dirty="0" smtClean="0"/>
              <a:t>5 </a:t>
            </a:r>
            <a:r>
              <a:rPr lang="en-US" sz="6000" b="1" dirty="0" smtClean="0"/>
              <a:t>- </a:t>
            </a:r>
            <a:r>
              <a:rPr lang="en-US" sz="6000" b="1" dirty="0" smtClean="0"/>
              <a:t>ANIMATION</a:t>
            </a:r>
            <a:endParaRPr lang="en-US" sz="6000" b="1" dirty="0"/>
          </a:p>
        </p:txBody>
      </p:sp>
      <p:pic>
        <p:nvPicPr>
          <p:cNvPr id="1026" name="Picture 2" descr="Image result for MULTIMEDIA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91593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Animation 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3-D space </a:t>
            </a:r>
          </a:p>
          <a:p>
            <a:pPr lvl="2"/>
            <a:r>
              <a:rPr lang="en-US" sz="2800" dirty="0" smtClean="0"/>
              <a:t>Complicated and realistic animations are done in 3-D space (x, y and z).</a:t>
            </a:r>
          </a:p>
          <a:p>
            <a:pPr lvl="2"/>
            <a:r>
              <a:rPr lang="en-US" sz="2800" dirty="0" smtClean="0"/>
              <a:t>Allowing an image to created with front, back, sides, top, bottom, etc.</a:t>
            </a:r>
          </a:p>
          <a:p>
            <a:pPr lvl="2"/>
            <a:r>
              <a:rPr lang="en-US" sz="2800" dirty="0" smtClean="0"/>
              <a:t>Using 3-D animation program such as </a:t>
            </a:r>
            <a:r>
              <a:rPr lang="en-US" sz="2800" dirty="0" err="1" smtClean="0"/>
              <a:t>NewTeks’s</a:t>
            </a:r>
            <a:r>
              <a:rPr lang="en-US" sz="2800" dirty="0" smtClean="0"/>
              <a:t> </a:t>
            </a:r>
            <a:r>
              <a:rPr lang="en-US" sz="2800" dirty="0" err="1" smtClean="0"/>
              <a:t>Lightwave</a:t>
            </a:r>
            <a:r>
              <a:rPr lang="en-US" sz="2800" dirty="0" smtClean="0"/>
              <a:t> or  </a:t>
            </a:r>
            <a:r>
              <a:rPr lang="en-US" sz="2800" dirty="0" err="1" smtClean="0"/>
              <a:t>Alias|Wavefront’s</a:t>
            </a:r>
            <a:r>
              <a:rPr lang="en-US" sz="2800" dirty="0" smtClean="0"/>
              <a:t> Maya.</a:t>
            </a:r>
          </a:p>
          <a:p>
            <a:endParaRPr lang="en-MY" dirty="0"/>
          </a:p>
        </p:txBody>
      </p:sp>
      <p:pic>
        <p:nvPicPr>
          <p:cNvPr id="17410" name="Picture 2" descr="http://www.slashfilm.com/wp/wp-content/images/toy-story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876800"/>
            <a:ext cx="2434012" cy="16287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Techniques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Animation process.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 animation.</a:t>
            </a:r>
          </a:p>
          <a:p>
            <a:r>
              <a:rPr lang="en-US" dirty="0" smtClean="0"/>
              <a:t>Computer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Process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r>
              <a:rPr lang="en-US" dirty="0" smtClean="0"/>
              <a:t>The steps to be followed in creating animation 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Organize the execution in a series of logical steps.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Choose an animation tool best suited for the job.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Build and tweak the sequences.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Post-process the completed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</a:t>
            </a:r>
            <a:r>
              <a:rPr lang="en-US" dirty="0" smtClean="0"/>
              <a:t>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animation techniques a made famous by Disney (plays at 24 frames per second).</a:t>
            </a:r>
          </a:p>
          <a:p>
            <a:r>
              <a:rPr lang="en-US" dirty="0" smtClean="0"/>
              <a:t>Means, one minutes require as 1440 separate frames.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Cel</a:t>
            </a:r>
            <a:r>
              <a:rPr lang="en-US" dirty="0" smtClean="0">
                <a:solidFill>
                  <a:srgbClr val="FF0000"/>
                </a:solidFill>
              </a:rPr>
              <a:t> animation </a:t>
            </a:r>
            <a:r>
              <a:rPr lang="en-US" dirty="0" smtClean="0"/>
              <a:t>is a technique in which a series of progressively different graphics are used on each frame of movie film.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 animation </a:t>
            </a:r>
            <a:r>
              <a:rPr lang="en-US" dirty="0" smtClean="0">
                <a:solidFill>
                  <a:srgbClr val="FF0000"/>
                </a:solidFill>
              </a:rPr>
              <a:t>begins with </a:t>
            </a:r>
            <a:r>
              <a:rPr lang="en-US" dirty="0" err="1" smtClean="0">
                <a:solidFill>
                  <a:srgbClr val="FF0000"/>
                </a:solidFill>
              </a:rPr>
              <a:t>keyframes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The term </a:t>
            </a:r>
            <a:r>
              <a:rPr lang="en-US" dirty="0" smtClean="0">
                <a:solidFill>
                  <a:srgbClr val="FF0000"/>
                </a:solidFill>
              </a:rPr>
              <a:t>"</a:t>
            </a:r>
            <a:r>
              <a:rPr lang="en-US" dirty="0" err="1" smtClean="0">
                <a:solidFill>
                  <a:srgbClr val="FF0000"/>
                </a:solidFill>
              </a:rPr>
              <a:t>cel</a:t>
            </a:r>
            <a:r>
              <a:rPr lang="en-US" dirty="0" smtClean="0">
                <a:solidFill>
                  <a:srgbClr val="FF0000"/>
                </a:solidFill>
              </a:rPr>
              <a:t>" </a:t>
            </a:r>
            <a:r>
              <a:rPr lang="en-US" dirty="0" smtClean="0"/>
              <a:t>is derived from the </a:t>
            </a:r>
            <a:r>
              <a:rPr lang="en-US" dirty="0" smtClean="0">
                <a:solidFill>
                  <a:srgbClr val="FF0000"/>
                </a:solidFill>
              </a:rPr>
              <a:t>clear celluloid sheets that were used for drawing each frame.</a:t>
            </a:r>
          </a:p>
          <a:p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</a:t>
            </a:r>
            <a:r>
              <a:rPr lang="en-US" dirty="0" smtClean="0"/>
              <a:t> Animation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3152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</a:t>
            </a:r>
            <a:r>
              <a:rPr lang="en-US" dirty="0" err="1" smtClean="0"/>
              <a:t>Cel</a:t>
            </a:r>
            <a:r>
              <a:rPr lang="en-US" dirty="0" smtClean="0"/>
              <a:t>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Begin with </a:t>
            </a:r>
            <a:r>
              <a:rPr lang="en-US" dirty="0" err="1" smtClean="0"/>
              <a:t>keyframes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Keyframes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refer to the first and the last frame of an action.</a:t>
            </a:r>
          </a:p>
          <a:p>
            <a:r>
              <a:rPr lang="en-US" dirty="0" smtClean="0"/>
              <a:t>The series of frames in between the </a:t>
            </a:r>
            <a:r>
              <a:rPr lang="en-US" dirty="0" err="1" smtClean="0"/>
              <a:t>keyframes</a:t>
            </a:r>
            <a:r>
              <a:rPr lang="en-US" dirty="0" smtClean="0"/>
              <a:t> are drawn in the </a:t>
            </a:r>
            <a:r>
              <a:rPr lang="en-US" dirty="0" err="1" smtClean="0"/>
              <a:t>tweening</a:t>
            </a:r>
            <a:r>
              <a:rPr lang="en-US" dirty="0" smtClean="0"/>
              <a:t> process.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Tweening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depicts the action that takes place between </a:t>
            </a:r>
            <a:r>
              <a:rPr lang="en-US" dirty="0" err="1" smtClean="0"/>
              <a:t>keyframes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Tweening</a:t>
            </a:r>
            <a:r>
              <a:rPr lang="en-US" dirty="0" smtClean="0"/>
              <a:t> is followed by the </a:t>
            </a:r>
            <a:r>
              <a:rPr lang="en-US" b="1" dirty="0" smtClean="0">
                <a:solidFill>
                  <a:srgbClr val="FF0000"/>
                </a:solidFill>
              </a:rPr>
              <a:t>pencil test </a:t>
            </a:r>
            <a:r>
              <a:rPr lang="en-US" dirty="0" smtClean="0"/>
              <a:t>to check smoothness, continuity and timing.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Cel</a:t>
            </a:r>
            <a:r>
              <a:rPr lang="en-GB" dirty="0" smtClean="0"/>
              <a:t> Animation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6675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1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</a:t>
            </a:r>
            <a:r>
              <a:rPr lang="en-US" dirty="0" err="1" smtClean="0"/>
              <a:t>Cel</a:t>
            </a:r>
            <a:r>
              <a:rPr lang="en-US" dirty="0" smtClean="0"/>
              <a:t>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cel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5562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Computer animation is very similar to </a:t>
            </a:r>
            <a:r>
              <a:rPr lang="en-US" dirty="0" err="1" smtClean="0"/>
              <a:t>cel</a:t>
            </a:r>
            <a:r>
              <a:rPr lang="en-US" dirty="0" smtClean="0"/>
              <a:t> animation – use terms such as layer, </a:t>
            </a:r>
            <a:r>
              <a:rPr lang="en-US" dirty="0" err="1" smtClean="0"/>
              <a:t>keyframe</a:t>
            </a:r>
            <a:r>
              <a:rPr lang="en-US" dirty="0" smtClean="0"/>
              <a:t> and </a:t>
            </a:r>
            <a:r>
              <a:rPr lang="en-US" dirty="0" err="1" smtClean="0"/>
              <a:t>tweening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primary difference is in how much must be drawn by the animator and how much is automatically generated by the software.</a:t>
            </a:r>
          </a:p>
          <a:p>
            <a:r>
              <a:rPr lang="en-US" dirty="0" smtClean="0"/>
              <a:t>In computer animation, </a:t>
            </a:r>
            <a:r>
              <a:rPr lang="en-US" b="1" dirty="0" smtClean="0">
                <a:solidFill>
                  <a:srgbClr val="FF0000"/>
                </a:solidFill>
              </a:rPr>
              <a:t>inks</a:t>
            </a:r>
            <a:r>
              <a:rPr lang="en-US" dirty="0" smtClean="0"/>
              <a:t> refer to special methods for computing color values, providing edge detection and layering.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Computer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Kinematics</a:t>
            </a:r>
            <a:r>
              <a:rPr lang="en-US" dirty="0" smtClean="0"/>
              <a:t> is the study of the movement and motion of structures that have joints, such as walking man 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Inverse kinematics </a:t>
            </a:r>
            <a:r>
              <a:rPr lang="en-US" dirty="0" smtClean="0"/>
              <a:t>is the process of linking objects, and defining their relationship and limits.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Morphing</a:t>
            </a:r>
            <a:r>
              <a:rPr lang="en-US" dirty="0" smtClean="0"/>
              <a:t> is an effect in which a still or moving image is transformed into another.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animation.</a:t>
            </a:r>
          </a:p>
          <a:p>
            <a:r>
              <a:rPr lang="en-US" dirty="0" smtClean="0"/>
              <a:t>Computer-generated animation.</a:t>
            </a:r>
          </a:p>
          <a:p>
            <a:r>
              <a:rPr lang="en-US" dirty="0" smtClean="0"/>
              <a:t>File formats used in animation.</a:t>
            </a:r>
          </a:p>
          <a:p>
            <a:r>
              <a:rPr lang="en-US" dirty="0" smtClean="0"/>
              <a:t>Making successful animations.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2" y="1524000"/>
            <a:ext cx="82296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i="1" dirty="0" smtClean="0"/>
              <a:t>Morphing effect</a:t>
            </a:r>
            <a:endParaRPr lang="en-US" dirty="0" smtClean="0"/>
          </a:p>
          <a:p>
            <a:pPr lvl="1"/>
            <a:r>
              <a:rPr lang="en-US" dirty="0" smtClean="0"/>
              <a:t>is the process of transforming one image into another via a series of frames</a:t>
            </a:r>
          </a:p>
          <a:p>
            <a:pPr lvl="1"/>
            <a:r>
              <a:rPr lang="en-US" dirty="0" smtClean="0"/>
              <a:t>this effect can transition not only between still images but often between moving images as well</a:t>
            </a:r>
          </a:p>
          <a:p>
            <a:pPr lvl="1"/>
            <a:r>
              <a:rPr lang="en-US" dirty="0" smtClean="0"/>
              <a:t>morphing technique involves </a:t>
            </a:r>
          </a:p>
          <a:p>
            <a:pPr lvl="2"/>
            <a:r>
              <a:rPr lang="en-US" dirty="0" smtClean="0"/>
              <a:t>selecting sets of corresponding points on each of the images</a:t>
            </a:r>
          </a:p>
          <a:p>
            <a:pPr lvl="2"/>
            <a:r>
              <a:rPr lang="en-US" dirty="0" smtClean="0"/>
              <a:t>based in these sets of points, the morphing program rearranges the pixels to transition the original image into another via a series of intervening images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i="1" dirty="0" smtClean="0"/>
              <a:t>Warping effect </a:t>
            </a:r>
          </a:p>
          <a:p>
            <a:pPr lvl="1"/>
            <a:r>
              <a:rPr lang="en-US" dirty="0" smtClean="0"/>
              <a:t>allows you to manipulate a single image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 descr="morp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Warping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pictur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2133600" cy="3200400"/>
          </a:xfrm>
          <a:prstGeom prst="rect">
            <a:avLst/>
          </a:prstGeom>
          <a:noFill/>
        </p:spPr>
      </p:pic>
      <p:pic>
        <p:nvPicPr>
          <p:cNvPr id="5" name="Picture 5" descr="picture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2133600" cy="3200400"/>
          </a:xfrm>
          <a:prstGeom prst="rect">
            <a:avLst/>
          </a:prstGeom>
          <a:noFill/>
        </p:spPr>
      </p:pic>
      <p:pic>
        <p:nvPicPr>
          <p:cNvPr id="6" name="Picture 6" descr="picture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2133600" cy="3200400"/>
          </a:xfrm>
          <a:prstGeom prst="rect">
            <a:avLst/>
          </a:prstGeom>
          <a:noFill/>
        </p:spPr>
      </p:pic>
      <p:pic>
        <p:nvPicPr>
          <p:cNvPr id="7" name="Picture 7" descr="picture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81200"/>
            <a:ext cx="2133600" cy="3200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i="1" dirty="0" smtClean="0"/>
              <a:t>Kinematics effect</a:t>
            </a:r>
            <a:endParaRPr lang="en-US" dirty="0" smtClean="0"/>
          </a:p>
          <a:p>
            <a:pPr lvl="1"/>
            <a:r>
              <a:rPr lang="en-US" dirty="0" smtClean="0"/>
              <a:t>kinematics is the study of the movement and motion of structures that have joints, such as walking man</a:t>
            </a:r>
          </a:p>
          <a:p>
            <a:pPr lvl="1"/>
            <a:r>
              <a:rPr lang="en-US" dirty="0" smtClean="0"/>
              <a:t>kinematics technique involves</a:t>
            </a:r>
          </a:p>
          <a:p>
            <a:pPr lvl="2"/>
            <a:r>
              <a:rPr lang="en-US" dirty="0" smtClean="0"/>
              <a:t>calculate the </a:t>
            </a:r>
            <a:r>
              <a:rPr lang="en-US" b="1" dirty="0" smtClean="0"/>
              <a:t>position</a:t>
            </a:r>
            <a:r>
              <a:rPr lang="en-US" dirty="0" smtClean="0"/>
              <a:t>,  </a:t>
            </a:r>
            <a:r>
              <a:rPr lang="en-US" b="1" dirty="0" smtClean="0"/>
              <a:t>rotation</a:t>
            </a:r>
            <a:r>
              <a:rPr lang="en-US" dirty="0" smtClean="0"/>
              <a:t>, </a:t>
            </a:r>
            <a:r>
              <a:rPr lang="en-US" b="1" dirty="0" smtClean="0"/>
              <a:t>velocity </a:t>
            </a:r>
            <a:r>
              <a:rPr lang="en-US" dirty="0" smtClean="0"/>
              <a:t>and </a:t>
            </a:r>
            <a:r>
              <a:rPr lang="en-US" b="1" dirty="0" smtClean="0"/>
              <a:t>acceleration </a:t>
            </a:r>
            <a:r>
              <a:rPr lang="en-US" dirty="0" smtClean="0"/>
              <a:t>of all joints and articulated parts involved. </a:t>
            </a:r>
            <a:r>
              <a:rPr lang="en-US" dirty="0" err="1" smtClean="0"/>
              <a:t>e.g</a:t>
            </a:r>
            <a:r>
              <a:rPr lang="en-US" dirty="0" smtClean="0"/>
              <a:t> knees bend, hips flex, shoulders swing and the head bobs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r>
              <a:rPr lang="en-US" dirty="0" smtClean="0"/>
              <a:t>Compared to 2-D animation</a:t>
            </a:r>
          </a:p>
          <a:p>
            <a:pPr lvl="1"/>
            <a:r>
              <a:rPr lang="en-US" dirty="0" smtClean="0"/>
              <a:t>3-D animation takes entire experience of multimedia to another level</a:t>
            </a:r>
          </a:p>
          <a:p>
            <a:pPr lvl="1"/>
            <a:r>
              <a:rPr lang="en-US" dirty="0" smtClean="0"/>
              <a:t>the user of a 3-D animation is participant, not a spectator</a:t>
            </a:r>
          </a:p>
          <a:p>
            <a:pPr>
              <a:buClr>
                <a:srgbClr val="0000FF"/>
              </a:buClr>
            </a:pPr>
            <a:r>
              <a:rPr lang="en-US" dirty="0" smtClean="0"/>
              <a:t>Creating 3-D animation involves three steps: </a:t>
            </a:r>
            <a:r>
              <a:rPr lang="en-US" i="1" dirty="0" smtClean="0"/>
              <a:t>modeling</a:t>
            </a:r>
            <a:r>
              <a:rPr lang="en-US" dirty="0" smtClean="0"/>
              <a:t>, </a:t>
            </a:r>
            <a:r>
              <a:rPr lang="en-US" i="1" dirty="0" smtClean="0"/>
              <a:t>animation </a:t>
            </a:r>
            <a:r>
              <a:rPr lang="en-US" dirty="0" smtClean="0"/>
              <a:t>and </a:t>
            </a:r>
            <a:r>
              <a:rPr lang="en-US" i="1" dirty="0" smtClean="0"/>
              <a:t>rendering</a:t>
            </a:r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odeling</a:t>
            </a:r>
            <a:endParaRPr lang="en-US" dirty="0" smtClean="0"/>
          </a:p>
          <a:p>
            <a:pPr lvl="1"/>
            <a:r>
              <a:rPr lang="en-US" dirty="0" smtClean="0"/>
              <a:t>is the process of creating 3-D objects and scenes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nimation </a:t>
            </a:r>
            <a:endParaRPr lang="en-US" dirty="0" smtClean="0"/>
          </a:p>
          <a:p>
            <a:pPr lvl="1"/>
            <a:r>
              <a:rPr lang="en-US" dirty="0" smtClean="0"/>
              <a:t>involves defining the object’s motion and how the lighting and views change during the animation</a:t>
            </a:r>
          </a:p>
          <a:p>
            <a:pPr marL="514350" indent="-514350">
              <a:buClr>
                <a:srgbClr val="0000FF"/>
              </a:buClr>
              <a:buFont typeface="+mj-lt"/>
              <a:buAutoNum type="arabicPeriod"/>
            </a:pPr>
            <a:r>
              <a:rPr lang="en-US" dirty="0" smtClean="0"/>
              <a:t>R</a:t>
            </a:r>
            <a:r>
              <a:rPr lang="en-US" dirty="0" smtClean="0"/>
              <a:t>endering</a:t>
            </a:r>
            <a:endParaRPr lang="en-US" dirty="0" smtClean="0"/>
          </a:p>
          <a:p>
            <a:pPr lvl="1"/>
            <a:r>
              <a:rPr lang="en-US" dirty="0" smtClean="0"/>
              <a:t>is the final step in creating 3-D animation and involves giving objects attributes such as </a:t>
            </a:r>
            <a:r>
              <a:rPr lang="en-US" dirty="0" err="1" smtClean="0"/>
              <a:t>colours</a:t>
            </a:r>
            <a:r>
              <a:rPr lang="en-US" dirty="0" smtClean="0"/>
              <a:t>, surface textures and degrees of transparency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4" descr="creating3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162800" cy="4953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Formats Used in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.dir and .</a:t>
            </a:r>
            <a:r>
              <a:rPr lang="en-US" dirty="0" err="1" smtClean="0"/>
              <a:t>dcr</a:t>
            </a:r>
            <a:r>
              <a:rPr lang="en-US" dirty="0" smtClean="0"/>
              <a:t> - Director files.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fli</a:t>
            </a:r>
            <a:r>
              <a:rPr lang="en-US" dirty="0" smtClean="0"/>
              <a:t> and .</a:t>
            </a:r>
            <a:r>
              <a:rPr lang="en-US" dirty="0" err="1" smtClean="0"/>
              <a:t>flc</a:t>
            </a:r>
            <a:r>
              <a:rPr lang="en-US" dirty="0" smtClean="0"/>
              <a:t> - </a:t>
            </a:r>
            <a:r>
              <a:rPr lang="en-US" dirty="0" err="1" smtClean="0"/>
              <a:t>AnimatorPro</a:t>
            </a:r>
            <a:r>
              <a:rPr lang="en-US" dirty="0" smtClean="0"/>
              <a:t> files.</a:t>
            </a:r>
          </a:p>
          <a:p>
            <a:r>
              <a:rPr lang="en-US" dirty="0" smtClean="0"/>
              <a:t>.max - 3D Studio Max files.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pics</a:t>
            </a:r>
            <a:r>
              <a:rPr lang="en-US" dirty="0" smtClean="0"/>
              <a:t> - </a:t>
            </a:r>
            <a:r>
              <a:rPr lang="en-US" dirty="0" err="1" smtClean="0"/>
              <a:t>SuperCard</a:t>
            </a:r>
            <a:r>
              <a:rPr lang="en-US" dirty="0" smtClean="0"/>
              <a:t> and Director files.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fla</a:t>
            </a:r>
            <a:r>
              <a:rPr lang="en-US" dirty="0" smtClean="0"/>
              <a:t> and .</a:t>
            </a:r>
            <a:r>
              <a:rPr lang="en-US" dirty="0" err="1" smtClean="0"/>
              <a:t>swf</a:t>
            </a:r>
            <a:r>
              <a:rPr lang="en-US" dirty="0" smtClean="0"/>
              <a:t> - Flash files.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(cont.) File Formats Used in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GIF89a file format:</a:t>
            </a:r>
          </a:p>
          <a:p>
            <a:pPr lvl="1"/>
            <a:r>
              <a:rPr lang="en-US" dirty="0" smtClean="0"/>
              <a:t>It is a version of the GIF image format.</a:t>
            </a:r>
          </a:p>
          <a:p>
            <a:pPr lvl="1"/>
            <a:r>
              <a:rPr lang="en-US" dirty="0" smtClean="0"/>
              <a:t>GIF89a allows multiple images to be put into a single file and then be displayed as an animation in the Web browser.</a:t>
            </a:r>
          </a:p>
          <a:p>
            <a:pPr lvl="1"/>
            <a:r>
              <a:rPr lang="en-US" dirty="0" smtClean="0"/>
              <a:t>Applications like </a:t>
            </a:r>
            <a:r>
              <a:rPr lang="en-US" dirty="0" err="1" smtClean="0"/>
              <a:t>BoxTop</a:t>
            </a:r>
            <a:r>
              <a:rPr lang="en-US" dirty="0" smtClean="0"/>
              <a:t> Software's </a:t>
            </a:r>
            <a:r>
              <a:rPr lang="en-US" dirty="0" err="1" smtClean="0"/>
              <a:t>GIFmation</a:t>
            </a:r>
            <a:r>
              <a:rPr lang="en-US" dirty="0" smtClean="0"/>
              <a:t> or </a:t>
            </a:r>
            <a:r>
              <a:rPr lang="en-US" dirty="0" err="1" smtClean="0"/>
              <a:t>ULead's</a:t>
            </a:r>
            <a:r>
              <a:rPr lang="en-US" dirty="0" smtClean="0"/>
              <a:t> GIF Animator are needed to create GIF89a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is defined as the act of making </a:t>
            </a:r>
            <a:r>
              <a:rPr lang="en-US" b="1" dirty="0" smtClean="0">
                <a:solidFill>
                  <a:srgbClr val="FF0000"/>
                </a:solidFill>
              </a:rPr>
              <a:t>something come alive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It is concerned with the </a:t>
            </a:r>
            <a:r>
              <a:rPr lang="en-US" b="1" dirty="0" smtClean="0">
                <a:solidFill>
                  <a:srgbClr val="FF0000"/>
                </a:solidFill>
              </a:rPr>
              <a:t>visual or aesthetic </a:t>
            </a:r>
            <a:r>
              <a:rPr lang="en-US" dirty="0" smtClean="0"/>
              <a:t>aspect of the project.</a:t>
            </a:r>
          </a:p>
          <a:p>
            <a:r>
              <a:rPr lang="en-US" dirty="0" smtClean="0"/>
              <a:t>Animation is an </a:t>
            </a:r>
            <a:r>
              <a:rPr lang="en-US" b="1" dirty="0" smtClean="0">
                <a:solidFill>
                  <a:srgbClr val="FF0000"/>
                </a:solidFill>
              </a:rPr>
              <a:t>object moving across </a:t>
            </a:r>
            <a:r>
              <a:rPr lang="en-US" dirty="0" smtClean="0"/>
              <a:t>or into or out of the screen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87617"/>
            <a:ext cx="3048000" cy="304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Successful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 animation carefully and sparingly.</a:t>
            </a:r>
          </a:p>
          <a:p>
            <a:r>
              <a:rPr lang="en-US" dirty="0" smtClean="0"/>
              <a:t>High quality animations require superior display platforms and hardware, as well as raw computing horsepower.</a:t>
            </a:r>
          </a:p>
          <a:p>
            <a:r>
              <a:rPr lang="en-US" dirty="0" smtClean="0"/>
              <a:t>File compression is very important when preparing animation files for the Web.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(cont.) Making Successful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animation tools are: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Adobe’s Flash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 err="1"/>
              <a:t>AutoDesk’s</a:t>
            </a:r>
            <a:r>
              <a:rPr lang="en-US" dirty="0"/>
              <a:t> Maya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 err="1"/>
              <a:t>NewTek’s</a:t>
            </a:r>
            <a:r>
              <a:rPr lang="en-US" dirty="0"/>
              <a:t> </a:t>
            </a:r>
            <a:r>
              <a:rPr lang="en-US" dirty="0" err="1"/>
              <a:t>Lightwave</a:t>
            </a:r>
            <a:r>
              <a:rPr lang="en-US" dirty="0"/>
              <a:t> 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Papervision3D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 err="1"/>
              <a:t>GreenSock’s</a:t>
            </a:r>
            <a:r>
              <a:rPr lang="en-US" dirty="0"/>
              <a:t> </a:t>
            </a:r>
            <a:r>
              <a:rPr lang="en-US" dirty="0" err="1"/>
              <a:t>TweenMax</a:t>
            </a:r>
            <a:endParaRPr lang="en-US" dirty="0"/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3D Studio Max</a:t>
            </a:r>
          </a:p>
          <a:p>
            <a:pPr lvl="1">
              <a:spcBef>
                <a:spcPts val="550"/>
              </a:spcBef>
              <a:spcAft>
                <a:spcPts val="800"/>
              </a:spcAft>
              <a:buClr>
                <a:srgbClr val="006600"/>
              </a:buClr>
              <a:buFont typeface="Verdana" pitchFamily="32" charset="0"/>
              <a:buChar char="–"/>
            </a:pPr>
            <a:r>
              <a:rPr lang="en-US" dirty="0"/>
              <a:t>Google Sketch Up 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752600"/>
            <a:ext cx="1509713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0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Animation is visual change over time and adds great power to multimedia.</a:t>
            </a:r>
          </a:p>
          <a:p>
            <a:r>
              <a:rPr lang="en-US" dirty="0" smtClean="0"/>
              <a:t>Cell animation uses a series of progressively different graphics on each frame of movie film.</a:t>
            </a:r>
          </a:p>
          <a:p>
            <a:r>
              <a:rPr lang="en-US" dirty="0" smtClean="0"/>
              <a:t>Computer animation has eased the process of creating animation.</a:t>
            </a:r>
          </a:p>
          <a:p>
            <a:r>
              <a:rPr lang="en-US" dirty="0" smtClean="0"/>
              <a:t>Many file formats are designed specifically to contain animation.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Animation </a:t>
            </a:r>
            <a:r>
              <a:rPr lang="en-US" dirty="0" smtClean="0"/>
              <a:t>is possible because of a biological phenomenon known as </a:t>
            </a:r>
            <a:r>
              <a:rPr lang="en-US" dirty="0" smtClean="0">
                <a:solidFill>
                  <a:srgbClr val="FF0000"/>
                </a:solidFill>
              </a:rPr>
              <a:t>persistence of vision </a:t>
            </a:r>
            <a:r>
              <a:rPr lang="en-US" dirty="0" smtClean="0"/>
              <a:t>and psychological phenomenon called </a:t>
            </a:r>
            <a:r>
              <a:rPr lang="en-US" b="1" dirty="0" smtClean="0"/>
              <a:t>phi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animation, a series of images are rapidly changed to create an illusion of movement.</a:t>
            </a:r>
          </a:p>
          <a:p>
            <a:endParaRPr lang="en-US" dirty="0" smtClean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62" y="4343400"/>
            <a:ext cx="24101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Introduction to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car driving along a line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en-US" dirty="0" smtClean="0"/>
              <a:t>a spinning globe of the earth</a:t>
            </a:r>
          </a:p>
          <a:p>
            <a:endParaRPr lang="en-MY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86248" y="2500306"/>
          <a:ext cx="3542011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6544800" imgH="1706400" progId="">
                  <p:embed/>
                </p:oleObj>
              </mc:Choice>
              <mc:Fallback>
                <p:oleObj name="Clip" r:id="rId3" imgW="6544800" imgH="1706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2500306"/>
                        <a:ext cx="3542011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glob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357694"/>
            <a:ext cx="1663043" cy="16430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Computer-Generated Animation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Animation space.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2-D space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2-1/2D space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3-D space</a:t>
            </a:r>
          </a:p>
          <a:p>
            <a:r>
              <a:rPr lang="en-US" dirty="0" smtClean="0"/>
              <a:t>Animation techniques.</a:t>
            </a: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Animation can be rendered in: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2-D space </a:t>
            </a:r>
          </a:p>
          <a:p>
            <a:pPr lvl="2"/>
            <a:r>
              <a:rPr lang="en-US" dirty="0" smtClean="0"/>
              <a:t>2-D animations are very simple and static, not changing position on the screen.</a:t>
            </a:r>
          </a:p>
          <a:p>
            <a:pPr lvl="2"/>
            <a:r>
              <a:rPr lang="en-US" dirty="0" smtClean="0"/>
              <a:t>Occur on flat Cartesian x and y axes of the screen.</a:t>
            </a:r>
          </a:p>
          <a:p>
            <a:pPr lvl="2"/>
            <a:r>
              <a:rPr lang="en-US" dirty="0" smtClean="0"/>
              <a:t>Using authoring and presentation software (flash, PowerPoint)</a:t>
            </a:r>
          </a:p>
          <a:p>
            <a:endParaRPr lang="en-MY" dirty="0"/>
          </a:p>
        </p:txBody>
      </p:sp>
      <p:pic>
        <p:nvPicPr>
          <p:cNvPr id="38914" name="Picture 2" descr="http://www.animationbrain.com/2D/28princ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95800"/>
            <a:ext cx="3124200" cy="18288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6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(cont.) Animation Space</a:t>
            </a:r>
            <a:endParaRPr lang="en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6888" cy="48531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Example 2 D animation</a:t>
            </a:r>
          </a:p>
          <a:p>
            <a:r>
              <a:rPr lang="en-MY" dirty="0" smtClean="0"/>
              <a:t>Traditional (classic) animation is the oldest and historically the most popular form of animation.</a:t>
            </a:r>
          </a:p>
          <a:p>
            <a:r>
              <a:rPr lang="en-MY" dirty="0" smtClean="0"/>
              <a:t>Specifically designed to teach students fundamental skills.</a:t>
            </a:r>
          </a:p>
          <a:p>
            <a:r>
              <a:rPr lang="en-MY" dirty="0" smtClean="0"/>
              <a:t>Students will develop their drawing skills in terms of perspective, life drawing, gesture, story-boarding, and character development.</a:t>
            </a:r>
            <a:endParaRPr lang="en-US" dirty="0" smtClean="0"/>
          </a:p>
          <a:p>
            <a:endParaRPr lang="en-MY" dirty="0"/>
          </a:p>
        </p:txBody>
      </p:sp>
      <p:pic>
        <p:nvPicPr>
          <p:cNvPr id="40964" name="Picture 4" descr="http://www.maxcampus.ca/portals/9/2Danimation/2d%202%20%28800x450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619500" cy="2038350"/>
          </a:xfrm>
          <a:prstGeom prst="rect">
            <a:avLst/>
          </a:prstGeom>
          <a:noFill/>
        </p:spPr>
      </p:pic>
      <p:pic>
        <p:nvPicPr>
          <p:cNvPr id="40966" name="Picture 6" descr="http://www.maxcampus.ca/portals/9/2Danimation/2d%203%20%28800x450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988" y="2564904"/>
            <a:ext cx="3619500" cy="2038350"/>
          </a:xfrm>
          <a:prstGeom prst="rect">
            <a:avLst/>
          </a:prstGeom>
          <a:noFill/>
        </p:spPr>
      </p:pic>
      <p:pic>
        <p:nvPicPr>
          <p:cNvPr id="40968" name="Picture 8" descr="http://www.maxcampus.ca/portals/9/2Danimation/2d%204%20%28800x450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988" y="4581128"/>
            <a:ext cx="3619500" cy="20383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Animation Space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2-1/2D space </a:t>
            </a:r>
          </a:p>
          <a:p>
            <a:pPr lvl="2"/>
            <a:r>
              <a:rPr lang="en-US" sz="2800" dirty="0" smtClean="0"/>
              <a:t> An illusion of depth (the z axis) is created through </a:t>
            </a:r>
            <a:r>
              <a:rPr lang="en-US" sz="2800" b="1" dirty="0" smtClean="0">
                <a:solidFill>
                  <a:srgbClr val="FF0000"/>
                </a:solidFill>
              </a:rPr>
              <a:t>shadowing, highlighting, and forced perspective</a:t>
            </a:r>
            <a:r>
              <a:rPr lang="en-US" sz="2800" dirty="0" smtClean="0"/>
              <a:t>, though in reality the image rests in two dimensions.</a:t>
            </a:r>
          </a:p>
          <a:p>
            <a:endParaRPr lang="en-MY" dirty="0"/>
          </a:p>
        </p:txBody>
      </p:sp>
      <p:pic>
        <p:nvPicPr>
          <p:cNvPr id="37890" name="Picture 2" descr="http://welearners.com/wp-content/uploads/2012/02/Top-Animated-Movie_5-The-Lion-K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38600"/>
            <a:ext cx="3810000" cy="226695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EC08E-C79D-475D-892E-870EC71568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fc2b61bf0728e39c4cdc5508d69c284b2dd26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615</TotalTime>
  <Words>1138</Words>
  <Application>Microsoft Office PowerPoint</Application>
  <PresentationFormat>On-screen Show (4:3)</PresentationFormat>
  <Paragraphs>168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uitm</vt:lpstr>
      <vt:lpstr>Clip</vt:lpstr>
      <vt:lpstr>TOPIC 5 - ANIMATION</vt:lpstr>
      <vt:lpstr>Overview</vt:lpstr>
      <vt:lpstr>Introduction to Animation</vt:lpstr>
      <vt:lpstr>Introduction to Animation</vt:lpstr>
      <vt:lpstr>(cont.) Introduction to Animation</vt:lpstr>
      <vt:lpstr>Computer-Generated Animation</vt:lpstr>
      <vt:lpstr>Animation Space</vt:lpstr>
      <vt:lpstr>(cont.) Animation Space</vt:lpstr>
      <vt:lpstr>(cont.) Animation Space</vt:lpstr>
      <vt:lpstr>(cont.) Animation Space</vt:lpstr>
      <vt:lpstr>Animation Techniques</vt:lpstr>
      <vt:lpstr>Animation Process</vt:lpstr>
      <vt:lpstr>Cel Animation</vt:lpstr>
      <vt:lpstr>Cel Animation</vt:lpstr>
      <vt:lpstr>(Cont.) Cel Animation</vt:lpstr>
      <vt:lpstr>Cel Animation</vt:lpstr>
      <vt:lpstr>(Cont.) Cel Animation</vt:lpstr>
      <vt:lpstr>Computer Animation</vt:lpstr>
      <vt:lpstr>(Cont.) Computer Animation</vt:lpstr>
      <vt:lpstr>PowerPoint Presentation</vt:lpstr>
      <vt:lpstr>Morphing</vt:lpstr>
      <vt:lpstr>Morphing</vt:lpstr>
      <vt:lpstr>Warping</vt:lpstr>
      <vt:lpstr>Kinematics</vt:lpstr>
      <vt:lpstr>3D Animation</vt:lpstr>
      <vt:lpstr>3D Animation</vt:lpstr>
      <vt:lpstr>3D Animation</vt:lpstr>
      <vt:lpstr>File Formats Used in Animation</vt:lpstr>
      <vt:lpstr>(cont.) File Formats Used in Animation</vt:lpstr>
      <vt:lpstr>PowerPoint Presentation</vt:lpstr>
      <vt:lpstr>Making Successful Animation</vt:lpstr>
      <vt:lpstr>(cont.) Making Successful Animation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User</dc:creator>
  <cp:lastModifiedBy>UiTM</cp:lastModifiedBy>
  <cp:revision>95</cp:revision>
  <dcterms:created xsi:type="dcterms:W3CDTF">2012-06-24T02:07:10Z</dcterms:created>
  <dcterms:modified xsi:type="dcterms:W3CDTF">2017-01-15T19:10:52Z</dcterms:modified>
</cp:coreProperties>
</file>