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389" r:id="rId6"/>
    <p:sldId id="388" r:id="rId7"/>
    <p:sldId id="390" r:id="rId8"/>
    <p:sldId id="391" r:id="rId9"/>
    <p:sldId id="392" r:id="rId10"/>
    <p:sldId id="393" r:id="rId11"/>
    <p:sldId id="394" r:id="rId12"/>
    <p:sldId id="377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339933"/>
    <a:srgbClr val="FF3399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19643A-4136-458F-BDDA-87FF69865BD0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B8CC09-7896-4F8C-AE4D-695DC144F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A0F3-7885-4384-B53F-A3AE50E642BE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CB73-C789-468D-9F15-281293048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D188-14C3-44A1-BC6B-B65B4AE1A4FC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851A-7DC9-49F5-97CF-525267DA3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4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7047-A224-4F68-A3F0-C1AEFF6DC726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14C3-FFE3-4872-B875-1CD4D8A4E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9DDA-084C-4D0C-A1B9-B30B6DA9379C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4CFD-4146-49FA-B2E3-BD0810A8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67D7-B152-4259-9B5C-576BF782650A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5B94-7BE4-45B8-A903-BA2B4244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5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6DE6-9E6F-4F17-B634-A36E5B28D68E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8AA8E-AA36-4BB3-B0A5-1D7D80CB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0984-2D17-45AE-8C8D-5A129CA133A1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C028-378F-4138-B364-FC30D386F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9643-27D3-4D57-BB3A-59972DB8F0FD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D313-8081-4AB5-BB7F-813334C0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2C6D-8979-4113-9BE5-2BB42B7CBC03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CF1A-B748-4419-BDD1-8D1F5B6AC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E635-4C08-44EF-92C1-AB3F66BF0FD9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1F10-1FD3-47BE-A84F-FC8270652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2B0A-BA1D-48FE-BCB7-B1E0D1E9E837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A195-F6F0-476F-B549-3ECBB443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90C67B-3600-4D50-8EA5-688FB891757D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BCE60-5CE0-4192-B44E-4BCBEE4E9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1" r:id="rId2"/>
    <p:sldLayoutId id="2147483929" r:id="rId3"/>
    <p:sldLayoutId id="2147483922" r:id="rId4"/>
    <p:sldLayoutId id="2147483930" r:id="rId5"/>
    <p:sldLayoutId id="2147483923" r:id="rId6"/>
    <p:sldLayoutId id="2147483924" r:id="rId7"/>
    <p:sldLayoutId id="2147483931" r:id="rId8"/>
    <p:sldLayoutId id="2147483925" r:id="rId9"/>
    <p:sldLayoutId id="2147483926" r:id="rId10"/>
    <p:sldLayoutId id="214748392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>
                <a:latin typeface="Arial Narrow" panose="020B0606020202030204" pitchFamily="34" charset="0"/>
              </a:rPr>
              <a:t>CHAPTER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1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REPETITION CONTROL STRUCTURE / LOOPING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200" b="1" smtClean="0">
                <a:latin typeface="Segoe Print" panose="02000600000000000000" pitchFamily="2" charset="0"/>
              </a:rPr>
              <a:t>Source </a:t>
            </a:r>
            <a:r>
              <a:rPr lang="en-US" sz="1200" b="1" dirty="0">
                <a:latin typeface="Segoe Print" panose="02000600000000000000" pitchFamily="2" charset="0"/>
              </a:rPr>
              <a:t>of Notes: </a:t>
            </a:r>
            <a:r>
              <a:rPr lang="en-US" sz="1200" b="1" dirty="0" err="1">
                <a:latin typeface="Segoe Print" panose="02000600000000000000" pitchFamily="2" charset="0"/>
              </a:rPr>
              <a:t>Mr</a:t>
            </a:r>
            <a:r>
              <a:rPr lang="en-US" sz="1200" b="1" dirty="0">
                <a:latin typeface="Segoe Print" panose="02000600000000000000" pitchFamily="2" charset="0"/>
              </a:rPr>
              <a:t> Jamal Othman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You can increment the loop variable by more than 1 </a:t>
            </a:r>
            <a:r>
              <a:rPr lang="en-US" sz="1800" dirty="0">
                <a:latin typeface="Arial Narrow" panose="020B0606020202030204" pitchFamily="34" charset="0"/>
              </a:rPr>
              <a:t>if you wish. In the following loop, the loop variable is incremented by 3 on each iteration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	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9;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  	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 defTabSz="514350">
              <a:buClrTx/>
              <a:buFont typeface="Arial" charset="0"/>
              <a:buNone/>
              <a:tabLst>
                <a:tab pos="514350" algn="l"/>
              </a:tabLst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Of </a:t>
            </a:r>
            <a:r>
              <a:rPr lang="en-US" sz="1800" dirty="0">
                <a:latin typeface="Arial Narrow" panose="020B0606020202030204" pitchFamily="34" charset="0"/>
              </a:rPr>
              <a:t>course, the compound operator could be used with </a:t>
            </a:r>
            <a:r>
              <a:rPr lang="en-US" sz="1800" dirty="0" err="1">
                <a:latin typeface="Arial Narrow" panose="020B0606020202030204" pitchFamily="34" charset="0"/>
              </a:rPr>
              <a:t>i</a:t>
            </a:r>
            <a:r>
              <a:rPr lang="en-US" sz="1800" dirty="0">
                <a:latin typeface="Arial Narrow" panose="020B0606020202030204" pitchFamily="34" charset="0"/>
              </a:rPr>
              <a:t> += 3 replacing the </a:t>
            </a:r>
            <a:r>
              <a:rPr lang="en-US" sz="1800" dirty="0" err="1">
                <a:latin typeface="Arial Narrow" panose="020B0606020202030204" pitchFamily="34" charset="0"/>
              </a:rPr>
              <a:t>i</a:t>
            </a:r>
            <a:r>
              <a:rPr lang="en-US" sz="1800" dirty="0">
                <a:latin typeface="Arial Narrow" panose="020B0606020202030204" pitchFamily="34" charset="0"/>
              </a:rPr>
              <a:t> = </a:t>
            </a:r>
            <a:r>
              <a:rPr lang="en-US" sz="1800" dirty="0" err="1">
                <a:latin typeface="Arial Narrow" panose="020B0606020202030204" pitchFamily="34" charset="0"/>
              </a:rPr>
              <a:t>i</a:t>
            </a:r>
            <a:r>
              <a:rPr lang="en-US" sz="1800" dirty="0">
                <a:latin typeface="Arial Narrow" panose="020B0606020202030204" pitchFamily="34" charset="0"/>
              </a:rPr>
              <a:t> + 3 incrementing </a:t>
            </a:r>
            <a:r>
              <a:rPr lang="en-US" sz="1800" dirty="0" smtClean="0">
                <a:latin typeface="Arial Narrow" panose="020B0606020202030204" pitchFamily="34" charset="0"/>
              </a:rPr>
              <a:t>expression.</a:t>
            </a:r>
            <a:endParaRPr lang="en-US" sz="1800" dirty="0">
              <a:latin typeface="Arial Narrow" panose="020B0606020202030204" pitchFamily="34" charset="0"/>
            </a:endParaRPr>
          </a:p>
          <a:p>
            <a:pPr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It </a:t>
            </a:r>
            <a:r>
              <a:rPr lang="en-US" sz="1800" dirty="0">
                <a:latin typeface="Arial Narrow" panose="020B0606020202030204" pitchFamily="34" charset="0"/>
              </a:rPr>
              <a:t>is a </a:t>
            </a:r>
            <a:r>
              <a:rPr lang="en-US" sz="1800" b="1" dirty="0">
                <a:solidFill>
                  <a:srgbClr val="CC00FF"/>
                </a:solidFill>
                <a:latin typeface="Arial Narrow" panose="020B0606020202030204" pitchFamily="34" charset="0"/>
              </a:rPr>
              <a:t>common error </a:t>
            </a:r>
            <a:r>
              <a:rPr lang="en-US" sz="1800" dirty="0">
                <a:latin typeface="Arial Narrow" panose="020B0606020202030204" pitchFamily="34" charset="0"/>
              </a:rPr>
              <a:t>for students to try to use:</a:t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	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9 ; </a:t>
            </a:r>
            <a:r>
              <a:rPr lang="en-US" sz="1600" b="1" dirty="0" err="1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>instead of the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required</a:t>
            </a: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	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9; </a:t>
            </a: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defTabSz="514350">
              <a:buFont typeface="Arial" charset="0"/>
              <a:buNone/>
              <a:tabLst>
                <a:tab pos="51435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</a:t>
            </a:r>
            <a:r>
              <a:rPr lang="en-US" sz="1800" dirty="0"/>
              <a:t>                                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953000"/>
          </a:xfrm>
        </p:spPr>
        <p:txBody>
          <a:bodyPr rtlCol="0">
            <a:noAutofit/>
          </a:bodyPr>
          <a:lstStyle/>
          <a:p>
            <a:pPr marL="342900" indent="-342900"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600" dirty="0">
                <a:latin typeface="Arial Narrow" panose="020B0606020202030204" pitchFamily="34" charset="0"/>
              </a:rPr>
              <a:t>Some programmers use a for loop like</a:t>
            </a:r>
            <a:r>
              <a:rPr lang="en-US" sz="1600" dirty="0" smtClean="0">
                <a:latin typeface="Arial Narrow" panose="020B0606020202030204" pitchFamily="34" charset="0"/>
              </a:rPr>
              <a:t>,</a:t>
            </a:r>
            <a:r>
              <a:rPr lang="en-US" sz="1600" dirty="0">
                <a:latin typeface="Arial Narrow" panose="020B0606020202030204" pitchFamily="34" charset="0"/>
              </a:rPr>
              <a:t/>
            </a:r>
            <a:br>
              <a:rPr lang="en-US" sz="1600" dirty="0">
                <a:latin typeface="Arial Narrow" panose="020B0606020202030204" pitchFamily="34" charset="0"/>
              </a:rPr>
            </a:br>
            <a:r>
              <a:rPr lang="en-US" sz="1600" dirty="0" smtClean="0">
                <a:latin typeface="Arial Narrow" panose="020B0606020202030204" pitchFamily="34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(;;)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 number: ";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-99)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runningTotal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 </a:t>
            </a:r>
          </a:p>
          <a:p>
            <a:pPr marL="342900" indent="-342900" algn="just"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</a:rPr>
              <a:t>In which case the infinite for loop will run until the break condition is met. </a:t>
            </a:r>
            <a:endParaRPr lang="en-US" sz="1600" b="1" dirty="0" smtClean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0" indent="0" algn="just" defTabSz="514350">
              <a:buClrTx/>
              <a:buFont typeface="Arial" charset="0"/>
              <a:buNone/>
              <a:tabLst>
                <a:tab pos="514350" algn="l"/>
              </a:tabLst>
              <a:defRPr/>
            </a:pPr>
            <a:endParaRPr lang="en-US" sz="16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marL="342900" indent="-342900" algn="just" defTabSz="514350">
              <a:buClrTx/>
              <a:buFont typeface="Wingdings" panose="05000000000000000000" pitchFamily="2" charset="2"/>
              <a:buChar char="§"/>
              <a:tabLst>
                <a:tab pos="514350" algn="l"/>
              </a:tabLst>
              <a:defRPr/>
            </a:pPr>
            <a:r>
              <a:rPr lang="en-US" sz="1600" dirty="0">
                <a:latin typeface="Arial Narrow" panose="020B0606020202030204" pitchFamily="34" charset="0"/>
              </a:rPr>
              <a:t>Note that technically the initializing, control, and incrementing expressions of a for loop are optional. However, </a:t>
            </a: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</a:rPr>
              <a:t>this is poor coding </a:t>
            </a:r>
            <a:r>
              <a:rPr lang="en-US" sz="1600" dirty="0">
                <a:latin typeface="Arial Narrow" panose="020B0606020202030204" pitchFamily="34" charset="0"/>
              </a:rPr>
              <a:t>since it can lead to logical errors and you </a:t>
            </a: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</a:rPr>
              <a:t>should avoid using break statements</a:t>
            </a:r>
            <a:r>
              <a:rPr lang="en-US" sz="1600" dirty="0">
                <a:latin typeface="Arial Narrow" panose="020B0606020202030204" pitchFamily="34" charset="0"/>
              </a:rPr>
              <a:t> and infinite loops when possible. </a:t>
            </a:r>
          </a:p>
          <a:p>
            <a:pPr marL="0" indent="0" defTabSz="514350">
              <a:buClrTx/>
              <a:buFont typeface="Arial" charset="0"/>
              <a:buNone/>
              <a:tabLst>
                <a:tab pos="514350" algn="l"/>
              </a:tabLst>
              <a:defRPr/>
            </a:pPr>
            <a:r>
              <a:rPr lang="en-US" sz="1600" b="1" dirty="0">
                <a:latin typeface="Arial Narrow" panose="020B0606020202030204" pitchFamily="34" charset="0"/>
              </a:rPr>
              <a:t/>
            </a:r>
            <a:br>
              <a:rPr lang="en-US" sz="1600" b="1" dirty="0">
                <a:latin typeface="Arial Narrow" panose="020B0606020202030204" pitchFamily="34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</a:t>
            </a:r>
            <a:r>
              <a:rPr lang="en-US" sz="1800" dirty="0"/>
              <a:t>                                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600" dirty="0">
                <a:solidFill>
                  <a:srgbClr val="0000FF"/>
                </a:solidFill>
              </a:rPr>
              <a:t> 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Purpose - to illustrate the use of the for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 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variable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10;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values 1 through and including 10 are displayed.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Notice the use of blank lines above and below the for loop for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readability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	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values 1 through and including 9 are displayed BUT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loopCounter's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value is 10. Can you explain why?</a:t>
            </a:r>
            <a:endParaRPr lang="en-US" sz="14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r>
              <a:rPr lang="en-US" sz="1600" dirty="0">
                <a:latin typeface="Arial Narrow" panose="020B0606020202030204" pitchFamily="34" charset="0"/>
              </a:rPr>
              <a:t/>
            </a:r>
            <a:br>
              <a:rPr lang="en-US" sz="16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600" dirty="0"/>
              <a:t> </a:t>
            </a:r>
            <a:r>
              <a:rPr lang="en-US" sz="1600" dirty="0" smtClean="0"/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10;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1600" b="1" dirty="0"/>
              <a:t>	</a:t>
            </a:r>
            <a:endParaRPr lang="en-US" sz="1600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1600" b="1" dirty="0" smtClean="0"/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loop variable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declared and initialized to the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starting value of 0 within the initializing expression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for loop. While this is valid syntax, I recommend</a:t>
            </a:r>
            <a:b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against it.  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control expression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10 is very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dangerous here. The loop does stop iterating when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increments to the value of 10 but if, for whatever reason,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"skipped over" the value of 10, the loop would iterate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forever. In that case, the for loop would be an infinite 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and the C++ program would never stop executing!</a:t>
            </a:r>
            <a:b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Does the value of 10 print in this loop?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	</a:t>
            </a:r>
            <a:endParaRPr lang="en-US" sz="1400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/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of main</a:t>
            </a: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r>
              <a:rPr lang="en-US" sz="1600" dirty="0">
                <a:latin typeface="Arial Narrow" panose="020B0606020202030204" pitchFamily="34" charset="0"/>
              </a:rPr>
              <a:t/>
            </a:r>
            <a:br>
              <a:rPr lang="en-US" sz="16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600" b="1" dirty="0" smtClean="0"/>
              <a:t>Loop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76800"/>
          </a:xfrm>
        </p:spPr>
        <p:txBody>
          <a:bodyPr/>
          <a:lstStyle/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en-US" sz="1800" smtClean="0">
                <a:latin typeface="Arial Narrow" pitchFamily="34" charset="0"/>
              </a:rPr>
              <a:t> loop </a:t>
            </a:r>
            <a:r>
              <a:rPr lang="en-US" altLang="en-US" sz="1800" b="1" smtClean="0">
                <a:solidFill>
                  <a:srgbClr val="CC00FF"/>
                </a:solidFill>
                <a:latin typeface="Arial Narrow" pitchFamily="34" charset="0"/>
              </a:rPr>
              <a:t>does not necessarily iterate a specified number of times</a:t>
            </a:r>
            <a:r>
              <a:rPr lang="en-US" altLang="en-US" sz="1800" smtClean="0">
                <a:latin typeface="Arial Narrow" pitchFamily="34" charset="0"/>
              </a:rPr>
              <a:t>. 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Rather, as long as its </a:t>
            </a:r>
            <a:r>
              <a:rPr lang="en-US" altLang="en-US" sz="1800" b="1" smtClean="0">
                <a:solidFill>
                  <a:srgbClr val="FF0000"/>
                </a:solidFill>
                <a:latin typeface="Arial Narrow" pitchFamily="34" charset="0"/>
              </a:rPr>
              <a:t>control expression</a:t>
            </a:r>
            <a:r>
              <a:rPr lang="en-US" altLang="en-US" sz="180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altLang="en-US" sz="1800" smtClean="0">
                <a:latin typeface="Arial Narrow" pitchFamily="34" charset="0"/>
              </a:rPr>
              <a:t>is true, a while loop will continue to iterate.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This type of loop is very useful in situations where a for loop would be ineffective, particularly when the user is given the opportunity to interact with the program.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en-US" sz="1800" smtClean="0">
                <a:latin typeface="Arial Narrow" pitchFamily="34" charset="0"/>
              </a:rPr>
              <a:t> loop is considered to be an </a:t>
            </a:r>
            <a:r>
              <a:rPr lang="en-US" altLang="en-US" sz="1800" b="1" smtClean="0">
                <a:solidFill>
                  <a:srgbClr val="0000FF"/>
                </a:solidFill>
                <a:latin typeface="Arial Narrow" pitchFamily="34" charset="0"/>
              </a:rPr>
              <a:t>indeterminate</a:t>
            </a:r>
            <a:r>
              <a:rPr lang="en-US" altLang="en-US" sz="1800" smtClean="0">
                <a:solidFill>
                  <a:srgbClr val="0000FF"/>
                </a:solidFill>
                <a:latin typeface="Arial Narrow" pitchFamily="34" charset="0"/>
              </a:rPr>
              <a:t> or</a:t>
            </a:r>
            <a:r>
              <a:rPr lang="en-US" altLang="en-US" sz="1800" b="1" smtClean="0">
                <a:solidFill>
                  <a:srgbClr val="0000FF"/>
                </a:solidFill>
                <a:latin typeface="Arial Narrow" pitchFamily="34" charset="0"/>
              </a:rPr>
              <a:t> indefinite loop</a:t>
            </a:r>
            <a:r>
              <a:rPr lang="en-US" altLang="en-US" sz="180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en-US" sz="1800" b="1" smtClean="0">
                <a:solidFill>
                  <a:srgbClr val="FF0000"/>
                </a:solidFill>
                <a:latin typeface="Arial Narrow" pitchFamily="34" charset="0"/>
              </a:rPr>
              <a:t>because usually only at run-time can it be determined how many times it will iterate.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 while loop is also considered to be a </a:t>
            </a:r>
            <a:r>
              <a:rPr lang="en-US" altLang="en-US" sz="1800" b="1" smtClean="0">
                <a:solidFill>
                  <a:srgbClr val="0000FF"/>
                </a:solidFill>
                <a:latin typeface="Arial Narrow" pitchFamily="34" charset="0"/>
              </a:rPr>
              <a:t>top-checking</a:t>
            </a:r>
            <a:r>
              <a:rPr lang="en-US" altLang="en-US" sz="1800" smtClean="0">
                <a:solidFill>
                  <a:srgbClr val="0000FF"/>
                </a:solidFill>
                <a:latin typeface="Arial Narrow" pitchFamily="34" charset="0"/>
              </a:rPr>
              <a:t> (or pretest) loop</a:t>
            </a:r>
            <a:r>
              <a:rPr lang="en-US" altLang="en-US" sz="1800" smtClean="0">
                <a:latin typeface="Arial Narrow" pitchFamily="34" charset="0"/>
              </a:rPr>
              <a:t>, since the </a:t>
            </a:r>
            <a:r>
              <a:rPr lang="en-US" altLang="en-US" sz="1800" b="1" smtClean="0">
                <a:solidFill>
                  <a:srgbClr val="CC00FF"/>
                </a:solidFill>
                <a:latin typeface="Arial Narrow" pitchFamily="34" charset="0"/>
              </a:rPr>
              <a:t>control expression is located on the first line of code with the while keyword</a:t>
            </a:r>
            <a:r>
              <a:rPr lang="en-US" altLang="en-US" sz="1800" smtClean="0">
                <a:latin typeface="Arial Narrow" pitchFamily="34" charset="0"/>
              </a:rPr>
              <a:t>. That is, if the control expression initially evaluates to FALSE, the loop will not iterate even once.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76800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After the keyword,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en-US" sz="1800" smtClean="0">
                <a:latin typeface="Arial Narrow" pitchFamily="34" charset="0"/>
              </a:rPr>
              <a:t>, a control expression is necessary. </a:t>
            </a: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>	</a:t>
            </a: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(control expression)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 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    		 statement or statement block 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indent="-342900">
              <a:buFont typeface="Arial" charset="0"/>
              <a:buNone/>
            </a:pPr>
            <a:endParaRPr lang="en-US" altLang="en-US" sz="16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Tx/>
              <a:buFont typeface="Wingdings" pitchFamily="2" charset="2"/>
              <a:buChar char="§"/>
            </a:pPr>
            <a:r>
              <a:rPr lang="en-US" altLang="en-US" sz="1800" b="1" smtClean="0">
                <a:latin typeface="Arial Narrow" pitchFamily="34" charset="0"/>
              </a:rPr>
              <a:t>The control expression must evaluate to TRUE in order for the while loop to iterate.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 1: </a:t>
            </a:r>
            <a:endParaRPr lang="en-US" sz="1800" b="1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b="1" dirty="0" smtClean="0"/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100 )          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control expression is TRUE if the variable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greater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than 100</a:t>
            </a:r>
            <a:b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                 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2;     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  <a:tab pos="9144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variable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reassigned a new value during each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// iteration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    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 2: </a:t>
            </a:r>
            <a:endParaRPr lang="en-US" sz="1800" b="1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b="1" dirty="0" smtClean="0"/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600" b="1" dirty="0" smtClean="0"/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Purpose - to illustrate the use of the while and do while loops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 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10)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	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1; 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values of 0 through and including 9 are displayed.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the final value of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b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 2: </a:t>
            </a:r>
            <a:endParaRPr lang="en-US" sz="1800" b="1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b="1" dirty="0" smtClean="0"/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600" b="1" dirty="0" smtClean="0"/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100; 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  <a:b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	while 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0); 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Predict what values will be displayed.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Notice the use of the decrementing operator.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Also notice the necessary semicolon after the	</a:t>
            </a: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control expression.</a:t>
            </a:r>
            <a:b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of main</a:t>
            </a: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Do…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600" b="1" dirty="0" smtClean="0"/>
              <a:t>Loop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76800"/>
          </a:xfrm>
        </p:spPr>
        <p:txBody>
          <a:bodyPr/>
          <a:lstStyle/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As with a</a:t>
            </a:r>
            <a:r>
              <a:rPr lang="en-US" altLang="en-US" sz="1800" smtClean="0">
                <a:solidFill>
                  <a:srgbClr val="0D0D0D"/>
                </a:solidFill>
                <a:latin typeface="Arial Narrow" pitchFamily="34" charset="0"/>
              </a:rPr>
              <a:t> </a:t>
            </a:r>
            <a:r>
              <a:rPr lang="en-US" altLang="en-US" sz="1800" smtClean="0">
                <a:latin typeface="Arial Narrow" pitchFamily="34" charset="0"/>
              </a:rPr>
              <a:t>while loop, 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altLang="en-US" sz="1800" smtClean="0">
                <a:latin typeface="Arial Narrow" pitchFamily="34" charset="0"/>
              </a:rPr>
              <a:t>loop </a:t>
            </a:r>
            <a:r>
              <a:rPr lang="en-US" altLang="en-US" sz="1800" b="1" smtClean="0">
                <a:solidFill>
                  <a:srgbClr val="CC00FF"/>
                </a:solidFill>
                <a:latin typeface="Arial Narrow" pitchFamily="34" charset="0"/>
              </a:rPr>
              <a:t>does not necessarily iterate a specified number of times. 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However, it is guaranteed that 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altLang="en-US" sz="1800" b="1" smtClean="0">
                <a:solidFill>
                  <a:srgbClr val="FF0000"/>
                </a:solidFill>
                <a:latin typeface="Arial Narrow" pitchFamily="34" charset="0"/>
              </a:rPr>
              <a:t>loop will iterate at least one time because its control expression is placed at the end of the loop. 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This loop is useful when you want to guarantee at least one iteration of the loop.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Like a while loop, 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altLang="en-US" sz="1800" smtClean="0">
                <a:latin typeface="Arial Narrow" pitchFamily="34" charset="0"/>
              </a:rPr>
              <a:t>loop is considered to be </a:t>
            </a:r>
            <a:r>
              <a:rPr lang="en-US" altLang="en-US" sz="1800" b="1" smtClean="0">
                <a:solidFill>
                  <a:srgbClr val="0000FF"/>
                </a:solidFill>
                <a:latin typeface="Arial Narrow" pitchFamily="34" charset="0"/>
              </a:rPr>
              <a:t>an indeterminate or indefinite loop</a:t>
            </a:r>
            <a:r>
              <a:rPr lang="en-US" altLang="en-US" sz="1800" smtClean="0">
                <a:latin typeface="Arial Narrow" pitchFamily="34" charset="0"/>
              </a:rPr>
              <a:t>.</a:t>
            </a:r>
          </a:p>
          <a:p>
            <a:pPr marL="342900" indent="-342900" algn="just">
              <a:buClrTx/>
              <a:buFont typeface="Wingdings" pitchFamily="2" charset="2"/>
              <a:buChar char="§"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A </a:t>
            </a:r>
            <a:r>
              <a:rPr lang="en-US" altLang="en-US" sz="18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altLang="en-US" sz="1800" smtClean="0">
                <a:latin typeface="Arial Narrow" pitchFamily="34" charset="0"/>
              </a:rPr>
              <a:t>loop is considered to be a </a:t>
            </a:r>
            <a:r>
              <a:rPr lang="en-US" altLang="en-US" sz="1800" b="1" smtClean="0">
                <a:solidFill>
                  <a:srgbClr val="FF0000"/>
                </a:solidFill>
                <a:latin typeface="Arial Narrow" pitchFamily="34" charset="0"/>
              </a:rPr>
              <a:t>bottom-checking (or post-test) loop</a:t>
            </a:r>
            <a:r>
              <a:rPr lang="en-US" altLang="en-US" sz="1800" smtClean="0">
                <a:latin typeface="Arial Narrow" pitchFamily="34" charset="0"/>
              </a:rPr>
              <a:t>, </a:t>
            </a:r>
            <a:r>
              <a:rPr lang="en-US" altLang="en-US" sz="1800" b="1" smtClean="0">
                <a:solidFill>
                  <a:srgbClr val="CC00FF"/>
                </a:solidFill>
                <a:latin typeface="Arial Narrow" pitchFamily="34" charset="0"/>
              </a:rPr>
              <a:t>since the control expression is located after the body of the loop after the while keyword. </a:t>
            </a:r>
            <a:r>
              <a:rPr lang="en-US" altLang="en-US" sz="1800" smtClean="0">
                <a:latin typeface="Arial Narrow" pitchFamily="34" charset="0"/>
              </a:rPr>
              <a:t>A do while loop is guaranteed to iterate at least once even if the control expression evaluates to FALSE. 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Chapter’s </a:t>
            </a:r>
            <a:r>
              <a:rPr lang="en-US" altLang="en-US" b="1" dirty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ms-MY" dirty="0"/>
              <a:t>At the end of this chapter, student should be able to: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Explain </a:t>
            </a:r>
            <a:r>
              <a:rPr lang="en-US" sz="2200" dirty="0"/>
              <a:t>the importance of loops in </a:t>
            </a:r>
            <a:r>
              <a:rPr lang="en-US" sz="2200" dirty="0" smtClean="0"/>
              <a:t>programs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2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/>
              <a:t>loops 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200" dirty="0"/>
              <a:t> </a:t>
            </a:r>
            <a:r>
              <a:rPr lang="en-US" sz="2200" dirty="0" smtClean="0"/>
              <a:t>loops 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while </a:t>
            </a:r>
            <a:r>
              <a:rPr lang="en-US" sz="2200" dirty="0" smtClean="0"/>
              <a:t>loops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dirty="0"/>
              <a:t>the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200" dirty="0"/>
              <a:t> and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200" dirty="0"/>
              <a:t> statements with loops </a:t>
            </a:r>
            <a:r>
              <a:rPr lang="en-US" sz="2200" dirty="0" smtClean="0"/>
              <a:t>appropriately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nested loops </a:t>
            </a:r>
            <a:r>
              <a:rPr lang="en-US" sz="2200" dirty="0"/>
              <a:t>effectively when </a:t>
            </a:r>
            <a:r>
              <a:rPr lang="en-US" sz="2200" dirty="0" smtClean="0"/>
              <a:t>appropriate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lphaLcParenR"/>
              <a:defRPr/>
            </a:pPr>
            <a:r>
              <a:rPr lang="en-US" sz="2200" dirty="0" smtClean="0"/>
              <a:t>Use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 variables </a:t>
            </a:r>
            <a:r>
              <a:rPr lang="en-US" sz="2200" dirty="0"/>
              <a:t>and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 values </a:t>
            </a:r>
            <a:r>
              <a:rPr lang="en-US" sz="2200" dirty="0"/>
              <a:t>to control indeterminate </a:t>
            </a:r>
            <a:r>
              <a:rPr lang="en-US" sz="2200" dirty="0" smtClean="0"/>
              <a:t>loops </a:t>
            </a:r>
            <a:endParaRPr lang="en-US" sz="2200" dirty="0"/>
          </a:p>
          <a:p>
            <a:pPr marL="457200" indent="-4572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+mj-lt"/>
              <a:buAutoNum type="alphaLcParenR"/>
              <a:defRPr/>
            </a:pPr>
            <a:endParaRPr lang="ms-MY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Do…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76800"/>
          </a:xfrm>
        </p:spPr>
        <p:txBody>
          <a:bodyPr/>
          <a:lstStyle/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2000" smtClean="0">
                <a:latin typeface="Arial Narrow" pitchFamily="34" charset="0"/>
              </a:rPr>
              <a:t>The </a:t>
            </a:r>
            <a:r>
              <a:rPr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altLang="en-US" sz="2000" smtClean="0">
                <a:latin typeface="Arial Narrow" pitchFamily="34" charset="0"/>
              </a:rPr>
              <a:t> keyword is placed on a line of code by itself at the top of the loop. 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20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2000" smtClean="0">
                <a:latin typeface="Arial Narrow" pitchFamily="34" charset="0"/>
              </a:rPr>
              <a:t>A block of statements follows it with a control expression after the keyword while at the bottom of the loop.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2000" smtClean="0">
                <a:latin typeface="Arial Narrow" pitchFamily="34" charset="0"/>
              </a:rPr>
              <a:t>		</a:t>
            </a: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  	// body statements would be placed here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  while (control expression); </a:t>
            </a:r>
          </a:p>
          <a:p>
            <a:pPr marL="342900" indent="-342900">
              <a:buFont typeface="Arial" charset="0"/>
              <a:buNone/>
            </a:pPr>
            <a:endParaRPr lang="en-US" altLang="en-US" sz="20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2000" b="1" smtClean="0">
                <a:solidFill>
                  <a:srgbClr val="0000FF"/>
                </a:solidFill>
                <a:latin typeface="Arial Narrow" pitchFamily="34" charset="0"/>
              </a:rPr>
              <a:t>The control expression must evaluate to TRUE in order for the do while loop to iterate after the first time.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Example: </a:t>
            </a:r>
            <a:endParaRPr lang="en-US" sz="1800" b="1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 number (0 to quit): ";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sum +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"Current sum is " &lt;&lt; sum &lt;&lt; '\n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while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0 )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600" b="1" dirty="0" smtClean="0"/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  <a:r>
              <a:rPr lang="en-US" sz="18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Don't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forget to include the required semicolon </a:t>
            </a:r>
            <a:r>
              <a:rPr lang="en-US" sz="18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8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)</a:t>
            </a:r>
            <a:r>
              <a:rPr lang="en-US" sz="1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after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the control expression.</a:t>
            </a: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endParaRPr lang="en-US" sz="14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 </a:t>
            </a:r>
            <a:r>
              <a:rPr lang="en-US" sz="3600" b="1" dirty="0" smtClean="0"/>
              <a:t>statements with loops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Arial Narrow" panose="020B0606020202030204" pitchFamily="34" charset="0"/>
              </a:rPr>
              <a:t>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Arial Narrow" panose="020B0606020202030204" pitchFamily="34" charset="0"/>
              </a:rPr>
              <a:t> statement is used to stop the execution of a loop immediately and to continue by executing the statement that comes directly after the loop.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Only </a:t>
            </a:r>
            <a:r>
              <a:rPr lang="en-US" sz="1800" dirty="0">
                <a:latin typeface="Arial Narrow" panose="020B0606020202030204" pitchFamily="34" charset="0"/>
              </a:rPr>
              <a:t>use the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Arial Narrow" panose="020B0606020202030204" pitchFamily="34" charset="0"/>
              </a:rPr>
              <a:t> statement when it is not practical to control the execution of a loop with its control expression. That is, only use 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Arial Narrow" panose="020B0606020202030204" pitchFamily="34" charset="0"/>
              </a:rPr>
              <a:t> statement when absolutely </a:t>
            </a:r>
            <a:r>
              <a:rPr lang="en-US" sz="1800" dirty="0" smtClean="0">
                <a:latin typeface="Arial Narrow" panose="020B0606020202030204" pitchFamily="34" charset="0"/>
              </a:rPr>
              <a:t>necessary.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 smtClean="0"/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-99)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break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 </a:t>
            </a:r>
            <a:r>
              <a:rPr lang="en-US" sz="3600" b="1" dirty="0" smtClean="0"/>
              <a:t>statements with loops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H</a:t>
            </a:r>
            <a:r>
              <a:rPr lang="en-US" sz="1800" dirty="0" smtClean="0"/>
              <a:t>owever </a:t>
            </a:r>
            <a:r>
              <a:rPr lang="en-US" sz="1800" dirty="0"/>
              <a:t>it would be better to write this loop to </a:t>
            </a:r>
            <a:r>
              <a:rPr lang="en-US" sz="1800" b="1" dirty="0">
                <a:solidFill>
                  <a:srgbClr val="FF0000"/>
                </a:solidFill>
              </a:rPr>
              <a:t>avoid the use of </a:t>
            </a:r>
            <a:r>
              <a:rPr lang="en-US" sz="1800" dirty="0"/>
              <a:t>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/>
              <a:t> statement if possible since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/>
              <a:t> statements found within a loop can be difficult to pick out by those who read over your code. </a:t>
            </a:r>
            <a:endParaRPr lang="en-US" sz="1800" dirty="0" smtClean="0"/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>
                <a:solidFill>
                  <a:srgbClr val="CC00FF"/>
                </a:solidFill>
              </a:rPr>
              <a:t>This </a:t>
            </a:r>
            <a:r>
              <a:rPr lang="en-US" sz="1800" b="1" dirty="0">
                <a:solidFill>
                  <a:srgbClr val="CC00FF"/>
                </a:solidFill>
              </a:rPr>
              <a:t>version </a:t>
            </a:r>
            <a:r>
              <a:rPr lang="en-US" sz="1800" dirty="0"/>
              <a:t>of the same loop </a:t>
            </a:r>
            <a:r>
              <a:rPr lang="en-US" sz="1800" b="1" dirty="0">
                <a:solidFill>
                  <a:srgbClr val="CC00FF"/>
                </a:solidFill>
              </a:rPr>
              <a:t>would be better for clarity</a:t>
            </a:r>
            <a:r>
              <a:rPr lang="en-US" sz="18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  <a:b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-99)</a:t>
            </a:r>
            <a:b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sum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152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 </a:t>
            </a:r>
            <a:r>
              <a:rPr lang="en-US" sz="3600" b="1" dirty="0" smtClean="0"/>
              <a:t>statements with loops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800" dirty="0">
                <a:latin typeface="Arial Narrow" panose="020B0606020202030204" pitchFamily="34" charset="0"/>
              </a:rPr>
              <a:t> statement is used to stop the execution of the statements in the loop's body on that particular iteration and to continue by starting the next iteration of the loop.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In </a:t>
            </a:r>
            <a:r>
              <a:rPr lang="en-US" sz="1800" dirty="0">
                <a:latin typeface="Arial Narrow" panose="020B0606020202030204" pitchFamily="34" charset="0"/>
              </a:rPr>
              <a:t>the following example, all </a:t>
            </a:r>
            <a:r>
              <a:rPr lang="en-US" sz="1800" dirty="0" smtClean="0">
                <a:latin typeface="Arial Narrow" panose="020B0606020202030204" pitchFamily="34" charset="0"/>
              </a:rPr>
              <a:t>inputted </a:t>
            </a:r>
            <a:r>
              <a:rPr lang="en-US" sz="1800" dirty="0">
                <a:latin typeface="Arial Narrow" panose="020B0606020202030204" pitchFamily="34" charset="0"/>
              </a:rPr>
              <a:t>positive numbers less than or equal to 100 are subtotaled. If a negative value is </a:t>
            </a:r>
            <a:r>
              <a:rPr lang="en-US" sz="1800" dirty="0" smtClean="0">
                <a:latin typeface="Arial Narrow" panose="020B0606020202030204" pitchFamily="34" charset="0"/>
              </a:rPr>
              <a:t>inputted, </a:t>
            </a:r>
            <a:r>
              <a:rPr lang="en-US" sz="1800" dirty="0">
                <a:latin typeface="Arial Narrow" panose="020B0606020202030204" pitchFamily="34" charset="0"/>
              </a:rPr>
              <a:t>it is not added to the subtotal but rather the loop continues with the next iteration. Any value greater than 100 could be entered to terminate the loop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100)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0)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continue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Nested loops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 loop </a:t>
            </a:r>
            <a:r>
              <a:rPr lang="en-US" sz="1800" dirty="0" smtClean="0">
                <a:latin typeface="Arial Narrow" panose="020B0606020202030204" pitchFamily="34" charset="0"/>
              </a:rPr>
              <a:t>of any kind may be placed </a:t>
            </a:r>
            <a:r>
              <a:rPr lang="en-US" sz="1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in another loop </a:t>
            </a:r>
            <a:r>
              <a:rPr lang="en-US" sz="1800" dirty="0" smtClean="0">
                <a:latin typeface="Arial Narrow" panose="020B0606020202030204" pitchFamily="34" charset="0"/>
              </a:rPr>
              <a:t>(of any kind). 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One must be sure though to entirely encapsulate the inner loop inside of the outer loop, otherwise an error is sure to occur. 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Two loops are considered to be nested loops if one is enclosed within the other.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latin typeface="Arial Narrow" panose="020B0606020202030204" pitchFamily="34" charset="0"/>
              </a:rPr>
              <a:t>Example: </a:t>
            </a:r>
            <a:endParaRPr lang="en-US" sz="1800" b="1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1314450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10;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)</a:t>
            </a:r>
            <a:b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" 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= 10; j &gt;= 0; j-- )</a:t>
            </a:r>
            <a:b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"j is " &lt;&lt; j &lt;&lt;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1314450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Example: </a:t>
            </a:r>
            <a:endParaRPr lang="en-US" sz="1600" b="1" dirty="0" smtClean="0"/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// Purpose - to illustrate the use of determinant, </a:t>
            </a:r>
            <a:r>
              <a:rPr lang="en-US" sz="1600" b="1" dirty="0" err="1">
                <a:solidFill>
                  <a:srgbClr val="0000FF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indeterminant</a:t>
            </a: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and nested loops. </a:t>
            </a:r>
            <a:endParaRPr lang="en-US" sz="1600" b="1" dirty="0" smtClean="0">
              <a:solidFill>
                <a:srgbClr val="0000FF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 </a:t>
            </a:r>
          </a:p>
          <a:p>
            <a:pPr marL="0" indent="0">
              <a:buFont typeface="Arial" charset="0"/>
              <a:buNone/>
              <a:defRPr/>
            </a:pP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loop 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10)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 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5)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 	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  <a:b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 b="1" dirty="0" smtClean="0"/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	// </a:t>
            </a:r>
            <a:r>
              <a:rPr lang="en-US" sz="1600" b="1" dirty="0">
                <a:solidFill>
                  <a:srgbClr val="0000FF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What values will be printed by the loop above?</a:t>
            </a: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 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	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2;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5)		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  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break; 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while 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loopVariable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1000); 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an example of nested loops with a do loop inside	</a:t>
            </a:r>
            <a:endParaRPr lang="en-US" sz="12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a for loop</a:t>
            </a: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Predict what values will be printed out. Realize though	</a:t>
            </a:r>
            <a:endParaRPr lang="en-US" sz="12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the break command only breaks out of the inner do loop 	</a:t>
            </a:r>
            <a:endParaRPr lang="en-US" sz="12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time that it applies. 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of main</a:t>
            </a: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 variable </a:t>
            </a:r>
            <a:r>
              <a:rPr lang="en-US" sz="3200" b="1" dirty="0" smtClean="0"/>
              <a:t>to control indeterminate loops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768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800" dirty="0">
                <a:latin typeface="Arial Narrow" panose="020B0606020202030204" pitchFamily="34" charset="0"/>
              </a:rPr>
              <a:t> value is a special value that is used to cause an </a:t>
            </a:r>
            <a:r>
              <a:rPr lang="en-US" sz="1800" dirty="0" smtClean="0">
                <a:latin typeface="Arial Narrow" panose="020B0606020202030204" pitchFamily="34" charset="0"/>
              </a:rPr>
              <a:t>indeterminate </a:t>
            </a:r>
            <a:r>
              <a:rPr lang="en-US" sz="1800" dirty="0">
                <a:latin typeface="Arial Narrow" panose="020B0606020202030204" pitchFamily="34" charset="0"/>
              </a:rPr>
              <a:t>loop to terminate. Often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800" dirty="0">
                <a:latin typeface="Arial Narrow" panose="020B0606020202030204" pitchFamily="34" charset="0"/>
              </a:rPr>
              <a:t> values are </a:t>
            </a:r>
            <a:r>
              <a:rPr lang="en-US" sz="1800" dirty="0" smtClean="0">
                <a:latin typeface="Arial Narrow" panose="020B0606020202030204" pitchFamily="34" charset="0"/>
              </a:rPr>
              <a:t>inputted </a:t>
            </a:r>
            <a:r>
              <a:rPr lang="en-US" sz="1800" dirty="0">
                <a:latin typeface="Arial Narrow" panose="020B0606020202030204" pitchFamily="34" charset="0"/>
              </a:rPr>
              <a:t>by a user to indicate the end of input.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For </a:t>
            </a:r>
            <a:r>
              <a:rPr lang="en-US" sz="1800" dirty="0">
                <a:latin typeface="Arial Narrow" panose="020B0606020202030204" pitchFamily="34" charset="0"/>
              </a:rPr>
              <a:t>example, the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800" dirty="0">
                <a:latin typeface="Arial Narrow" panose="020B0606020202030204" pitchFamily="34" charset="0"/>
              </a:rPr>
              <a:t> value of -99 is used in the loop below to terminate the loop which calculates a bowling average. It should be noted that the -99 is being used as a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800" dirty="0">
                <a:latin typeface="Arial Narrow" panose="020B0606020202030204" pitchFamily="34" charset="0"/>
              </a:rPr>
              <a:t> value since it is impossible in the sport of bowling to bowl a score of -99. Therefore the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1800" dirty="0">
                <a:latin typeface="Arial Narrow" panose="020B0606020202030204" pitchFamily="34" charset="0"/>
              </a:rPr>
              <a:t> value will not mistakenly be entered as an </a:t>
            </a:r>
            <a:r>
              <a:rPr lang="en-US" sz="1800" dirty="0" smtClean="0">
                <a:latin typeface="Arial Narrow" panose="020B0606020202030204" pitchFamily="34" charset="0"/>
              </a:rPr>
              <a:t>inputted </a:t>
            </a:r>
            <a:r>
              <a:rPr lang="en-US" sz="1800" dirty="0">
                <a:latin typeface="Arial Narrow" panose="020B0606020202030204" pitchFamily="34" charset="0"/>
              </a:rPr>
              <a:t>bowling </a:t>
            </a:r>
            <a:r>
              <a:rPr lang="en-US" sz="1800" dirty="0" smtClean="0">
                <a:latin typeface="Arial Narrow" panose="020B0606020202030204" pitchFamily="34" charset="0"/>
              </a:rPr>
              <a:t>score.</a:t>
            </a:r>
            <a:endParaRPr lang="en-US" sz="1800" dirty="0" smtClean="0"/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 bowling score (-99 to quit): ";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score;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(score != -99)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score;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numGames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 bowling score (-99 to quit): ";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score;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"Your average is " &lt;&lt; double (sum) /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numGames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ClrTx/>
              <a:buFont typeface="Arial" charset="0"/>
              <a:buNone/>
              <a:defRPr/>
            </a:pP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15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 variable </a:t>
            </a:r>
            <a:r>
              <a:rPr lang="en-US" sz="3600" b="1" dirty="0" smtClean="0"/>
              <a:t>to control indeterminate loops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816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>A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</a:t>
            </a:r>
            <a:r>
              <a:rPr lang="en-US" sz="1600" dirty="0">
                <a:latin typeface="Arial Narrow" panose="020B0606020202030204" pitchFamily="34" charset="0"/>
              </a:rPr>
              <a:t> variable is a special variable that is used to control an </a:t>
            </a:r>
            <a:r>
              <a:rPr lang="en-US" sz="1600" dirty="0" err="1">
                <a:latin typeface="Arial Narrow" panose="020B0606020202030204" pitchFamily="34" charset="0"/>
              </a:rPr>
              <a:t>indeterminant</a:t>
            </a:r>
            <a:r>
              <a:rPr lang="en-US" sz="1600" dirty="0">
                <a:latin typeface="Arial Narrow" panose="020B0606020202030204" pitchFamily="34" charset="0"/>
              </a:rPr>
              <a:t> loop. A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</a:t>
            </a:r>
            <a:r>
              <a:rPr lang="en-US" sz="1600" dirty="0">
                <a:latin typeface="Arial Narrow" panose="020B0606020202030204" pitchFamily="34" charset="0"/>
              </a:rPr>
              <a:t> variable is </a:t>
            </a:r>
            <a:r>
              <a:rPr lang="en-US" sz="1600" b="1" dirty="0">
                <a:solidFill>
                  <a:srgbClr val="CC00FF"/>
                </a:solidFill>
                <a:latin typeface="Arial Narrow" panose="020B0606020202030204" pitchFamily="34" charset="0"/>
              </a:rPr>
              <a:t>usually an </a:t>
            </a:r>
            <a:r>
              <a:rPr lang="en-US" sz="1600" b="1" dirty="0" err="1">
                <a:solidFill>
                  <a:srgbClr val="CC00FF"/>
                </a:solidFill>
                <a:latin typeface="Arial Narrow" panose="020B0606020202030204" pitchFamily="34" charset="0"/>
              </a:rPr>
              <a:t>int</a:t>
            </a:r>
            <a:r>
              <a:rPr lang="en-US" sz="1600" b="1" dirty="0">
                <a:solidFill>
                  <a:srgbClr val="CC00FF"/>
                </a:solidFill>
                <a:latin typeface="Arial Narrow" panose="020B0606020202030204" pitchFamily="34" charset="0"/>
              </a:rPr>
              <a:t> that is assigned the values 0 or 1 to indicate false or true </a:t>
            </a:r>
            <a:r>
              <a:rPr lang="en-US" sz="1600" dirty="0">
                <a:latin typeface="Arial Narrow" panose="020B0606020202030204" pitchFamily="34" charset="0"/>
              </a:rPr>
              <a:t>respectively. </a:t>
            </a:r>
            <a:endParaRPr lang="en-US" sz="16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>Often </a:t>
            </a:r>
            <a:r>
              <a:rPr lang="en-US" sz="1600" dirty="0">
                <a:latin typeface="Arial Narrow" panose="020B0606020202030204" pitchFamily="34" charset="0"/>
              </a:rPr>
              <a:t>though a </a:t>
            </a:r>
            <a:r>
              <a:rPr lang="en-US" sz="1600" b="1" dirty="0">
                <a:solidFill>
                  <a:srgbClr val="CC00FF"/>
                </a:solidFill>
                <a:latin typeface="Arial Narrow" panose="020B0606020202030204" pitchFamily="34" charset="0"/>
              </a:rPr>
              <a:t>variable of the </a:t>
            </a:r>
            <a:r>
              <a:rPr lang="en-US" sz="1600" b="1" dirty="0" err="1">
                <a:solidFill>
                  <a:srgbClr val="CC00FF"/>
                </a:solidFill>
                <a:latin typeface="Arial Narrow" panose="020B0606020202030204" pitchFamily="34" charset="0"/>
              </a:rPr>
              <a:t>bool</a:t>
            </a:r>
            <a:r>
              <a:rPr lang="en-US" sz="1600" b="1" dirty="0">
                <a:solidFill>
                  <a:srgbClr val="CC00FF"/>
                </a:solidFill>
                <a:latin typeface="Arial Narrow" panose="020B0606020202030204" pitchFamily="34" charset="0"/>
              </a:rPr>
              <a:t> data type is used for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</a:t>
            </a:r>
            <a:r>
              <a:rPr lang="en-US" sz="1600" dirty="0">
                <a:latin typeface="Arial Narrow" panose="020B0606020202030204" pitchFamily="34" charset="0"/>
              </a:rPr>
              <a:t> variables. </a:t>
            </a:r>
            <a:endParaRPr lang="en-US" sz="16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charset="0"/>
              <a:buNone/>
              <a:tabLst>
                <a:tab pos="34290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choseBook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false;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choseCD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"1 Book"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"2 CD"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"3 Exit"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"Enter a menu option: ";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choice;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if (choice == 1)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{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"You chose book."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choseBook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}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else if (choice == 2)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{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"You chose cd." &lt;&lt;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	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choseCD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		}</a:t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while (choice != 3 &amp;&amp;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choseBook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true &amp;&amp;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choseCD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true);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Chapter’s </a:t>
            </a:r>
            <a:r>
              <a:rPr lang="en-US" altLang="en-US" b="1" dirty="0"/>
              <a:t>Outline</a:t>
            </a:r>
            <a:endParaRPr lang="en-US" dirty="0"/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Importance of loops in programs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For loops 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While loops 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Do while loops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Break and continue statements 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Nested loops </a:t>
            </a:r>
          </a:p>
          <a:p>
            <a:pPr marL="457200" indent="-457200">
              <a:lnSpc>
                <a:spcPct val="150000"/>
              </a:lnSpc>
              <a:buClrTx/>
              <a:buFont typeface="Arial" charset="0"/>
              <a:buAutoNum type="arabicParenR"/>
            </a:pPr>
            <a:r>
              <a:rPr lang="en-US" altLang="en-US" sz="2000" b="1" smtClean="0">
                <a:latin typeface="Arial Narrow" pitchFamily="34" charset="0"/>
              </a:rPr>
              <a:t>Flag variables and sentinel values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 smtClean="0">
                <a:latin typeface="Arial Narrow" panose="020B0606020202030204" pitchFamily="34" charset="0"/>
              </a:rPr>
              <a:t>Example: </a:t>
            </a:r>
            <a:endParaRPr lang="en-US" sz="1600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Purpose - to explore various of methods for using a definite loop with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user input even though an indefinite loop is more suited for the task</a:t>
            </a: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(;;)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an integer (-99 to quit): ";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sum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break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"The total is " &lt;&lt; sum &lt;&lt;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tabLst>
                <a:tab pos="400050" algn="l"/>
              </a:tabLst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</a:t>
            </a: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Example of Program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 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80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-99; sum +=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an integer (-99 to quit): ";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"The total is " &lt;&lt; sum + 99 &lt;&lt;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******************************************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1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-99; sum +=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"Enter an integer (-99 to quit): ";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-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"The total is " &lt;&lt; sum &lt;&lt;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of main</a:t>
            </a: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/>
              <a:t>T</a:t>
            </a:r>
            <a:r>
              <a:rPr lang="en-US" sz="3600" b="1" dirty="0" smtClean="0"/>
              <a:t>he </a:t>
            </a:r>
            <a:r>
              <a:rPr lang="en-US" sz="3600" b="1" dirty="0"/>
              <a:t>importance of loops in programs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rtlCol="0">
            <a:normAutofit/>
          </a:bodyPr>
          <a:lstStyle/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In </a:t>
            </a:r>
            <a:r>
              <a:rPr lang="en-US" sz="2000" dirty="0">
                <a:latin typeface="Arial Narrow" panose="020B0606020202030204" pitchFamily="34" charset="0"/>
              </a:rPr>
              <a:t>order to write a non-trivial computer program, you almost always need to use one or more loops.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10000"/>
              </a:lnSpc>
              <a:buClrTx/>
              <a:buFont typeface="Arial" charset="0"/>
              <a:buNone/>
              <a:defRPr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Loops </a:t>
            </a: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allow your program to repeat groups of statements a specified number of times.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Loops </a:t>
            </a:r>
            <a:r>
              <a:rPr lang="en-US" sz="2000" dirty="0">
                <a:latin typeface="Arial Narrow" panose="020B0606020202030204" pitchFamily="34" charset="0"/>
              </a:rPr>
              <a:t>are classified as a type of iteration (or repetition) structure.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10000"/>
              </a:lnSpc>
              <a:buClrTx/>
              <a:buFont typeface="Arial" charset="0"/>
              <a:buNone/>
              <a:defRPr/>
            </a:pPr>
            <a:endParaRPr lang="en-US" sz="2000" dirty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It is important to be aware of how many iterations a given loop is expected to perform. If a loop does not iterate a finite number of times, it is considered to be an infinite loop. </a:t>
            </a:r>
            <a:r>
              <a:rPr lang="en-US" sz="2000" dirty="0">
                <a:latin typeface="Arial Narrow" panose="020B0606020202030204" pitchFamily="34" charset="0"/>
              </a:rPr>
              <a:t>Rarely would a programmer ever intentionally incorporate an infinite loop into a program, however it is easy to do so by mistake.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 smtClean="0"/>
              <a:t>Components of Looping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rtlCol="0">
            <a:normAutofit/>
          </a:bodyPr>
          <a:lstStyle/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C</a:t>
            </a:r>
            <a:r>
              <a:rPr lang="en-US" sz="2000" dirty="0">
                <a:latin typeface="Arial Narrow" panose="020B0606020202030204" pitchFamily="34" charset="0"/>
              </a:rPr>
              <a:t>++ provides the for and while statements as forms for implementing loops.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10000"/>
              </a:lnSpc>
              <a:buClrTx/>
              <a:buFont typeface="Arial" charset="0"/>
              <a:buNone/>
              <a:defRPr/>
            </a:pPr>
            <a:endParaRPr lang="en-US" sz="2000" dirty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The </a:t>
            </a:r>
            <a:r>
              <a:rPr lang="en-US" sz="2000" b="1" dirty="0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Arial Narrow" panose="020B0606020202030204" pitchFamily="34" charset="0"/>
              </a:rPr>
              <a:t> statements are usually for </a:t>
            </a:r>
            <a:r>
              <a:rPr lang="en-US" sz="2000" b="1" dirty="0" smtClean="0">
                <a:solidFill>
                  <a:srgbClr val="CC00FF"/>
                </a:solidFill>
                <a:latin typeface="Arial Narrow" panose="020B0606020202030204" pitchFamily="34" charset="0"/>
              </a:rPr>
              <a:t>counter-controlled </a:t>
            </a:r>
            <a:r>
              <a:rPr lang="en-US" sz="2000" b="1" dirty="0">
                <a:solidFill>
                  <a:srgbClr val="CC00FF"/>
                </a:solidFill>
                <a:latin typeface="Arial Narrow" panose="020B0606020202030204" pitchFamily="34" charset="0"/>
              </a:rPr>
              <a:t>(counting) loops </a:t>
            </a:r>
            <a:r>
              <a:rPr lang="en-US" sz="2000" dirty="0">
                <a:latin typeface="Arial Narrow" panose="020B0606020202030204" pitchFamily="34" charset="0"/>
              </a:rPr>
              <a:t>and the </a:t>
            </a:r>
            <a:r>
              <a:rPr lang="en-US" sz="2000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latin typeface="Arial Narrow" panose="020B0606020202030204" pitchFamily="34" charset="0"/>
              </a:rPr>
              <a:t> statements are generally for </a:t>
            </a:r>
            <a:r>
              <a:rPr lang="en-US" sz="2000" b="1" dirty="0">
                <a:solidFill>
                  <a:srgbClr val="FF3399"/>
                </a:solidFill>
                <a:latin typeface="Arial Narrow" panose="020B0606020202030204" pitchFamily="34" charset="0"/>
              </a:rPr>
              <a:t>sentinel-controlled loops</a:t>
            </a:r>
            <a:r>
              <a:rPr lang="en-US" sz="2000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ClrTx/>
              <a:buFont typeface="Arial" charset="0"/>
              <a:buNone/>
              <a:defRPr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11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All loops are typical of most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Looping Control Structures </a:t>
            </a:r>
            <a:r>
              <a:rPr lang="en-US" sz="2000" dirty="0">
                <a:latin typeface="Arial Narrow" panose="020B0606020202030204" pitchFamily="34" charset="0"/>
              </a:rPr>
              <a:t>in that they have the following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components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</a:p>
          <a:p>
            <a:pPr marL="1028700" indent="-342900">
              <a:lnSpc>
                <a:spcPct val="110000"/>
              </a:lnSpc>
              <a:buClrTx/>
              <a:buFont typeface="+mj-lt"/>
              <a:buAutoNum type="arabicParenR"/>
              <a:defRPr/>
            </a:pP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Loop control variable (LCV) </a:t>
            </a:r>
          </a:p>
          <a:p>
            <a:pPr marL="1028700" indent="-342900">
              <a:lnSpc>
                <a:spcPct val="110000"/>
              </a:lnSpc>
              <a:buClrTx/>
              <a:buFont typeface="+mj-lt"/>
              <a:buAutoNum type="arabicParenR"/>
              <a:defRPr/>
            </a:pP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A starting point / Initialization of the LCV </a:t>
            </a:r>
          </a:p>
          <a:p>
            <a:pPr marL="1028700" indent="-342900">
              <a:lnSpc>
                <a:spcPct val="110000"/>
              </a:lnSpc>
              <a:buClrTx/>
              <a:buFont typeface="+mj-lt"/>
              <a:buAutoNum type="arabicParenR"/>
              <a:defRPr/>
            </a:pP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An ending point / Testing the loop repetition condition </a:t>
            </a:r>
          </a:p>
          <a:p>
            <a:pPr marL="1028700" indent="-342900">
              <a:lnSpc>
                <a:spcPct val="110000"/>
              </a:lnSpc>
              <a:buClrTx/>
              <a:buFont typeface="+mj-lt"/>
              <a:buAutoNum type="arabicParenR"/>
              <a:defRPr/>
            </a:pP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Updating the LCV, and </a:t>
            </a:r>
          </a:p>
          <a:p>
            <a:pPr marL="1028700" indent="-342900">
              <a:lnSpc>
                <a:spcPct val="110000"/>
              </a:lnSpc>
              <a:buClrTx/>
              <a:buFont typeface="+mj-lt"/>
              <a:buAutoNum type="arabicParenR"/>
              <a:defRPr/>
            </a:pP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the Loop body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 rtlCol="0">
            <a:no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Narrow" panose="020B0606020202030204" pitchFamily="34" charset="0"/>
              </a:rPr>
              <a:t>A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loop</a:t>
            </a:r>
            <a:r>
              <a:rPr lang="en-US" sz="2000" dirty="0">
                <a:latin typeface="Arial Narrow" panose="020B0606020202030204" pitchFamily="34" charset="0"/>
              </a:rPr>
              <a:t> always executes a specific number of iterations.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Use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a for loop when you know exactly how many times a set of statements must be repeated. </a:t>
            </a:r>
            <a:endParaRPr lang="en-US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Narrow" panose="020B0606020202030204" pitchFamily="34" charset="0"/>
              </a:rPr>
              <a:t>A for loop is called a </a:t>
            </a: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determinate</a:t>
            </a:r>
            <a:r>
              <a:rPr lang="en-US" sz="2000" dirty="0">
                <a:solidFill>
                  <a:srgbClr val="0000FF"/>
                </a:solidFill>
                <a:latin typeface="Arial Narrow" panose="020B0606020202030204" pitchFamily="34" charset="0"/>
              </a:rPr>
              <a:t> or </a:t>
            </a:r>
            <a:r>
              <a:rPr lang="en-US" sz="2000" b="1" dirty="0">
                <a:solidFill>
                  <a:srgbClr val="0000FF"/>
                </a:solidFill>
                <a:latin typeface="Arial Narrow" panose="020B0606020202030204" pitchFamily="34" charset="0"/>
              </a:rPr>
              <a:t>definite loop </a:t>
            </a:r>
            <a:r>
              <a:rPr lang="en-US" sz="2000" dirty="0">
                <a:latin typeface="Arial Narrow" panose="020B0606020202030204" pitchFamily="34" charset="0"/>
              </a:rPr>
              <a:t>because the programmer knows exactly how many times it will iterate.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You </a:t>
            </a:r>
            <a:r>
              <a:rPr lang="en-US" sz="2000" dirty="0">
                <a:latin typeface="Arial Narrow" panose="020B0606020202030204" pitchFamily="34" charset="0"/>
              </a:rPr>
              <a:t>can mathematically determine the number of iterations by </a:t>
            </a:r>
            <a:r>
              <a:rPr lang="en-US" sz="2000" dirty="0" smtClean="0">
                <a:latin typeface="Arial Narrow" panose="020B0606020202030204" pitchFamily="34" charset="0"/>
              </a:rPr>
              <a:t>desk checking </a:t>
            </a:r>
            <a:r>
              <a:rPr lang="en-US" sz="2000" dirty="0">
                <a:latin typeface="Arial Narrow" panose="020B0606020202030204" pitchFamily="34" charset="0"/>
              </a:rPr>
              <a:t>the logic of the loop.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 rtlCol="0">
            <a:noAutofit/>
          </a:bodyPr>
          <a:lstStyle/>
          <a:p>
            <a:pPr marL="342900" indent="-342900"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Arial Narrow" panose="020B0606020202030204" pitchFamily="34" charset="0"/>
              </a:rPr>
              <a:t>T</a:t>
            </a:r>
            <a:r>
              <a:rPr lang="en-US" sz="1800" dirty="0" smtClean="0">
                <a:latin typeface="Arial Narrow" panose="020B0606020202030204" pitchFamily="34" charset="0"/>
              </a:rPr>
              <a:t>he </a:t>
            </a:r>
            <a:r>
              <a:rPr lang="en-US" sz="1800" dirty="0">
                <a:latin typeface="Arial Narrow" panose="020B0606020202030204" pitchFamily="34" charset="0"/>
              </a:rPr>
              <a:t>keyword,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dirty="0">
                <a:latin typeface="Arial Narrow" panose="020B0606020202030204" pitchFamily="34" charset="0"/>
              </a:rPr>
              <a:t>, a set of parentheses is necessary with three expressions as parameters. 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tabLst>
                <a:tab pos="571500" algn="l"/>
              </a:tabLst>
              <a:defRPr/>
            </a:pP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(initializing expression; control expression; step expression)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statement or statement block</a:t>
            </a:r>
            <a:b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Font typeface="Arial" charset="0"/>
              <a:buNone/>
              <a:defRPr/>
            </a:pPr>
            <a:endParaRPr lang="en-US" sz="1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initializing expression </a:t>
            </a:r>
            <a:r>
              <a:rPr lang="en-US" sz="1800" dirty="0">
                <a:latin typeface="Arial Narrow" panose="020B0606020202030204" pitchFamily="34" charset="0"/>
              </a:rPr>
              <a:t>sets the counter variable for the loop to its initial value.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control expression </a:t>
            </a:r>
            <a:r>
              <a:rPr lang="en-US" sz="1800" dirty="0">
                <a:latin typeface="Arial Narrow" panose="020B0606020202030204" pitchFamily="34" charset="0"/>
              </a:rPr>
              <a:t>ends the loop at the specified moment.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rgbClr val="0000FF"/>
                </a:solidFill>
                <a:latin typeface="Arial Narrow" panose="020B0606020202030204" pitchFamily="34" charset="0"/>
              </a:rPr>
              <a:t>step expression </a:t>
            </a:r>
            <a:r>
              <a:rPr lang="en-US" sz="1800" dirty="0">
                <a:latin typeface="Arial Narrow" panose="020B0606020202030204" pitchFamily="34" charset="0"/>
              </a:rPr>
              <a:t>(or incrementing expression) changes the counter </a:t>
            </a:r>
            <a:r>
              <a:rPr lang="en-US" sz="1800" dirty="0" smtClean="0">
                <a:latin typeface="Arial Narrow" panose="020B0606020202030204" pitchFamily="34" charset="0"/>
              </a:rPr>
              <a:t>variable, effectively </a:t>
            </a:r>
            <a:r>
              <a:rPr lang="en-US" sz="1800" dirty="0">
                <a:latin typeface="Arial Narrow" panose="020B0606020202030204" pitchFamily="34" charset="0"/>
              </a:rPr>
              <a:t>determining the number of iterations.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>The </a:t>
            </a:r>
            <a:r>
              <a:rPr lang="en-US" sz="1800" dirty="0">
                <a:latin typeface="Arial Narrow" panose="020B0606020202030204" pitchFamily="34" charset="0"/>
              </a:rPr>
              <a:t>counter variable often increments by one, but it may increment, decrement, or count in other ways.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600" dirty="0" smtClean="0">
              <a:latin typeface="Arial Narrow" panose="020B0606020202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 Narrow" panose="020B0606020202030204" pitchFamily="34" charset="0"/>
              </a:rPr>
              <a:t/>
            </a:r>
            <a:br>
              <a:rPr lang="en-US" sz="1600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  <a:defRPr/>
            </a:pP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Font typeface="Arial" charset="0"/>
              <a:buNone/>
              <a:defRPr/>
            </a:pP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>
                <a:latin typeface="Arial Narrow" panose="020B0606020202030204" pitchFamily="34" charset="0"/>
              </a:rPr>
              <a:t/>
            </a:r>
            <a:br>
              <a:rPr lang="en-US" sz="1400" dirty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latin typeface="Arial Narrow" panose="020B0606020202030204" pitchFamily="34" charset="0"/>
              </a:rPr>
            </a:br>
            <a:endParaRPr lang="en-US" sz="1400" dirty="0" smtClean="0">
              <a:latin typeface="Arial Narrow" panose="020B0606020202030204" pitchFamily="34" charset="0"/>
            </a:endParaRPr>
          </a:p>
          <a:p>
            <a:pPr marL="0" indent="0" algn="just">
              <a:buClrTx/>
              <a:buFont typeface="Arial" charset="0"/>
              <a:buNone/>
              <a:defRPr/>
            </a:pPr>
            <a:endParaRPr lang="en-US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4953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b="1" smtClean="0">
                <a:latin typeface="Arial Narrow" pitchFamily="34" charset="0"/>
              </a:rPr>
              <a:t>Example: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b="1" smtClean="0">
                <a:latin typeface="Arial Narrow" pitchFamily="34" charset="0"/>
              </a:rPr>
              <a:t>	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(i = 1; i &lt;= 3; i++ )  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the counter variable, </a:t>
            </a:r>
            <a:r>
              <a:rPr lang="en-US" altLang="en-US" sz="16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is initialized to the value 1</a:t>
            </a:r>
            <a:b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 </a:t>
            </a:r>
            <a:b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	cout &lt;&lt; i ;                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the loop will iterate while </a:t>
            </a:r>
            <a:r>
              <a:rPr lang="en-US" altLang="en-US" sz="16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is less than or equal to 3</a:t>
            </a:r>
            <a:b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 	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cout &lt;&lt; '\n';             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the counter variable, </a:t>
            </a:r>
            <a:r>
              <a:rPr lang="en-US" altLang="en-US" sz="1600" b="1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increments by 1 on each iteration</a:t>
            </a:r>
            <a:b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                                          </a:t>
            </a:r>
          </a:p>
          <a:p>
            <a:pPr marL="0" indent="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two statements are executed in the body of the loop on each 		iteration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0" indent="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0" indent="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0" indent="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3600" b="1" dirty="0" smtClean="0"/>
              <a:t>Loop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…)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724400"/>
          </a:xfrm>
        </p:spPr>
        <p:txBody>
          <a:bodyPr/>
          <a:lstStyle/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It is possible to initialize the loop variable within the initializing expression. 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But it is NOT recommended for students to initialize loop variables within the loop.</a:t>
            </a: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Wingdings" pitchFamily="2" charset="2"/>
              <a:buChar char="§"/>
            </a:pPr>
            <a:r>
              <a:rPr lang="en-US" altLang="en-US" sz="1800" smtClean="0">
                <a:latin typeface="Arial Narrow" pitchFamily="34" charset="0"/>
              </a:rPr>
              <a:t>Students are required to declare loop variables at the top of the function (e.g. main function) where they are used. </a:t>
            </a: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800" b="1" smtClean="0">
                <a:latin typeface="Arial Narrow" pitchFamily="34" charset="0"/>
              </a:rPr>
              <a:t>	</a:t>
            </a: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altLang="en-US" sz="16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num = 1; num &lt;= 9; num = num + 3)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</a:t>
            </a:r>
            <a:b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   		cout &lt;&lt; num &lt;&lt; endl;</a:t>
            </a:r>
            <a:r>
              <a:rPr lang="en-US" alt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altLang="en-US" sz="16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altLang="en-US" sz="1800" smtClean="0"/>
              <a:t>                                 </a:t>
            </a:r>
          </a:p>
          <a:p>
            <a:pPr marL="342900" indent="-342900">
              <a:buFont typeface="Arial" charset="0"/>
              <a:buNone/>
            </a:pPr>
            <a:r>
              <a:rPr lang="en-US" altLang="en-US" sz="1800" smtClean="0">
                <a:latin typeface="Arial Narrow" pitchFamily="34" charset="0"/>
              </a:rPr>
              <a:t/>
            </a:r>
            <a:br>
              <a:rPr lang="en-US" altLang="en-US" sz="1800" smtClean="0">
                <a:latin typeface="Arial Narrow" pitchFamily="34" charset="0"/>
              </a:rPr>
            </a:b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8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endParaRPr lang="en-US" altLang="en-US" sz="1600" smtClean="0">
              <a:latin typeface="Arial Narrow" pitchFamily="34" charset="0"/>
            </a:endParaRPr>
          </a:p>
          <a:p>
            <a:pPr marL="342900" indent="-342900">
              <a:buFont typeface="Arial" charset="0"/>
              <a:buNone/>
            </a:pPr>
            <a:r>
              <a:rPr lang="en-US" altLang="en-US" sz="1600" smtClean="0">
                <a:latin typeface="Arial Narrow" pitchFamily="34" charset="0"/>
              </a:rPr>
              <a:t/>
            </a:r>
            <a:br>
              <a:rPr lang="en-US" altLang="en-US" sz="16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/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Wingdings" pitchFamily="2" charset="2"/>
              <a:buChar char="§"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r>
              <a:rPr lang="en-US" altLang="en-US" sz="1400" smtClean="0">
                <a:latin typeface="Arial Narrow" pitchFamily="34" charset="0"/>
              </a:rPr>
              <a:t/>
            </a:r>
            <a:br>
              <a:rPr lang="en-US" altLang="en-US" sz="1400" smtClean="0">
                <a:latin typeface="Arial Narrow" pitchFamily="34" charset="0"/>
              </a:rPr>
            </a:br>
            <a:endParaRPr lang="en-US" altLang="en-US" sz="1400" smtClean="0">
              <a:latin typeface="Arial Narrow" pitchFamily="34" charset="0"/>
            </a:endParaRPr>
          </a:p>
          <a:p>
            <a:pPr marL="342900" indent="-342900" algn="just">
              <a:buClrTx/>
              <a:buFont typeface="Arial" charset="0"/>
              <a:buNone/>
            </a:pPr>
            <a:endParaRPr lang="en-US" altLang="en-US" sz="14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f21db6680d0febcca26ec8f8aa7d418d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1578</TotalTime>
  <Words>1326</Words>
  <Application>Microsoft Office PowerPoint</Application>
  <PresentationFormat>On-screen Show (4:3)</PresentationFormat>
  <Paragraphs>565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Arial Narrow</vt:lpstr>
      <vt:lpstr>Segoe Print</vt:lpstr>
      <vt:lpstr>Courier New</vt:lpstr>
      <vt:lpstr>Wingdings</vt:lpstr>
      <vt:lpstr>Clarity</vt:lpstr>
      <vt:lpstr>CHAPTER 4</vt:lpstr>
      <vt:lpstr>Chapter’s Outcome</vt:lpstr>
      <vt:lpstr>Chapter’s Outline</vt:lpstr>
      <vt:lpstr> The importance of loops in programs </vt:lpstr>
      <vt:lpstr> Components of Looping </vt:lpstr>
      <vt:lpstr> For Loop </vt:lpstr>
      <vt:lpstr> For Loop (cont…) </vt:lpstr>
      <vt:lpstr> For Loop (cont…) </vt:lpstr>
      <vt:lpstr> For Loop (cont…) </vt:lpstr>
      <vt:lpstr> For Loop (cont…) </vt:lpstr>
      <vt:lpstr> For Loop (cont…) </vt:lpstr>
      <vt:lpstr> Example of Program  </vt:lpstr>
      <vt:lpstr> Example of Program (cont…)  </vt:lpstr>
      <vt:lpstr> While Loop  </vt:lpstr>
      <vt:lpstr> While Loop (cont…) </vt:lpstr>
      <vt:lpstr> Example of Program  </vt:lpstr>
      <vt:lpstr> Example of Program  </vt:lpstr>
      <vt:lpstr> Example of Program (cont…) </vt:lpstr>
      <vt:lpstr> Do…While Loop  </vt:lpstr>
      <vt:lpstr> Do…While Loop (cont…)  </vt:lpstr>
      <vt:lpstr> Example of Program  </vt:lpstr>
      <vt:lpstr> The break statements with loops </vt:lpstr>
      <vt:lpstr> The break statements with loops (cont…) </vt:lpstr>
      <vt:lpstr> The continue statements with loops </vt:lpstr>
      <vt:lpstr> Nested loops </vt:lpstr>
      <vt:lpstr> Example of Program  </vt:lpstr>
      <vt:lpstr> Example of Program (cont…)  </vt:lpstr>
      <vt:lpstr> Sentinel variable to control indeterminate loops </vt:lpstr>
      <vt:lpstr> Flag variable to control indeterminate loops </vt:lpstr>
      <vt:lpstr> Example of Program  </vt:lpstr>
      <vt:lpstr> Example of Program (cont…)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UiTM</dc:creator>
  <cp:lastModifiedBy>Lecturer</cp:lastModifiedBy>
  <cp:revision>193</cp:revision>
  <dcterms:created xsi:type="dcterms:W3CDTF">2014-12-15T00:43:31Z</dcterms:created>
  <dcterms:modified xsi:type="dcterms:W3CDTF">2017-02-13T08:54:07Z</dcterms:modified>
</cp:coreProperties>
</file>