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3"/>
  </p:notesMasterIdLst>
  <p:sldIdLst>
    <p:sldId id="256" r:id="rId2"/>
    <p:sldId id="258" r:id="rId3"/>
    <p:sldId id="257" r:id="rId4"/>
    <p:sldId id="259"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7" r:id="rId44"/>
    <p:sldId id="439" r:id="rId45"/>
    <p:sldId id="440" r:id="rId46"/>
    <p:sldId id="438" r:id="rId47"/>
    <p:sldId id="441" r:id="rId48"/>
    <p:sldId id="442" r:id="rId49"/>
    <p:sldId id="444" r:id="rId50"/>
    <p:sldId id="445" r:id="rId51"/>
    <p:sldId id="446" r:id="rId52"/>
    <p:sldId id="447" r:id="rId53"/>
    <p:sldId id="448" r:id="rId54"/>
    <p:sldId id="449" r:id="rId55"/>
    <p:sldId id="450" r:id="rId56"/>
    <p:sldId id="451" r:id="rId57"/>
    <p:sldId id="452" r:id="rId58"/>
    <p:sldId id="453" r:id="rId59"/>
    <p:sldId id="454" r:id="rId60"/>
    <p:sldId id="455" r:id="rId61"/>
    <p:sldId id="456" r:id="rId62"/>
  </p:sldIdLst>
  <p:sldSz cx="9144000" cy="6858000" type="screen4x3"/>
  <p:notesSz cx="6858000" cy="9144000"/>
  <p:custDataLst>
    <p:tags r:id="rId6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FF"/>
    <a:srgbClr val="339933"/>
    <a:srgbClr val="FF3399"/>
    <a:srgbClr val="FFFF66"/>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6FC2273-6F5C-492B-91F4-2990382605F7}" type="datetimeFigureOut">
              <a:rPr lang="en-US"/>
              <a:pPr>
                <a:defRPr/>
              </a:pPr>
              <a:t>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4641873-5AF2-4DDB-AE49-85445CA77C26}" type="slidenum">
              <a:rPr lang="en-US"/>
              <a:pPr>
                <a:defRPr/>
              </a:pPr>
              <a:t>‹#›</a:t>
            </a:fld>
            <a:endParaRPr lang="en-US"/>
          </a:p>
        </p:txBody>
      </p:sp>
    </p:spTree>
    <p:extLst>
      <p:ext uri="{BB962C8B-B14F-4D97-AF65-F5344CB8AC3E}">
        <p14:creationId xmlns:p14="http://schemas.microsoft.com/office/powerpoint/2010/main" val="775852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5A9E6F-851A-4CA5-94F6-B4F3AB19E19A}" type="slidenum">
              <a:rPr lang="en-US" altLang="en-US" smtClean="0">
                <a:latin typeface="Arial" charset="0"/>
              </a:rPr>
              <a:pPr eaLnBrk="1" hangingPunct="1">
                <a:spcBef>
                  <a:spcPct val="0"/>
                </a:spcBef>
              </a:pPr>
              <a:t>27</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AD6AA29-065D-4F20-BEB0-2B7A09CB1754}" type="datetimeFigureOut">
              <a:rPr lang="en-US"/>
              <a:pPr>
                <a:defRPr/>
              </a:pPr>
              <a:t>2/13/2017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D2FA5E-4529-4173-AB59-0AAC567712CE}" type="slidenum">
              <a:rPr lang="en-US"/>
              <a:pPr>
                <a:defRPr/>
              </a:pPr>
              <a:t>‹#›</a:t>
            </a:fld>
            <a:endParaRPr lang="en-US"/>
          </a:p>
        </p:txBody>
      </p:sp>
    </p:spTree>
    <p:extLst>
      <p:ext uri="{BB962C8B-B14F-4D97-AF65-F5344CB8AC3E}">
        <p14:creationId xmlns:p14="http://schemas.microsoft.com/office/powerpoint/2010/main" val="27217270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967E86-DA67-43C3-9909-9093F855CA39}"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323D8D-1B37-4119-8EC3-B9934C7A52E4}" type="slidenum">
              <a:rPr lang="en-US"/>
              <a:pPr>
                <a:defRPr/>
              </a:pPr>
              <a:t>‹#›</a:t>
            </a:fld>
            <a:endParaRPr lang="en-US"/>
          </a:p>
        </p:txBody>
      </p:sp>
    </p:spTree>
    <p:extLst>
      <p:ext uri="{BB962C8B-B14F-4D97-AF65-F5344CB8AC3E}">
        <p14:creationId xmlns:p14="http://schemas.microsoft.com/office/powerpoint/2010/main" val="381710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D27DE5-0A87-4F24-AA31-C761A308BA50}"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BDA94C-063F-4C21-BE74-0009E4F24D92}" type="slidenum">
              <a:rPr lang="en-US"/>
              <a:pPr>
                <a:defRPr/>
              </a:pPr>
              <a:t>‹#›</a:t>
            </a:fld>
            <a:endParaRPr lang="en-US"/>
          </a:p>
        </p:txBody>
      </p:sp>
    </p:spTree>
    <p:extLst>
      <p:ext uri="{BB962C8B-B14F-4D97-AF65-F5344CB8AC3E}">
        <p14:creationId xmlns:p14="http://schemas.microsoft.com/office/powerpoint/2010/main" val="46117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C17164-95AC-4057-A77D-7CDC03716413}" type="datetimeFigureOut">
              <a:rPr lang="en-US"/>
              <a:pPr>
                <a:defRPr/>
              </a:pPr>
              <a:t>2/13/2017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83C1A0-64CB-465A-9A08-1E23ED548DBF}" type="slidenum">
              <a:rPr lang="en-US"/>
              <a:pPr>
                <a:defRPr/>
              </a:pPr>
              <a:t>‹#›</a:t>
            </a:fld>
            <a:endParaRPr lang="en-US"/>
          </a:p>
        </p:txBody>
      </p:sp>
    </p:spTree>
    <p:extLst>
      <p:ext uri="{BB962C8B-B14F-4D97-AF65-F5344CB8AC3E}">
        <p14:creationId xmlns:p14="http://schemas.microsoft.com/office/powerpoint/2010/main" val="37319516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79AC3D-4837-4576-94AF-368F9C36D8C4}" type="datetimeFigureOut">
              <a:rPr lang="en-US"/>
              <a:pPr>
                <a:defRPr/>
              </a:pPr>
              <a:t>2/13/2017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D46C89-9E0B-4EAC-B5C5-29E1B596494D}" type="slidenum">
              <a:rPr lang="en-US"/>
              <a:pPr>
                <a:defRPr/>
              </a:pPr>
              <a:t>‹#›</a:t>
            </a:fld>
            <a:endParaRPr lang="en-US"/>
          </a:p>
        </p:txBody>
      </p:sp>
    </p:spTree>
    <p:extLst>
      <p:ext uri="{BB962C8B-B14F-4D97-AF65-F5344CB8AC3E}">
        <p14:creationId xmlns:p14="http://schemas.microsoft.com/office/powerpoint/2010/main" val="21938232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E01D4DC-30BD-438A-9FF0-21BD4EDF9392}" type="datetimeFigureOut">
              <a:rPr lang="en-US"/>
              <a:pPr>
                <a:defRPr/>
              </a:pPr>
              <a:t>2/13/2017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213C38-6150-4818-8E2C-DF4683729380}" type="slidenum">
              <a:rPr lang="en-US"/>
              <a:pPr>
                <a:defRPr/>
              </a:pPr>
              <a:t>‹#›</a:t>
            </a:fld>
            <a:endParaRPr lang="en-US"/>
          </a:p>
        </p:txBody>
      </p:sp>
    </p:spTree>
    <p:extLst>
      <p:ext uri="{BB962C8B-B14F-4D97-AF65-F5344CB8AC3E}">
        <p14:creationId xmlns:p14="http://schemas.microsoft.com/office/powerpoint/2010/main" val="307497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F69F3B60-FC7C-4604-B9A0-D95098A3B964}" type="datetimeFigureOut">
              <a:rPr lang="en-US"/>
              <a:pPr>
                <a:defRPr/>
              </a:pPr>
              <a:t>2/13/2017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5911486-E8F3-4F73-BC63-56C4700D4586}" type="slidenum">
              <a:rPr lang="en-US"/>
              <a:pPr>
                <a:defRPr/>
              </a:pPr>
              <a:t>‹#›</a:t>
            </a:fld>
            <a:endParaRPr lang="en-US"/>
          </a:p>
        </p:txBody>
      </p:sp>
    </p:spTree>
    <p:extLst>
      <p:ext uri="{BB962C8B-B14F-4D97-AF65-F5344CB8AC3E}">
        <p14:creationId xmlns:p14="http://schemas.microsoft.com/office/powerpoint/2010/main" val="314447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D9BBEE9-C8DC-4676-B0ED-A675E7CA5C6A}" type="datetimeFigureOut">
              <a:rPr lang="en-US"/>
              <a:pPr>
                <a:defRPr/>
              </a:pPr>
              <a:t>2/13/2017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588F1-D3AA-4BA0-9664-A21A2FC49D1D}" type="slidenum">
              <a:rPr lang="en-US"/>
              <a:pPr>
                <a:defRPr/>
              </a:pPr>
              <a:t>‹#›</a:t>
            </a:fld>
            <a:endParaRPr lang="en-US"/>
          </a:p>
        </p:txBody>
      </p:sp>
    </p:spTree>
    <p:extLst>
      <p:ext uri="{BB962C8B-B14F-4D97-AF65-F5344CB8AC3E}">
        <p14:creationId xmlns:p14="http://schemas.microsoft.com/office/powerpoint/2010/main" val="157733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874212-4C6F-40A6-9D0D-72747E89F0ED}" type="datetimeFigureOut">
              <a:rPr lang="en-US"/>
              <a:pPr>
                <a:defRPr/>
              </a:pPr>
              <a:t>2/13/2017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E1A9F8-2629-42A3-9D0A-7362C50C714E}" type="slidenum">
              <a:rPr lang="en-US"/>
              <a:pPr>
                <a:defRPr/>
              </a:pPr>
              <a:t>‹#›</a:t>
            </a:fld>
            <a:endParaRPr lang="en-US"/>
          </a:p>
        </p:txBody>
      </p:sp>
    </p:spTree>
    <p:extLst>
      <p:ext uri="{BB962C8B-B14F-4D97-AF65-F5344CB8AC3E}">
        <p14:creationId xmlns:p14="http://schemas.microsoft.com/office/powerpoint/2010/main" val="215527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575D86B-98A8-4620-8CF2-DFB99AF4543B}" type="datetimeFigureOut">
              <a:rPr lang="en-US"/>
              <a:pPr>
                <a:defRPr/>
              </a:pPr>
              <a:t>2/13/2017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74BBACD-017B-4B03-A3E5-8C6FB54D60AA}" type="slidenum">
              <a:rPr lang="en-US"/>
              <a:pPr>
                <a:defRPr/>
              </a:pPr>
              <a:t>‹#›</a:t>
            </a:fld>
            <a:endParaRPr lang="en-US"/>
          </a:p>
        </p:txBody>
      </p:sp>
    </p:spTree>
    <p:extLst>
      <p:ext uri="{BB962C8B-B14F-4D97-AF65-F5344CB8AC3E}">
        <p14:creationId xmlns:p14="http://schemas.microsoft.com/office/powerpoint/2010/main" val="316750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01D142-E933-45CF-8D41-DA2D90F47046}" type="datetimeFigureOut">
              <a:rPr lang="en-US"/>
              <a:pPr>
                <a:defRPr/>
              </a:pPr>
              <a:t>2/13/2017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91149C-E2C1-4DA5-96EC-DB10EAEB5E63}" type="slidenum">
              <a:rPr lang="en-US"/>
              <a:pPr>
                <a:defRPr/>
              </a:pPr>
              <a:t>‹#›</a:t>
            </a:fld>
            <a:endParaRPr lang="en-US"/>
          </a:p>
        </p:txBody>
      </p:sp>
    </p:spTree>
    <p:extLst>
      <p:ext uri="{BB962C8B-B14F-4D97-AF65-F5344CB8AC3E}">
        <p14:creationId xmlns:p14="http://schemas.microsoft.com/office/powerpoint/2010/main" val="120420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8B791165-E3F3-4D32-ADAF-C41FD8008AF2}" type="datetimeFigureOut">
              <a:rPr lang="en-US"/>
              <a:pPr>
                <a:defRPr/>
              </a:pPr>
              <a:t>2/13/2017</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cs typeface="+mn-cs"/>
              </a:defRPr>
            </a:lvl1pPr>
          </a:lstStyle>
          <a:p>
            <a:pPr>
              <a:defRPr/>
            </a:pPr>
            <a:fld id="{9F552B44-7889-4710-AEBC-1172C470BA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8" r:id="rId1"/>
    <p:sldLayoutId id="2147483981" r:id="rId2"/>
    <p:sldLayoutId id="2147483989" r:id="rId3"/>
    <p:sldLayoutId id="2147483982" r:id="rId4"/>
    <p:sldLayoutId id="2147483990" r:id="rId5"/>
    <p:sldLayoutId id="2147483983" r:id="rId6"/>
    <p:sldLayoutId id="2147483984" r:id="rId7"/>
    <p:sldLayoutId id="2147483991" r:id="rId8"/>
    <p:sldLayoutId id="2147483985" r:id="rId9"/>
    <p:sldLayoutId id="2147483986" r:id="rId10"/>
    <p:sldLayoutId id="2147483987" r:id="rId11"/>
  </p:sldLayoutIdLst>
  <p:timing>
    <p:tnLst>
      <p:par>
        <p:cTn id="1" dur="indefinite" restart="never" nodeType="tmRoot"/>
      </p:par>
    </p:tnLst>
  </p:timing>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guinness.cs.stevens-tech.edu/~asatya/courses/cs115/lectures/lect5_1.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6600" b="1" dirty="0">
                <a:latin typeface="Arial Narrow" panose="020B0606020202030204" pitchFamily="34" charset="0"/>
              </a:rPr>
              <a:t>CHAPTER </a:t>
            </a:r>
            <a:r>
              <a:rPr lang="en-US" sz="6600" b="1" dirty="0" smtClean="0">
                <a:latin typeface="Arial Narrow" panose="020B0606020202030204" pitchFamily="34" charset="0"/>
              </a:rPr>
              <a:t>5</a:t>
            </a:r>
            <a:endParaRPr lang="en-US" sz="6600" b="1" dirty="0">
              <a:latin typeface="Arial Narrow" panose="020B0606020202030204" pitchFamily="34" charset="0"/>
            </a:endParaRPr>
          </a:p>
        </p:txBody>
      </p:sp>
      <p:sp>
        <p:nvSpPr>
          <p:cNvPr id="3" name="Subtitle 2"/>
          <p:cNvSpPr>
            <a:spLocks noGrp="1"/>
          </p:cNvSpPr>
          <p:nvPr>
            <p:ph type="subTitle" idx="1"/>
          </p:nvPr>
        </p:nvSpPr>
        <p:spPr>
          <a:xfrm>
            <a:off x="685800" y="3505200"/>
            <a:ext cx="7848600" cy="2514600"/>
          </a:xfrm>
        </p:spPr>
        <p:txBody>
          <a:bodyPr rtlCol="0">
            <a:normAutofit/>
          </a:bodyPr>
          <a:lstStyle/>
          <a:p>
            <a:pPr eaLnBrk="1" fontAlgn="auto" hangingPunct="1">
              <a:spcAft>
                <a:spcPts val="0"/>
              </a:spcAft>
              <a:buFont typeface="Arial" pitchFamily="34" charset="0"/>
              <a:buNone/>
              <a:defRPr/>
            </a:pPr>
            <a:r>
              <a:rPr lang="en-US" sz="3600" b="1" dirty="0" smtClean="0"/>
              <a:t>FUNCTIONS</a:t>
            </a:r>
          </a:p>
          <a:p>
            <a:pPr eaLnBrk="1" fontAlgn="auto" hangingPunct="1">
              <a:spcAft>
                <a:spcPts val="0"/>
              </a:spcAft>
              <a:buFont typeface="Arial" pitchFamily="34" charset="0"/>
              <a:buNone/>
              <a:defRPr/>
            </a:pPr>
            <a:endParaRPr lang="en-US" sz="3600" b="1" dirty="0"/>
          </a:p>
          <a:p>
            <a:pPr eaLnBrk="1" fontAlgn="auto" hangingPunct="1">
              <a:spcAft>
                <a:spcPts val="0"/>
              </a:spcAft>
              <a:defRPr/>
            </a:pPr>
            <a:endParaRPr lang="en-US" sz="1200" b="1" dirty="0" smtClean="0">
              <a:latin typeface="Segoe Print" panose="02000600000000000000" pitchFamily="2" charset="0"/>
            </a:endParaRPr>
          </a:p>
          <a:p>
            <a:pPr eaLnBrk="1" fontAlgn="auto" hangingPunct="1">
              <a:spcAft>
                <a:spcPts val="0"/>
              </a:spcAft>
              <a:defRPr/>
            </a:pPr>
            <a:endParaRPr lang="en-US" sz="1200" b="1" dirty="0">
              <a:latin typeface="Segoe Print" panose="02000600000000000000" pitchFamily="2" charset="0"/>
            </a:endParaRPr>
          </a:p>
          <a:p>
            <a:pPr eaLnBrk="1" fontAlgn="auto" hangingPunct="1">
              <a:spcAft>
                <a:spcPts val="0"/>
              </a:spcAft>
              <a:defRPr/>
            </a:pPr>
            <a:endParaRPr lang="en-US" sz="1200" b="1" dirty="0" smtClean="0">
              <a:latin typeface="Segoe Print" panose="02000600000000000000" pitchFamily="2" charset="0"/>
            </a:endParaRPr>
          </a:p>
          <a:p>
            <a:pPr eaLnBrk="1" fontAlgn="auto" hangingPunct="1">
              <a:spcAft>
                <a:spcPts val="0"/>
              </a:spcAft>
              <a:defRPr/>
            </a:pPr>
            <a:endParaRPr lang="en-US" sz="1200" b="1" dirty="0">
              <a:latin typeface="Segoe Print" panose="02000600000000000000" pitchFamily="2" charset="0"/>
            </a:endParaRPr>
          </a:p>
          <a:p>
            <a:pPr eaLnBrk="1" fontAlgn="auto" hangingPunct="1">
              <a:spcAft>
                <a:spcPts val="0"/>
              </a:spcAft>
              <a:defRPr/>
            </a:pPr>
            <a:r>
              <a:rPr lang="en-US" sz="1200" b="1" dirty="0" smtClean="0">
                <a:latin typeface="Segoe Print" panose="02000600000000000000" pitchFamily="2" charset="0"/>
              </a:rPr>
              <a:t>Source </a:t>
            </a:r>
            <a:r>
              <a:rPr lang="en-US" sz="1200" b="1" dirty="0">
                <a:latin typeface="Segoe Print" panose="02000600000000000000" pitchFamily="2" charset="0"/>
              </a:rPr>
              <a:t>of Notes: </a:t>
            </a:r>
            <a:r>
              <a:rPr lang="en-US" sz="1200" b="1" dirty="0" err="1">
                <a:latin typeface="Segoe Print" panose="02000600000000000000" pitchFamily="2" charset="0"/>
              </a:rPr>
              <a:t>Mr</a:t>
            </a:r>
            <a:r>
              <a:rPr lang="en-US" sz="1200" b="1" dirty="0">
                <a:latin typeface="Segoe Print" panose="02000600000000000000" pitchFamily="2" charset="0"/>
              </a:rPr>
              <a:t> Jamal Othman</a:t>
            </a:r>
          </a:p>
          <a:p>
            <a:pPr eaLnBrk="1" fontAlgn="auto" hangingPunct="1">
              <a:spcAft>
                <a:spcPts val="0"/>
              </a:spcAft>
              <a:buFont typeface="Arial" pitchFamily="34" charset="0"/>
              <a:buNone/>
              <a:defRPr/>
            </a:pPr>
            <a:endParaRPr lang="en-U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Predefined</a:t>
            </a:r>
            <a:r>
              <a:rPr lang="en-US" sz="3200" b="1" kern="1200" spc="-100" dirty="0" smtClean="0">
                <a:latin typeface="+mj-lt"/>
                <a:ea typeface="+mj-ea"/>
                <a:cs typeface="+mj-cs"/>
              </a:rPr>
              <a:t> Functions</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219200"/>
            <a:ext cx="8229600" cy="5257800"/>
          </a:xfrm>
        </p:spPr>
        <p:txBody>
          <a:bodyPr rtlCol="0">
            <a:normAutofit fontScale="77500" lnSpcReduction="20000"/>
          </a:bodyPr>
          <a:lstStyle/>
          <a:p>
            <a:pPr marL="0" indent="0" algn="just">
              <a:buFont typeface="Arial" charset="0"/>
              <a:buNone/>
              <a:defRPr/>
            </a:pPr>
            <a:r>
              <a:rPr lang="en-US" sz="2600" dirty="0" smtClean="0">
                <a:latin typeface="Arial Narrow" panose="020B0606020202030204" pitchFamily="34" charset="0"/>
              </a:rPr>
              <a:t>Predefined </a:t>
            </a:r>
            <a:r>
              <a:rPr lang="en-US" sz="2600" dirty="0">
                <a:latin typeface="Arial Narrow" panose="020B0606020202030204" pitchFamily="34" charset="0"/>
              </a:rPr>
              <a:t>function are functions that have already been defined for you by C++. The C++ language includes libraries of predefined functions that are available for use in your programs. </a:t>
            </a:r>
            <a:r>
              <a:rPr lang="en-US" sz="2600" dirty="0" smtClean="0">
                <a:latin typeface="Arial Narrow" panose="020B0606020202030204" pitchFamily="34" charset="0"/>
              </a:rPr>
              <a:t>Some </a:t>
            </a:r>
            <a:r>
              <a:rPr lang="en-US" sz="2600" dirty="0">
                <a:latin typeface="Arial Narrow" panose="020B0606020202030204" pitchFamily="34" charset="0"/>
              </a:rPr>
              <a:t>predefined function </a:t>
            </a:r>
            <a:r>
              <a:rPr lang="en-US" sz="2600" dirty="0" smtClean="0">
                <a:latin typeface="Arial Narrow" panose="020B0606020202030204" pitchFamily="34" charset="0"/>
              </a:rPr>
              <a:t>calls for </a:t>
            </a:r>
            <a:r>
              <a:rPr lang="en-US" b="1" dirty="0" smtClean="0">
                <a:solidFill>
                  <a:srgbClr val="0000FF"/>
                </a:solidFill>
                <a:latin typeface="Arial Narrow" panose="020B0606020202030204" pitchFamily="34" charset="0"/>
              </a:rPr>
              <a:t>#include &lt;</a:t>
            </a:r>
            <a:r>
              <a:rPr lang="en-US" b="1" dirty="0" err="1" smtClean="0">
                <a:solidFill>
                  <a:srgbClr val="0000FF"/>
                </a:solidFill>
                <a:latin typeface="Arial Narrow" panose="020B0606020202030204" pitchFamily="34" charset="0"/>
              </a:rPr>
              <a:t>math.h</a:t>
            </a:r>
            <a:r>
              <a:rPr lang="en-US" b="1" dirty="0" smtClean="0">
                <a:solidFill>
                  <a:srgbClr val="0000FF"/>
                </a:solidFill>
                <a:latin typeface="Arial Narrow" panose="020B0606020202030204" pitchFamily="34" charset="0"/>
              </a:rPr>
              <a:t>&gt;</a:t>
            </a:r>
            <a:r>
              <a:rPr lang="en-US" dirty="0" smtClean="0">
                <a:solidFill>
                  <a:srgbClr val="0000FF"/>
                </a:solidFill>
                <a:latin typeface="Arial Narrow" panose="020B0606020202030204" pitchFamily="34" charset="0"/>
              </a:rPr>
              <a:t> </a:t>
            </a:r>
            <a:r>
              <a:rPr lang="en-US" sz="2600" dirty="0" smtClean="0">
                <a:latin typeface="Arial Narrow" panose="020B0606020202030204" pitchFamily="34" charset="0"/>
              </a:rPr>
              <a:t>: </a:t>
            </a:r>
          </a:p>
          <a:p>
            <a:pPr marL="457200" indent="-457200" algn="just">
              <a:buFont typeface="+mj-lt"/>
              <a:buAutoNum type="alphaLcParenR"/>
              <a:defRPr/>
            </a:pPr>
            <a:endParaRPr lang="en-US" sz="2200" dirty="0">
              <a:latin typeface="Arial Narrow" panose="020B0606020202030204" pitchFamily="34" charset="0"/>
            </a:endParaRPr>
          </a:p>
          <a:p>
            <a:pPr marL="731837" lvl="1" indent="-457200">
              <a:buClrTx/>
              <a:buFont typeface="+mj-lt"/>
              <a:buAutoNum type="alphaLcParenR"/>
              <a:defRPr/>
            </a:pPr>
            <a:r>
              <a:rPr lang="en-US" sz="2200" b="1" dirty="0" err="1">
                <a:solidFill>
                  <a:srgbClr val="0000FF"/>
                </a:solidFill>
                <a:latin typeface="Arial Narrow" panose="020B0606020202030204" pitchFamily="34" charset="0"/>
              </a:rPr>
              <a:t>sqrt</a:t>
            </a:r>
            <a:r>
              <a:rPr lang="en-US" sz="2200" b="1" dirty="0">
                <a:solidFill>
                  <a:srgbClr val="0000FF"/>
                </a:solidFill>
                <a:latin typeface="Arial Narrow" panose="020B0606020202030204" pitchFamily="34" charset="0"/>
              </a:rPr>
              <a:t>(x)</a:t>
            </a:r>
            <a:r>
              <a:rPr lang="en-US" sz="2200" b="1" dirty="0">
                <a:latin typeface="Arial Narrow" panose="020B0606020202030204" pitchFamily="34" charset="0"/>
              </a:rPr>
              <a:t>;</a:t>
            </a:r>
            <a:r>
              <a:rPr lang="en-US" sz="2200" dirty="0">
                <a:latin typeface="Arial Narrow" panose="020B0606020202030204" pitchFamily="34" charset="0"/>
              </a:rPr>
              <a:t> </a:t>
            </a:r>
            <a:r>
              <a:rPr lang="en-US" sz="2200" b="1" dirty="0">
                <a:latin typeface="Arial Narrow" panose="020B0606020202030204" pitchFamily="34" charset="0"/>
              </a:rPr>
              <a:t>returns the square root of x </a:t>
            </a:r>
            <a:r>
              <a:rPr lang="en-US" sz="2200" dirty="0">
                <a:latin typeface="Arial Narrow" panose="020B0606020202030204" pitchFamily="34" charset="0"/>
              </a:rPr>
              <a:t/>
            </a:r>
            <a:br>
              <a:rPr lang="en-US" sz="2200" dirty="0">
                <a:latin typeface="Arial Narrow" panose="020B0606020202030204" pitchFamily="34" charset="0"/>
              </a:rPr>
            </a:br>
            <a:r>
              <a:rPr lang="en-US" sz="2200" dirty="0" smtClean="0">
                <a:latin typeface="Arial Narrow" panose="020B0606020202030204" pitchFamily="34" charset="0"/>
              </a:rPr>
              <a:t>	e.g</a:t>
            </a:r>
            <a:r>
              <a:rPr lang="en-US" sz="2200" dirty="0">
                <a:latin typeface="Arial Narrow" panose="020B0606020202030204" pitchFamily="34" charset="0"/>
              </a:rPr>
              <a:t>. </a:t>
            </a:r>
            <a:r>
              <a:rPr lang="en-US" sz="2200" dirty="0" err="1">
                <a:solidFill>
                  <a:srgbClr val="FF0000"/>
                </a:solidFill>
                <a:latin typeface="Arial Narrow" panose="020B0606020202030204" pitchFamily="34" charset="0"/>
              </a:rPr>
              <a:t>sqrt</a:t>
            </a:r>
            <a:r>
              <a:rPr lang="en-US" sz="2200" dirty="0">
                <a:solidFill>
                  <a:srgbClr val="FF0000"/>
                </a:solidFill>
                <a:latin typeface="Arial Narrow" panose="020B0606020202030204" pitchFamily="34" charset="0"/>
              </a:rPr>
              <a:t>(25) will return the value 5 </a:t>
            </a:r>
            <a:endParaRPr lang="en-US" sz="2200" dirty="0" smtClean="0">
              <a:solidFill>
                <a:srgbClr val="FF0000"/>
              </a:solidFill>
              <a:latin typeface="Arial Narrow" panose="020B0606020202030204" pitchFamily="34" charset="0"/>
            </a:endParaRPr>
          </a:p>
          <a:p>
            <a:pPr marL="731837" lvl="1" indent="-457200">
              <a:buClrTx/>
              <a:buFont typeface="+mj-lt"/>
              <a:buAutoNum type="alphaLcParenR"/>
              <a:defRPr/>
            </a:pPr>
            <a:endParaRPr lang="en-US" sz="2200" b="1" dirty="0">
              <a:solidFill>
                <a:srgbClr val="FF0000"/>
              </a:solidFill>
              <a:latin typeface="Arial Narrow" panose="020B0606020202030204" pitchFamily="34" charset="0"/>
            </a:endParaRPr>
          </a:p>
          <a:p>
            <a:pPr marL="731837" lvl="1" indent="-457200">
              <a:buClrTx/>
              <a:buFont typeface="+mj-lt"/>
              <a:buAutoNum type="alphaLcParenR"/>
              <a:defRPr/>
            </a:pPr>
            <a:r>
              <a:rPr lang="en-US" sz="2200" b="1" dirty="0">
                <a:solidFill>
                  <a:srgbClr val="0000FF"/>
                </a:solidFill>
                <a:latin typeface="Arial Narrow" panose="020B0606020202030204" pitchFamily="34" charset="0"/>
              </a:rPr>
              <a:t>pow(x, y)</a:t>
            </a:r>
            <a:r>
              <a:rPr lang="en-US" sz="2200" b="1" dirty="0">
                <a:latin typeface="Arial Narrow" panose="020B0606020202030204" pitchFamily="34" charset="0"/>
              </a:rPr>
              <a:t>;</a:t>
            </a:r>
            <a:r>
              <a:rPr lang="en-US" sz="2200" dirty="0">
                <a:latin typeface="Arial Narrow" panose="020B0606020202030204" pitchFamily="34" charset="0"/>
              </a:rPr>
              <a:t> </a:t>
            </a:r>
            <a:r>
              <a:rPr lang="en-US" sz="2200" b="1" dirty="0">
                <a:latin typeface="Arial Narrow" panose="020B0606020202030204" pitchFamily="34" charset="0"/>
              </a:rPr>
              <a:t>returns the value of x to the y power </a:t>
            </a:r>
            <a:r>
              <a:rPr lang="en-US" sz="2200" dirty="0">
                <a:latin typeface="Arial Narrow" panose="020B0606020202030204" pitchFamily="34" charset="0"/>
              </a:rPr>
              <a:t/>
            </a:r>
            <a:br>
              <a:rPr lang="en-US" sz="2200" dirty="0">
                <a:latin typeface="Arial Narrow" panose="020B0606020202030204" pitchFamily="34" charset="0"/>
              </a:rPr>
            </a:br>
            <a:r>
              <a:rPr lang="en-US" sz="2200" dirty="0" smtClean="0">
                <a:latin typeface="Arial Narrow" panose="020B0606020202030204" pitchFamily="34" charset="0"/>
              </a:rPr>
              <a:t>	</a:t>
            </a:r>
            <a:r>
              <a:rPr lang="en-US" sz="2200" dirty="0">
                <a:latin typeface="Arial Narrow" panose="020B0606020202030204" pitchFamily="34" charset="0"/>
              </a:rPr>
              <a:t>e.g.</a:t>
            </a:r>
            <a:r>
              <a:rPr lang="en-US" sz="2200" dirty="0">
                <a:solidFill>
                  <a:srgbClr val="FF0000"/>
                </a:solidFill>
                <a:latin typeface="Arial Narrow" panose="020B0606020202030204" pitchFamily="34" charset="0"/>
              </a:rPr>
              <a:t> pow(2,3) will return the value 2</a:t>
            </a:r>
            <a:r>
              <a:rPr lang="en-US" sz="2200" baseline="30000" dirty="0">
                <a:solidFill>
                  <a:srgbClr val="FF0000"/>
                </a:solidFill>
                <a:latin typeface="Arial Narrow" panose="020B0606020202030204" pitchFamily="34" charset="0"/>
              </a:rPr>
              <a:t>3</a:t>
            </a:r>
            <a:r>
              <a:rPr lang="en-US" sz="2200" dirty="0">
                <a:solidFill>
                  <a:srgbClr val="FF0000"/>
                </a:solidFill>
                <a:latin typeface="Arial Narrow" panose="020B0606020202030204" pitchFamily="34" charset="0"/>
              </a:rPr>
              <a:t>, or 8 </a:t>
            </a:r>
            <a:endParaRPr lang="en-US" sz="2200" dirty="0" smtClean="0">
              <a:solidFill>
                <a:srgbClr val="FF0000"/>
              </a:solidFill>
              <a:latin typeface="Arial Narrow" panose="020B0606020202030204" pitchFamily="34" charset="0"/>
            </a:endParaRPr>
          </a:p>
          <a:p>
            <a:pPr marL="731837" lvl="1" indent="-457200">
              <a:buClrTx/>
              <a:buFont typeface="+mj-lt"/>
              <a:buAutoNum type="alphaLcParenR"/>
              <a:defRPr/>
            </a:pPr>
            <a:endParaRPr lang="en-US" sz="2200" b="1" dirty="0">
              <a:solidFill>
                <a:srgbClr val="FF0000"/>
              </a:solidFill>
              <a:latin typeface="Arial Narrow" panose="020B0606020202030204" pitchFamily="34" charset="0"/>
            </a:endParaRPr>
          </a:p>
          <a:p>
            <a:pPr marL="731837" lvl="1" indent="-457200">
              <a:buClrTx/>
              <a:buFont typeface="+mj-lt"/>
              <a:buAutoNum type="alphaLcParenR"/>
              <a:defRPr/>
            </a:pPr>
            <a:r>
              <a:rPr lang="en-US" sz="2200" b="1" dirty="0">
                <a:solidFill>
                  <a:srgbClr val="0000FF"/>
                </a:solidFill>
                <a:latin typeface="Arial Narrow" panose="020B0606020202030204" pitchFamily="34" charset="0"/>
              </a:rPr>
              <a:t>abs(x)</a:t>
            </a:r>
            <a:r>
              <a:rPr lang="en-US" sz="2200" b="1" dirty="0">
                <a:latin typeface="Arial Narrow" panose="020B0606020202030204" pitchFamily="34" charset="0"/>
              </a:rPr>
              <a:t>; returns the absolute value of x </a:t>
            </a:r>
            <a:r>
              <a:rPr lang="en-US" sz="2200" dirty="0">
                <a:latin typeface="Arial Narrow" panose="020B0606020202030204" pitchFamily="34" charset="0"/>
              </a:rPr>
              <a:t/>
            </a:r>
            <a:br>
              <a:rPr lang="en-US" sz="2200" dirty="0">
                <a:latin typeface="Arial Narrow" panose="020B0606020202030204" pitchFamily="34" charset="0"/>
              </a:rPr>
            </a:br>
            <a:r>
              <a:rPr lang="en-US" sz="2200" dirty="0" smtClean="0">
                <a:solidFill>
                  <a:srgbClr val="FF0000"/>
                </a:solidFill>
                <a:latin typeface="Arial Narrow" panose="020B0606020202030204" pitchFamily="34" charset="0"/>
              </a:rPr>
              <a:t>	</a:t>
            </a:r>
            <a:r>
              <a:rPr lang="en-US" sz="2200" dirty="0">
                <a:latin typeface="Arial Narrow" panose="020B0606020202030204" pitchFamily="34" charset="0"/>
              </a:rPr>
              <a:t>e.g.</a:t>
            </a:r>
            <a:r>
              <a:rPr lang="en-US" sz="2200" dirty="0">
                <a:solidFill>
                  <a:srgbClr val="FF0000"/>
                </a:solidFill>
                <a:latin typeface="Arial Narrow" panose="020B0606020202030204" pitchFamily="34" charset="0"/>
              </a:rPr>
              <a:t> abs(-15) will return the value 15 </a:t>
            </a:r>
            <a:endParaRPr lang="en-US" sz="2200" dirty="0" smtClean="0">
              <a:solidFill>
                <a:srgbClr val="FF0000"/>
              </a:solidFill>
              <a:latin typeface="Arial Narrow" panose="020B0606020202030204" pitchFamily="34" charset="0"/>
            </a:endParaRPr>
          </a:p>
          <a:p>
            <a:pPr marL="731837" lvl="1" indent="-457200">
              <a:buClrTx/>
              <a:buFont typeface="+mj-lt"/>
              <a:buAutoNum type="alphaLcParenR"/>
              <a:defRPr/>
            </a:pPr>
            <a:endParaRPr lang="en-US" sz="2200" b="1" dirty="0">
              <a:solidFill>
                <a:srgbClr val="FF0000"/>
              </a:solidFill>
              <a:latin typeface="Arial Narrow" panose="020B0606020202030204" pitchFamily="34" charset="0"/>
            </a:endParaRPr>
          </a:p>
          <a:p>
            <a:pPr marL="731837" lvl="1" indent="-457200">
              <a:buClrTx/>
              <a:buFont typeface="+mj-lt"/>
              <a:buAutoNum type="alphaLcParenR"/>
              <a:defRPr/>
            </a:pPr>
            <a:r>
              <a:rPr lang="en-US" sz="2200" b="1" dirty="0" err="1">
                <a:solidFill>
                  <a:srgbClr val="0000FF"/>
                </a:solidFill>
                <a:latin typeface="Arial Narrow" panose="020B0606020202030204" pitchFamily="34" charset="0"/>
              </a:rPr>
              <a:t>fabs</a:t>
            </a:r>
            <a:r>
              <a:rPr lang="en-US" sz="2200" b="1" dirty="0">
                <a:solidFill>
                  <a:srgbClr val="0000FF"/>
                </a:solidFill>
                <a:latin typeface="Arial Narrow" panose="020B0606020202030204" pitchFamily="34" charset="0"/>
              </a:rPr>
              <a:t>(x)</a:t>
            </a:r>
            <a:r>
              <a:rPr lang="en-US" sz="2200" b="1" dirty="0">
                <a:latin typeface="Arial Narrow" panose="020B0606020202030204" pitchFamily="34" charset="0"/>
              </a:rPr>
              <a:t>; returns the absolute value for double of </a:t>
            </a:r>
            <a:r>
              <a:rPr lang="en-US" sz="2200" b="1" dirty="0" smtClean="0">
                <a:latin typeface="Arial Narrow" panose="020B0606020202030204" pitchFamily="34" charset="0"/>
              </a:rPr>
              <a:t>x</a:t>
            </a:r>
          </a:p>
          <a:p>
            <a:pPr marL="547687" lvl="2" indent="0">
              <a:buClrTx/>
              <a:buFont typeface="Arial" charset="0"/>
              <a:buNone/>
              <a:defRPr/>
            </a:pPr>
            <a:r>
              <a:rPr lang="en-US" dirty="0" smtClean="0">
                <a:latin typeface="Arial Narrow" panose="020B0606020202030204" pitchFamily="34" charset="0"/>
              </a:rPr>
              <a:t>	</a:t>
            </a:r>
            <a:r>
              <a:rPr lang="en-US" sz="2200" dirty="0">
                <a:latin typeface="Arial Narrow" panose="020B0606020202030204" pitchFamily="34" charset="0"/>
              </a:rPr>
              <a:t>e.g.</a:t>
            </a:r>
            <a:r>
              <a:rPr lang="en-US" dirty="0" smtClean="0">
                <a:solidFill>
                  <a:srgbClr val="FF0000"/>
                </a:solidFill>
                <a:latin typeface="Arial Narrow" panose="020B0606020202030204" pitchFamily="34" charset="0"/>
              </a:rPr>
              <a:t> </a:t>
            </a:r>
            <a:r>
              <a:rPr lang="en-US" dirty="0" err="1" smtClean="0">
                <a:solidFill>
                  <a:srgbClr val="FF0000"/>
                </a:solidFill>
                <a:latin typeface="Arial Narrow" panose="020B0606020202030204" pitchFamily="34" charset="0"/>
              </a:rPr>
              <a:t>fabs</a:t>
            </a:r>
            <a:r>
              <a:rPr lang="en-US" dirty="0" smtClean="0">
                <a:solidFill>
                  <a:srgbClr val="FF0000"/>
                </a:solidFill>
                <a:latin typeface="Arial Narrow" panose="020B0606020202030204" pitchFamily="34" charset="0"/>
              </a:rPr>
              <a:t>(-3.5) will return 3.5</a:t>
            </a:r>
          </a:p>
          <a:p>
            <a:pPr marL="890587" lvl="2" indent="-342900">
              <a:buClrTx/>
              <a:buFont typeface="+mj-lt"/>
              <a:buAutoNum type="alphaLcParenR"/>
              <a:defRPr/>
            </a:pPr>
            <a:endParaRPr lang="en-US" b="1" dirty="0" smtClean="0">
              <a:solidFill>
                <a:srgbClr val="FF0000"/>
              </a:solidFill>
              <a:latin typeface="Arial Narrow" panose="020B0606020202030204" pitchFamily="34" charset="0"/>
            </a:endParaRPr>
          </a:p>
          <a:p>
            <a:pPr marL="731837" lvl="1" indent="-457200">
              <a:buClrTx/>
              <a:buFont typeface="+mj-lt"/>
              <a:buAutoNum type="alphaLcParenR"/>
              <a:defRPr/>
            </a:pPr>
            <a:r>
              <a:rPr lang="en-US" sz="2200" b="1" dirty="0">
                <a:solidFill>
                  <a:srgbClr val="0000FF"/>
                </a:solidFill>
                <a:latin typeface="Arial Narrow" panose="020B0606020202030204" pitchFamily="34" charset="0"/>
              </a:rPr>
              <a:t>ceils(x)</a:t>
            </a:r>
            <a:r>
              <a:rPr lang="en-US" sz="2200" b="1" dirty="0">
                <a:latin typeface="Arial Narrow" panose="020B0606020202030204" pitchFamily="34" charset="0"/>
              </a:rPr>
              <a:t>; round up the value of x</a:t>
            </a:r>
          </a:p>
          <a:p>
            <a:pPr marL="547687" lvl="2" indent="0">
              <a:buClrTx/>
              <a:buFont typeface="Arial" charset="0"/>
              <a:buNone/>
              <a:defRPr/>
            </a:pPr>
            <a:r>
              <a:rPr lang="en-US" dirty="0" smtClean="0">
                <a:latin typeface="Arial Narrow" panose="020B0606020202030204" pitchFamily="34" charset="0"/>
              </a:rPr>
              <a:t>	</a:t>
            </a:r>
            <a:r>
              <a:rPr lang="en-US" sz="2200" dirty="0">
                <a:latin typeface="Arial Narrow" panose="020B0606020202030204" pitchFamily="34" charset="0"/>
              </a:rPr>
              <a:t>e.g.</a:t>
            </a:r>
            <a:r>
              <a:rPr lang="en-US" dirty="0">
                <a:solidFill>
                  <a:srgbClr val="FF0000"/>
                </a:solidFill>
                <a:latin typeface="Arial Narrow" panose="020B0606020202030204" pitchFamily="34" charset="0"/>
              </a:rPr>
              <a:t> ceil (3.4) will return </a:t>
            </a:r>
            <a:r>
              <a:rPr lang="en-US" dirty="0" smtClean="0">
                <a:solidFill>
                  <a:srgbClr val="FF0000"/>
                </a:solidFill>
                <a:latin typeface="Arial Narrow" panose="020B0606020202030204" pitchFamily="34" charset="0"/>
              </a:rPr>
              <a:t>4.0</a:t>
            </a:r>
          </a:p>
          <a:p>
            <a:pPr marL="890587" lvl="2" indent="-342900">
              <a:buClrTx/>
              <a:buFont typeface="+mj-lt"/>
              <a:buAutoNum type="alphaLcParenR"/>
              <a:defRPr/>
            </a:pPr>
            <a:endParaRPr lang="en-US" b="1" dirty="0">
              <a:solidFill>
                <a:srgbClr val="FF0000"/>
              </a:solidFill>
              <a:latin typeface="Arial Narrow" panose="020B0606020202030204" pitchFamily="34" charset="0"/>
            </a:endParaRPr>
          </a:p>
          <a:p>
            <a:pPr marL="731837" lvl="1" indent="-457200">
              <a:buClrTx/>
              <a:buFont typeface="+mj-lt"/>
              <a:buAutoNum type="alphaLcParenR"/>
              <a:defRPr/>
            </a:pPr>
            <a:r>
              <a:rPr lang="en-US" sz="2200" b="1" dirty="0">
                <a:solidFill>
                  <a:srgbClr val="0000FF"/>
                </a:solidFill>
                <a:latin typeface="Arial Narrow" panose="020B0606020202030204" pitchFamily="34" charset="0"/>
              </a:rPr>
              <a:t>floor(x)</a:t>
            </a:r>
            <a:r>
              <a:rPr lang="en-US" sz="2200" b="1" dirty="0">
                <a:latin typeface="Arial Narrow" panose="020B0606020202030204" pitchFamily="34" charset="0"/>
              </a:rPr>
              <a:t>; round down the value of x</a:t>
            </a:r>
          </a:p>
          <a:p>
            <a:pPr marL="890587" lvl="2" indent="-342900">
              <a:buClrTx/>
              <a:buFont typeface="+mj-lt"/>
              <a:buAutoNum type="alphaLcParenR"/>
              <a:defRPr/>
            </a:pPr>
            <a:r>
              <a:rPr lang="en-US" b="1" dirty="0" smtClean="0">
                <a:solidFill>
                  <a:srgbClr val="FF0000"/>
                </a:solidFill>
                <a:latin typeface="Arial Narrow" panose="020B0606020202030204" pitchFamily="34" charset="0"/>
              </a:rPr>
              <a:t>	</a:t>
            </a:r>
            <a:r>
              <a:rPr lang="en-US" sz="2200" dirty="0">
                <a:latin typeface="Arial Narrow" panose="020B0606020202030204" pitchFamily="34" charset="0"/>
              </a:rPr>
              <a:t>e.g.</a:t>
            </a:r>
            <a:r>
              <a:rPr lang="en-US" dirty="0">
                <a:solidFill>
                  <a:srgbClr val="FF0000"/>
                </a:solidFill>
                <a:latin typeface="Arial Narrow" panose="020B0606020202030204" pitchFamily="34" charset="0"/>
              </a:rPr>
              <a:t> floor(3.8) will return 3.0</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Predefined</a:t>
            </a:r>
            <a:r>
              <a:rPr lang="en-US" sz="3200" b="1" kern="1200" spc="-100" dirty="0" smtClean="0">
                <a:latin typeface="+mj-lt"/>
                <a:ea typeface="+mj-ea"/>
                <a:cs typeface="+mj-cs"/>
              </a:rPr>
              <a:t> Functions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16387" name="Content Placeholder 2"/>
          <p:cNvSpPr>
            <a:spLocks noGrp="1"/>
          </p:cNvSpPr>
          <p:nvPr>
            <p:ph idx="1"/>
          </p:nvPr>
        </p:nvSpPr>
        <p:spPr>
          <a:xfrm>
            <a:off x="457200" y="1219200"/>
            <a:ext cx="8305800" cy="5181600"/>
          </a:xfrm>
        </p:spPr>
        <p:txBody>
          <a:bodyPr/>
          <a:lstStyle/>
          <a:p>
            <a:pPr marL="457200" indent="-457200" algn="just">
              <a:lnSpc>
                <a:spcPct val="90000"/>
              </a:lnSpc>
              <a:buClrTx/>
              <a:buFont typeface="Wingdings" pitchFamily="2" charset="2"/>
              <a:buChar char="§"/>
            </a:pPr>
            <a:r>
              <a:rPr lang="en-US" altLang="en-US" sz="2200" smtClean="0">
                <a:solidFill>
                  <a:srgbClr val="0000FF"/>
                </a:solidFill>
                <a:latin typeface="Arial Narrow" pitchFamily="34" charset="0"/>
              </a:rPr>
              <a:t>In order to use predefined function calls in your program, you need to include the library containing the function you are interested in. </a:t>
            </a:r>
            <a:r>
              <a:rPr lang="en-US" altLang="en-US" sz="2200" smtClean="0">
                <a:latin typeface="Arial Narrow" pitchFamily="34" charset="0"/>
              </a:rPr>
              <a:t>For example, to use sqrt and pow, you need to put the following statement near the top of your file: </a:t>
            </a:r>
          </a:p>
          <a:p>
            <a:pPr marL="457200" indent="-457200" algn="just">
              <a:lnSpc>
                <a:spcPct val="90000"/>
              </a:lnSpc>
              <a:buClrTx/>
              <a:buFont typeface="Wingdings" pitchFamily="2" charset="2"/>
              <a:buChar char="§"/>
            </a:pPr>
            <a:endParaRPr lang="en-US" altLang="en-US" sz="2200" smtClean="0">
              <a:latin typeface="Arial Narrow" pitchFamily="34" charset="0"/>
            </a:endParaRPr>
          </a:p>
          <a:p>
            <a:pPr marL="457200" indent="-457200" algn="just">
              <a:lnSpc>
                <a:spcPct val="90000"/>
              </a:lnSpc>
              <a:buClrTx/>
              <a:buFont typeface="Arial" charset="0"/>
              <a:buAutoNum type="arabicParenR"/>
            </a:pPr>
            <a:r>
              <a:rPr lang="en-US" altLang="en-US" sz="2200" smtClean="0">
                <a:solidFill>
                  <a:srgbClr val="FF0000"/>
                </a:solidFill>
                <a:latin typeface="Arial Narrow" pitchFamily="34" charset="0"/>
              </a:rPr>
              <a:t>#include &lt;math.h&gt;</a:t>
            </a:r>
          </a:p>
          <a:p>
            <a:pPr marL="273050" lvl="1" indent="0">
              <a:lnSpc>
                <a:spcPct val="90000"/>
              </a:lnSpc>
              <a:buClrTx/>
              <a:buFont typeface="Arial" charset="0"/>
              <a:buNone/>
            </a:pPr>
            <a:r>
              <a:rPr lang="en-US" altLang="en-US" b="1" smtClean="0">
                <a:solidFill>
                  <a:srgbClr val="0000FF"/>
                </a:solidFill>
                <a:latin typeface="Arial Narrow" pitchFamily="34" charset="0"/>
              </a:rPr>
              <a:t>	</a:t>
            </a:r>
            <a:r>
              <a:rPr lang="en-US" altLang="en-US" smtClean="0">
                <a:latin typeface="Arial Narrow" pitchFamily="34" charset="0"/>
              </a:rPr>
              <a:t>For example, </a:t>
            </a:r>
            <a:r>
              <a:rPr lang="en-US" altLang="en-US" sz="1600" b="1" smtClean="0">
                <a:solidFill>
                  <a:srgbClr val="0000FF"/>
                </a:solidFill>
                <a:latin typeface="Courier New" pitchFamily="49" charset="0"/>
                <a:cs typeface="Courier New" pitchFamily="49" charset="0"/>
              </a:rPr>
              <a:t>sqrt(x); pow(x, y); abs(x); fabs(x); ceils(x); 	floor(x); </a:t>
            </a:r>
          </a:p>
          <a:p>
            <a:pPr marL="457200" indent="-457200" algn="just">
              <a:lnSpc>
                <a:spcPct val="90000"/>
              </a:lnSpc>
              <a:buClrTx/>
              <a:buFont typeface="Arial" charset="0"/>
              <a:buAutoNum type="arabicParenR"/>
            </a:pPr>
            <a:r>
              <a:rPr lang="en-US" altLang="en-US" sz="2200" smtClean="0">
                <a:solidFill>
                  <a:srgbClr val="FF0000"/>
                </a:solidFill>
                <a:latin typeface="Arial Narrow" pitchFamily="34" charset="0"/>
              </a:rPr>
              <a:t>#include &lt;stdlib.h&gt;</a:t>
            </a:r>
          </a:p>
          <a:p>
            <a:pPr marL="457200" indent="-457200">
              <a:lnSpc>
                <a:spcPct val="90000"/>
              </a:lnSpc>
              <a:buFont typeface="Arial" charset="0"/>
              <a:buNone/>
            </a:pPr>
            <a:r>
              <a:rPr lang="en-US" altLang="en-US" sz="2200" smtClean="0">
                <a:latin typeface="Arial Narrow" pitchFamily="34" charset="0"/>
              </a:rPr>
              <a:t>		</a:t>
            </a:r>
            <a:r>
              <a:rPr lang="en-US" altLang="en-US" sz="2000" smtClean="0">
                <a:latin typeface="Arial Narrow" pitchFamily="34" charset="0"/>
              </a:rPr>
              <a:t>For example, </a:t>
            </a:r>
            <a:r>
              <a:rPr lang="en-US" altLang="en-US" sz="1600" b="1" smtClean="0">
                <a:solidFill>
                  <a:srgbClr val="0000FF"/>
                </a:solidFill>
                <a:latin typeface="Courier New" pitchFamily="49" charset="0"/>
                <a:cs typeface="Courier New" pitchFamily="49" charset="0"/>
              </a:rPr>
              <a:t>labs(x); rand();  </a:t>
            </a:r>
          </a:p>
          <a:p>
            <a:pPr marL="457200" indent="-457200" algn="just">
              <a:lnSpc>
                <a:spcPct val="90000"/>
              </a:lnSpc>
              <a:buClrTx/>
              <a:buFont typeface="Arial" charset="0"/>
              <a:buAutoNum type="arabicParenR" startAt="3"/>
            </a:pPr>
            <a:r>
              <a:rPr lang="en-US" altLang="en-US" sz="2200" smtClean="0">
                <a:solidFill>
                  <a:srgbClr val="FF0000"/>
                </a:solidFill>
                <a:latin typeface="Arial Narrow" pitchFamily="34" charset="0"/>
              </a:rPr>
              <a:t>#include &lt;string.h&gt;</a:t>
            </a:r>
          </a:p>
          <a:p>
            <a:pPr marL="457200" indent="-457200">
              <a:lnSpc>
                <a:spcPct val="90000"/>
              </a:lnSpc>
              <a:buFont typeface="Arial" charset="0"/>
              <a:buNone/>
            </a:pPr>
            <a:r>
              <a:rPr lang="en-US" altLang="en-US" sz="2200" smtClean="0">
                <a:latin typeface="Arial Narrow" pitchFamily="34" charset="0"/>
              </a:rPr>
              <a:t>		</a:t>
            </a:r>
            <a:r>
              <a:rPr lang="en-US" altLang="en-US" sz="2000" smtClean="0">
                <a:latin typeface="Arial Narrow" pitchFamily="34" charset="0"/>
              </a:rPr>
              <a:t>For example,</a:t>
            </a:r>
            <a:r>
              <a:rPr lang="en-US" altLang="en-US" sz="2200" smtClean="0">
                <a:latin typeface="Arial Narrow" pitchFamily="34" charset="0"/>
              </a:rPr>
              <a:t> </a:t>
            </a:r>
            <a:r>
              <a:rPr lang="en-US" altLang="en-US" sz="1600" b="1" smtClean="0">
                <a:solidFill>
                  <a:srgbClr val="0000FF"/>
                </a:solidFill>
                <a:latin typeface="Courier New" pitchFamily="49" charset="0"/>
                <a:cs typeface="Courier New" pitchFamily="49" charset="0"/>
              </a:rPr>
              <a:t>strcmpy(string1, string2); strcpy(var, string); 		strlen(string);</a:t>
            </a:r>
          </a:p>
          <a:p>
            <a:pPr marL="457200" indent="-457200" algn="just">
              <a:lnSpc>
                <a:spcPct val="90000"/>
              </a:lnSpc>
              <a:buClrTx/>
              <a:buFont typeface="Arial" charset="0"/>
              <a:buAutoNum type="arabicParenR" startAt="3"/>
            </a:pPr>
            <a:r>
              <a:rPr lang="en-US" altLang="en-US" sz="2200" smtClean="0">
                <a:solidFill>
                  <a:srgbClr val="FF0000"/>
                </a:solidFill>
                <a:latin typeface="Arial Narrow" pitchFamily="34" charset="0"/>
              </a:rPr>
              <a:t>#include &lt;type.h&gt;</a:t>
            </a:r>
          </a:p>
          <a:p>
            <a:pPr marL="457200" indent="-457200">
              <a:lnSpc>
                <a:spcPct val="90000"/>
              </a:lnSpc>
              <a:buFont typeface="Arial" charset="0"/>
              <a:buNone/>
            </a:pPr>
            <a:r>
              <a:rPr lang="en-US" altLang="en-US" sz="2200" smtClean="0">
                <a:latin typeface="Arial Narrow" pitchFamily="34" charset="0"/>
              </a:rPr>
              <a:t>		</a:t>
            </a:r>
            <a:r>
              <a:rPr lang="en-US" altLang="en-US" sz="2000" smtClean="0">
                <a:latin typeface="Arial Narrow" pitchFamily="34" charset="0"/>
              </a:rPr>
              <a:t>For example</a:t>
            </a:r>
            <a:r>
              <a:rPr lang="en-US" altLang="en-US" sz="2200" smtClean="0">
                <a:latin typeface="Arial Narrow" pitchFamily="34" charset="0"/>
              </a:rPr>
              <a:t>, </a:t>
            </a:r>
            <a:r>
              <a:rPr lang="en-US" altLang="en-US" sz="1600" b="1" smtClean="0">
                <a:solidFill>
                  <a:srgbClr val="0000FF"/>
                </a:solidFill>
                <a:latin typeface="Courier New" pitchFamily="49" charset="0"/>
                <a:cs typeface="Courier New" pitchFamily="49" charset="0"/>
              </a:rPr>
              <a:t>toupper(); tolower(); </a:t>
            </a:r>
          </a:p>
          <a:p>
            <a:pPr marL="457200" indent="-457200" algn="just">
              <a:lnSpc>
                <a:spcPct val="90000"/>
              </a:lnSpc>
              <a:buClrTx/>
              <a:buFont typeface="Arial" charset="0"/>
              <a:buNone/>
            </a:pPr>
            <a:endParaRPr lang="en-US" altLang="en-US" sz="2200" smtClean="0">
              <a:solidFill>
                <a:srgbClr val="FF0000"/>
              </a:solidFill>
              <a:latin typeface="Arial Narrow" pitchFamily="34" charset="0"/>
            </a:endParaRPr>
          </a:p>
          <a:p>
            <a:pPr marL="457200" indent="-457200" algn="just">
              <a:lnSpc>
                <a:spcPct val="90000"/>
              </a:lnSpc>
              <a:buClrTx/>
              <a:buFont typeface="Arial" charset="0"/>
              <a:buNone/>
            </a:pPr>
            <a:endParaRPr lang="en-US" altLang="en-US" sz="2200" b="1" smtClean="0">
              <a:solidFill>
                <a:srgbClr val="FF0000"/>
              </a:solidFill>
              <a:latin typeface="Arial Narrow" pitchFamily="34" charset="0"/>
            </a:endParaRPr>
          </a:p>
          <a:p>
            <a:pPr marL="457200" indent="-457200" algn="just">
              <a:lnSpc>
                <a:spcPct val="90000"/>
              </a:lnSpc>
              <a:buClrTx/>
              <a:buFont typeface="Arial" charset="0"/>
              <a:buNone/>
            </a:pPr>
            <a:endParaRPr lang="en-US" altLang="en-US" sz="2200" i="1" smtClean="0">
              <a:solidFill>
                <a:srgbClr val="CC00FF"/>
              </a:solidFill>
              <a:latin typeface="Arial Narrow" pitchFamily="34" charset="0"/>
            </a:endParaRPr>
          </a:p>
          <a:p>
            <a:pPr marL="457200" indent="-457200" eaLnBrk="1" hangingPunct="1">
              <a:lnSpc>
                <a:spcPct val="140000"/>
              </a:lnSpc>
              <a:buFont typeface="Arial" charset="0"/>
              <a:buNone/>
            </a:pPr>
            <a:endParaRPr lang="en-US" altLang="en-US" sz="22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Predefined</a:t>
            </a:r>
            <a:r>
              <a:rPr lang="en-US" sz="3200" b="1" kern="1200" spc="-100" dirty="0" smtClean="0">
                <a:latin typeface="+mj-lt"/>
                <a:ea typeface="+mj-ea"/>
                <a:cs typeface="+mj-cs"/>
              </a:rPr>
              <a:t> Functions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447800"/>
            <a:ext cx="8229600" cy="4419600"/>
          </a:xfrm>
        </p:spPr>
        <p:txBody>
          <a:bodyPr rtlCol="0">
            <a:normAutofit/>
          </a:bodyPr>
          <a:lstStyle/>
          <a:p>
            <a:pPr marL="0" indent="0" algn="just">
              <a:buFont typeface="Arial" charset="0"/>
              <a:buNone/>
              <a:defRPr/>
            </a:pPr>
            <a:r>
              <a:rPr lang="en-US" sz="2600" dirty="0" smtClean="0">
                <a:latin typeface="Arial Narrow" panose="020B0606020202030204" pitchFamily="34" charset="0"/>
              </a:rPr>
              <a:t>Some </a:t>
            </a:r>
            <a:r>
              <a:rPr lang="en-US" sz="2600" dirty="0">
                <a:latin typeface="Arial Narrow" panose="020B0606020202030204" pitchFamily="34" charset="0"/>
              </a:rPr>
              <a:t>predefined function </a:t>
            </a:r>
            <a:r>
              <a:rPr lang="en-US" sz="2600" dirty="0" smtClean="0">
                <a:latin typeface="Arial Narrow" panose="020B0606020202030204" pitchFamily="34" charset="0"/>
              </a:rPr>
              <a:t>calls for </a:t>
            </a:r>
            <a:r>
              <a:rPr lang="en-US" b="1" dirty="0" smtClean="0">
                <a:solidFill>
                  <a:srgbClr val="0000FF"/>
                </a:solidFill>
                <a:latin typeface="Arial Narrow" panose="020B0606020202030204" pitchFamily="34" charset="0"/>
              </a:rPr>
              <a:t>#include &lt;</a:t>
            </a:r>
            <a:r>
              <a:rPr lang="en-US" b="1" dirty="0" err="1" smtClean="0">
                <a:solidFill>
                  <a:srgbClr val="0000FF"/>
                </a:solidFill>
                <a:latin typeface="Arial Narrow" panose="020B0606020202030204" pitchFamily="34" charset="0"/>
              </a:rPr>
              <a:t>stdlib.h</a:t>
            </a:r>
            <a:r>
              <a:rPr lang="en-US" b="1" dirty="0" smtClean="0">
                <a:solidFill>
                  <a:srgbClr val="0000FF"/>
                </a:solidFill>
                <a:latin typeface="Arial Narrow" panose="020B0606020202030204" pitchFamily="34" charset="0"/>
              </a:rPr>
              <a:t>&gt;</a:t>
            </a:r>
            <a:r>
              <a:rPr lang="en-US" dirty="0" smtClean="0">
                <a:solidFill>
                  <a:srgbClr val="0000FF"/>
                </a:solidFill>
                <a:latin typeface="Arial Narrow" panose="020B0606020202030204" pitchFamily="34" charset="0"/>
              </a:rPr>
              <a:t> </a:t>
            </a:r>
            <a:r>
              <a:rPr lang="en-US" sz="2600" dirty="0" smtClean="0">
                <a:latin typeface="Arial Narrow" panose="020B0606020202030204" pitchFamily="34" charset="0"/>
              </a:rPr>
              <a:t>: </a:t>
            </a:r>
          </a:p>
          <a:p>
            <a:pPr marL="274637" lvl="1" indent="0">
              <a:buClrTx/>
              <a:buFont typeface="Arial" charset="0"/>
              <a:buNone/>
              <a:defRPr/>
            </a:pPr>
            <a:endParaRPr lang="en-US" sz="2200" b="1" dirty="0">
              <a:solidFill>
                <a:srgbClr val="FF0000"/>
              </a:solidFill>
              <a:latin typeface="Arial Narrow" panose="020B0606020202030204" pitchFamily="34" charset="0"/>
            </a:endParaRPr>
          </a:p>
          <a:p>
            <a:pPr marL="914400" indent="-457200">
              <a:buClrTx/>
              <a:buFont typeface="+mj-lt"/>
              <a:buAutoNum type="alphaLcParenR"/>
              <a:defRPr/>
            </a:pPr>
            <a:r>
              <a:rPr lang="en-US" sz="2200" b="1" dirty="0">
                <a:solidFill>
                  <a:srgbClr val="0000FF"/>
                </a:solidFill>
                <a:latin typeface="Arial Narrow" panose="020B0606020202030204" pitchFamily="34" charset="0"/>
              </a:rPr>
              <a:t>labs(x)</a:t>
            </a:r>
            <a:r>
              <a:rPr lang="en-US" dirty="0"/>
              <a:t>; </a:t>
            </a:r>
            <a:r>
              <a:rPr lang="en-US" sz="2200" b="1" dirty="0">
                <a:latin typeface="Arial Narrow" panose="020B0606020202030204" pitchFamily="34" charset="0"/>
              </a:rPr>
              <a:t>absolute value for x</a:t>
            </a:r>
            <a:r>
              <a:rPr lang="en-US" dirty="0"/>
              <a:t>; </a:t>
            </a:r>
            <a:endParaRPr lang="en-US" dirty="0" smtClean="0"/>
          </a:p>
          <a:p>
            <a:pPr marL="0" indent="0">
              <a:buClrTx/>
              <a:buFont typeface="Arial" charset="0"/>
              <a:buNone/>
              <a:defRPr/>
            </a:pPr>
            <a:r>
              <a:rPr lang="en-US" sz="2200" dirty="0" smtClean="0">
                <a:latin typeface="Arial Narrow" panose="020B0606020202030204" pitchFamily="34" charset="0"/>
              </a:rPr>
              <a:t>	e.g.</a:t>
            </a:r>
            <a:r>
              <a:rPr lang="en-US" dirty="0" smtClean="0"/>
              <a:t> </a:t>
            </a:r>
            <a:r>
              <a:rPr lang="en-US" sz="2200" dirty="0">
                <a:solidFill>
                  <a:srgbClr val="FF0000"/>
                </a:solidFill>
                <a:latin typeface="Arial Narrow" panose="020B0606020202030204" pitchFamily="34" charset="0"/>
              </a:rPr>
              <a:t>labs(-50000) = </a:t>
            </a:r>
            <a:r>
              <a:rPr lang="en-US" sz="2200" dirty="0" smtClean="0">
                <a:solidFill>
                  <a:srgbClr val="FF0000"/>
                </a:solidFill>
                <a:latin typeface="Arial Narrow" panose="020B0606020202030204" pitchFamily="34" charset="0"/>
              </a:rPr>
              <a:t>50000</a:t>
            </a:r>
          </a:p>
          <a:p>
            <a:pPr marL="0" indent="0">
              <a:buClrTx/>
              <a:buFont typeface="Arial" charset="0"/>
              <a:buNone/>
              <a:defRPr/>
            </a:pPr>
            <a:endParaRPr lang="en-US" sz="2200" dirty="0">
              <a:solidFill>
                <a:srgbClr val="FF0000"/>
              </a:solidFill>
              <a:latin typeface="Arial Narrow" panose="020B0606020202030204" pitchFamily="34" charset="0"/>
            </a:endParaRPr>
          </a:p>
          <a:p>
            <a:pPr marL="914400" indent="-457200">
              <a:buClrTx/>
              <a:buFont typeface="+mj-lt"/>
              <a:buAutoNum type="alphaLcParenR" startAt="2"/>
              <a:defRPr/>
            </a:pPr>
            <a:r>
              <a:rPr lang="en-US" sz="2200" b="1" dirty="0">
                <a:solidFill>
                  <a:srgbClr val="0000FF"/>
                </a:solidFill>
                <a:latin typeface="Arial Narrow" panose="020B0606020202030204" pitchFamily="34" charset="0"/>
              </a:rPr>
              <a:t>rand()</a:t>
            </a:r>
            <a:r>
              <a:rPr lang="en-US" dirty="0"/>
              <a:t>; </a:t>
            </a:r>
            <a:r>
              <a:rPr lang="en-US" sz="2200" b="1" dirty="0">
                <a:latin typeface="Arial Narrow" panose="020B0606020202030204" pitchFamily="34" charset="0"/>
              </a:rPr>
              <a:t>return random </a:t>
            </a:r>
            <a:r>
              <a:rPr lang="en-US" sz="2200" b="1" dirty="0" smtClean="0">
                <a:latin typeface="Arial Narrow" panose="020B0606020202030204" pitchFamily="34" charset="0"/>
              </a:rPr>
              <a:t>number</a:t>
            </a:r>
            <a:r>
              <a:rPr lang="en-US" dirty="0" smtClean="0"/>
              <a:t>;</a:t>
            </a:r>
          </a:p>
          <a:p>
            <a:pPr marL="0" indent="0">
              <a:buClrTx/>
              <a:buFont typeface="Arial" charset="0"/>
              <a:buNone/>
              <a:defRPr/>
            </a:pPr>
            <a:r>
              <a:rPr lang="en-US" sz="2200" dirty="0" smtClean="0">
                <a:latin typeface="Arial Narrow" panose="020B0606020202030204" pitchFamily="34" charset="0"/>
              </a:rPr>
              <a:t>	e.g. </a:t>
            </a:r>
            <a:r>
              <a:rPr lang="en-US" sz="2200" dirty="0">
                <a:solidFill>
                  <a:srgbClr val="FF0000"/>
                </a:solidFill>
                <a:latin typeface="Arial Narrow" panose="020B0606020202030204" pitchFamily="34" charset="0"/>
              </a:rPr>
              <a:t>rand() = return any number</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Predefined</a:t>
            </a:r>
            <a:r>
              <a:rPr lang="en-US" sz="3200" b="1" kern="1200" spc="-100" dirty="0" smtClean="0">
                <a:latin typeface="+mj-lt"/>
                <a:ea typeface="+mj-ea"/>
                <a:cs typeface="+mj-cs"/>
              </a:rPr>
              <a:t> Functions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447800"/>
            <a:ext cx="8229600" cy="4419600"/>
          </a:xfrm>
        </p:spPr>
        <p:txBody>
          <a:bodyPr rtlCol="0">
            <a:normAutofit/>
          </a:bodyPr>
          <a:lstStyle/>
          <a:p>
            <a:pPr marL="0" indent="0" algn="just">
              <a:buFont typeface="Arial" charset="0"/>
              <a:buNone/>
              <a:defRPr/>
            </a:pPr>
            <a:r>
              <a:rPr lang="en-US" sz="2600" dirty="0" smtClean="0">
                <a:latin typeface="Arial Narrow" panose="020B0606020202030204" pitchFamily="34" charset="0"/>
              </a:rPr>
              <a:t>Some </a:t>
            </a:r>
            <a:r>
              <a:rPr lang="en-US" sz="2600" dirty="0">
                <a:latin typeface="Arial Narrow" panose="020B0606020202030204" pitchFamily="34" charset="0"/>
              </a:rPr>
              <a:t>predefined function </a:t>
            </a:r>
            <a:r>
              <a:rPr lang="en-US" sz="2600" dirty="0" smtClean="0">
                <a:latin typeface="Arial Narrow" panose="020B0606020202030204" pitchFamily="34" charset="0"/>
              </a:rPr>
              <a:t>calls for </a:t>
            </a:r>
            <a:r>
              <a:rPr lang="en-US" b="1" dirty="0" smtClean="0">
                <a:solidFill>
                  <a:srgbClr val="0000FF"/>
                </a:solidFill>
                <a:latin typeface="Arial Narrow" panose="020B0606020202030204" pitchFamily="34" charset="0"/>
              </a:rPr>
              <a:t>#include &lt;</a:t>
            </a:r>
            <a:r>
              <a:rPr lang="en-US" b="1" dirty="0" err="1" smtClean="0">
                <a:solidFill>
                  <a:srgbClr val="0000FF"/>
                </a:solidFill>
                <a:latin typeface="Arial Narrow" panose="020B0606020202030204" pitchFamily="34" charset="0"/>
              </a:rPr>
              <a:t>string.h</a:t>
            </a:r>
            <a:r>
              <a:rPr lang="en-US" b="1" dirty="0" smtClean="0">
                <a:solidFill>
                  <a:srgbClr val="0000FF"/>
                </a:solidFill>
                <a:latin typeface="Arial Narrow" panose="020B0606020202030204" pitchFamily="34" charset="0"/>
              </a:rPr>
              <a:t>&gt;</a:t>
            </a:r>
            <a:r>
              <a:rPr lang="en-US" dirty="0" smtClean="0">
                <a:solidFill>
                  <a:srgbClr val="0000FF"/>
                </a:solidFill>
                <a:latin typeface="Arial Narrow" panose="020B0606020202030204" pitchFamily="34" charset="0"/>
              </a:rPr>
              <a:t> </a:t>
            </a:r>
            <a:r>
              <a:rPr lang="en-US" sz="2600" dirty="0" smtClean="0">
                <a:latin typeface="Arial Narrow" panose="020B0606020202030204" pitchFamily="34" charset="0"/>
              </a:rPr>
              <a:t>: </a:t>
            </a:r>
          </a:p>
          <a:p>
            <a:pPr marL="274637" lvl="1" indent="0">
              <a:buClrTx/>
              <a:buFont typeface="Arial" charset="0"/>
              <a:buNone/>
              <a:defRPr/>
            </a:pPr>
            <a:endParaRPr lang="en-US" sz="2200" b="1" dirty="0">
              <a:solidFill>
                <a:srgbClr val="FF0000"/>
              </a:solidFill>
              <a:latin typeface="Arial Narrow" panose="020B0606020202030204" pitchFamily="34" charset="0"/>
            </a:endParaRPr>
          </a:p>
          <a:p>
            <a:pPr marL="914400" indent="-457200">
              <a:buClrTx/>
              <a:buFont typeface="+mj-lt"/>
              <a:buAutoNum type="alphaLcParenR"/>
              <a:defRPr/>
            </a:pPr>
            <a:r>
              <a:rPr lang="en-US" sz="2200" b="1" dirty="0" err="1" smtClean="0">
                <a:solidFill>
                  <a:srgbClr val="0000FF"/>
                </a:solidFill>
                <a:latin typeface="Arial Narrow" panose="020B0606020202030204" pitchFamily="34" charset="0"/>
              </a:rPr>
              <a:t>strcmpy</a:t>
            </a:r>
            <a:r>
              <a:rPr lang="en-US" sz="2200" b="1" dirty="0" smtClean="0">
                <a:solidFill>
                  <a:srgbClr val="0000FF"/>
                </a:solidFill>
                <a:latin typeface="Arial Narrow" panose="020B0606020202030204" pitchFamily="34" charset="0"/>
              </a:rPr>
              <a:t>(string1</a:t>
            </a:r>
            <a:r>
              <a:rPr lang="en-US" sz="2200" b="1" dirty="0">
                <a:solidFill>
                  <a:srgbClr val="0000FF"/>
                </a:solidFill>
                <a:latin typeface="Arial Narrow" panose="020B0606020202030204" pitchFamily="34" charset="0"/>
              </a:rPr>
              <a:t>, string2); </a:t>
            </a:r>
            <a:endParaRPr lang="en-US" sz="2200" b="1" dirty="0" smtClean="0">
              <a:solidFill>
                <a:srgbClr val="0000FF"/>
              </a:solidFill>
              <a:latin typeface="Arial Narrow" panose="020B0606020202030204" pitchFamily="34" charset="0"/>
            </a:endParaRPr>
          </a:p>
          <a:p>
            <a:pPr marL="457200" indent="0">
              <a:buClrTx/>
              <a:buFont typeface="Arial" charset="0"/>
              <a:buNone/>
              <a:defRPr/>
            </a:pPr>
            <a:r>
              <a:rPr lang="en-US" sz="2200" b="1" dirty="0">
                <a:solidFill>
                  <a:srgbClr val="0000FF"/>
                </a:solidFill>
                <a:latin typeface="Arial Narrow" panose="020B0606020202030204" pitchFamily="34" charset="0"/>
              </a:rPr>
              <a:t>	</a:t>
            </a:r>
            <a:r>
              <a:rPr lang="en-US" sz="2200" b="1" dirty="0" smtClean="0">
                <a:latin typeface="Arial Narrow" panose="020B0606020202030204" pitchFamily="34" charset="0"/>
              </a:rPr>
              <a:t>return </a:t>
            </a:r>
            <a:r>
              <a:rPr lang="en-US" sz="2200" b="1" dirty="0">
                <a:latin typeface="Arial Narrow" panose="020B0606020202030204" pitchFamily="34" charset="0"/>
              </a:rPr>
              <a:t>true if two strings are different; otherwise returns </a:t>
            </a:r>
            <a:r>
              <a:rPr lang="en-US" sz="2200" b="1" dirty="0" smtClean="0">
                <a:latin typeface="Arial Narrow" panose="020B0606020202030204" pitchFamily="34" charset="0"/>
              </a:rPr>
              <a:t>0</a:t>
            </a:r>
          </a:p>
          <a:p>
            <a:pPr marL="457200" indent="0">
              <a:buClrTx/>
              <a:buFont typeface="Arial" charset="0"/>
              <a:buNone/>
              <a:defRPr/>
            </a:pPr>
            <a:endParaRPr lang="en-US" sz="2200" b="1" dirty="0" smtClean="0">
              <a:latin typeface="Arial Narrow" panose="020B0606020202030204" pitchFamily="34" charset="0"/>
            </a:endParaRPr>
          </a:p>
          <a:p>
            <a:pPr marL="914400" indent="-457200">
              <a:buClrTx/>
              <a:buFont typeface="+mj-lt"/>
              <a:buAutoNum type="alphaLcParenR" startAt="2"/>
              <a:defRPr/>
            </a:pPr>
            <a:r>
              <a:rPr lang="en-US" sz="2200" b="1" dirty="0" err="1">
                <a:solidFill>
                  <a:srgbClr val="0000FF"/>
                </a:solidFill>
                <a:latin typeface="Arial Narrow" panose="020B0606020202030204" pitchFamily="34" charset="0"/>
              </a:rPr>
              <a:t>strcpy</a:t>
            </a:r>
            <a:r>
              <a:rPr lang="en-US" sz="2200" b="1" dirty="0">
                <a:solidFill>
                  <a:srgbClr val="0000FF"/>
                </a:solidFill>
                <a:latin typeface="Arial Narrow" panose="020B0606020202030204" pitchFamily="34" charset="0"/>
              </a:rPr>
              <a:t>(</a:t>
            </a:r>
            <a:r>
              <a:rPr lang="en-US" sz="2200" b="1" dirty="0" err="1">
                <a:solidFill>
                  <a:srgbClr val="0000FF"/>
                </a:solidFill>
                <a:latin typeface="Arial Narrow" panose="020B0606020202030204" pitchFamily="34" charset="0"/>
              </a:rPr>
              <a:t>var</a:t>
            </a:r>
            <a:r>
              <a:rPr lang="en-US" sz="2200" b="1" dirty="0">
                <a:solidFill>
                  <a:srgbClr val="0000FF"/>
                </a:solidFill>
                <a:latin typeface="Arial Narrow" panose="020B0606020202030204" pitchFamily="34" charset="0"/>
              </a:rPr>
              <a:t>, string); </a:t>
            </a:r>
            <a:endParaRPr lang="en-US" sz="2200" b="1" dirty="0" smtClean="0">
              <a:solidFill>
                <a:srgbClr val="0000FF"/>
              </a:solidFill>
              <a:latin typeface="Arial Narrow" panose="020B0606020202030204" pitchFamily="34" charset="0"/>
            </a:endParaRPr>
          </a:p>
          <a:p>
            <a:pPr marL="0" indent="0">
              <a:buClrTx/>
              <a:buFont typeface="Arial" charset="0"/>
              <a:buNone/>
              <a:defRPr/>
            </a:pPr>
            <a:r>
              <a:rPr lang="en-US" sz="2200" b="1" dirty="0" smtClean="0">
                <a:latin typeface="Arial Narrow" panose="020B0606020202030204" pitchFamily="34" charset="0"/>
              </a:rPr>
              <a:t>	assign </a:t>
            </a:r>
            <a:r>
              <a:rPr lang="en-US" sz="2200" b="1" dirty="0">
                <a:latin typeface="Arial Narrow" panose="020B0606020202030204" pitchFamily="34" charset="0"/>
              </a:rPr>
              <a:t>the string into variable</a:t>
            </a:r>
          </a:p>
          <a:p>
            <a:pPr>
              <a:defRPr/>
            </a:pPr>
            <a:endParaRPr lang="en-US" sz="2000" dirty="0" smtClean="0"/>
          </a:p>
          <a:p>
            <a:pPr marL="914400" indent="-457200">
              <a:buClrTx/>
              <a:buFont typeface="+mj-lt"/>
              <a:buAutoNum type="alphaLcParenR" startAt="3"/>
              <a:defRPr/>
            </a:pPr>
            <a:r>
              <a:rPr lang="en-US" sz="2200" b="1" dirty="0" err="1">
                <a:solidFill>
                  <a:srgbClr val="0000FF"/>
                </a:solidFill>
                <a:latin typeface="Arial Narrow" panose="020B0606020202030204" pitchFamily="34" charset="0"/>
              </a:rPr>
              <a:t>strlen</a:t>
            </a:r>
            <a:r>
              <a:rPr lang="en-US" sz="2200" b="1" dirty="0">
                <a:solidFill>
                  <a:srgbClr val="0000FF"/>
                </a:solidFill>
                <a:latin typeface="Arial Narrow" panose="020B0606020202030204" pitchFamily="34" charset="0"/>
              </a:rPr>
              <a:t>(string); </a:t>
            </a:r>
            <a:endParaRPr lang="en-US" sz="2200" b="1" dirty="0" smtClean="0">
              <a:solidFill>
                <a:srgbClr val="0000FF"/>
              </a:solidFill>
              <a:latin typeface="Arial Narrow" panose="020B0606020202030204" pitchFamily="34" charset="0"/>
            </a:endParaRPr>
          </a:p>
          <a:p>
            <a:pPr marL="457200" indent="0">
              <a:buClrTx/>
              <a:buFont typeface="Arial" charset="0"/>
              <a:buNone/>
              <a:defRPr/>
            </a:pPr>
            <a:r>
              <a:rPr lang="en-US" sz="2200" b="1" dirty="0">
                <a:solidFill>
                  <a:srgbClr val="FF0000"/>
                </a:solidFill>
                <a:latin typeface="Arial Narrow" panose="020B0606020202030204" pitchFamily="34" charset="0"/>
              </a:rPr>
              <a:t>	</a:t>
            </a:r>
            <a:r>
              <a:rPr lang="en-US" sz="2200" b="1" dirty="0">
                <a:latin typeface="Arial Narrow" panose="020B0606020202030204" pitchFamily="34" charset="0"/>
              </a:rPr>
              <a:t>return the length of string</a:t>
            </a:r>
          </a:p>
          <a:p>
            <a:pPr marL="0" indent="0">
              <a:buClrTx/>
              <a:buFont typeface="Arial" charset="0"/>
              <a:buNone/>
              <a:defRPr/>
            </a:pPr>
            <a:endParaRPr lang="en-US" sz="2200" dirty="0">
              <a:solidFill>
                <a:srgbClr val="FF0000"/>
              </a:solidFill>
              <a:latin typeface="Arial Narrow" panose="020B060602020203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Predefined</a:t>
            </a:r>
            <a:r>
              <a:rPr lang="en-US" sz="3200" b="1" kern="1200" spc="-100" dirty="0" smtClean="0">
                <a:latin typeface="+mj-lt"/>
                <a:ea typeface="+mj-ea"/>
                <a:cs typeface="+mj-cs"/>
              </a:rPr>
              <a:t> Functions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447800"/>
            <a:ext cx="8229600" cy="4419600"/>
          </a:xfrm>
        </p:spPr>
        <p:txBody>
          <a:bodyPr rtlCol="0">
            <a:normAutofit/>
          </a:bodyPr>
          <a:lstStyle/>
          <a:p>
            <a:pPr marL="0" indent="0" algn="just">
              <a:buFont typeface="Arial" charset="0"/>
              <a:buNone/>
              <a:defRPr/>
            </a:pPr>
            <a:r>
              <a:rPr lang="en-US" sz="2600" dirty="0" smtClean="0">
                <a:latin typeface="Arial Narrow" panose="020B0606020202030204" pitchFamily="34" charset="0"/>
              </a:rPr>
              <a:t>Some </a:t>
            </a:r>
            <a:r>
              <a:rPr lang="en-US" sz="2600" dirty="0">
                <a:latin typeface="Arial Narrow" panose="020B0606020202030204" pitchFamily="34" charset="0"/>
              </a:rPr>
              <a:t>predefined function </a:t>
            </a:r>
            <a:r>
              <a:rPr lang="en-US" sz="2600" dirty="0" smtClean="0">
                <a:latin typeface="Arial Narrow" panose="020B0606020202030204" pitchFamily="34" charset="0"/>
              </a:rPr>
              <a:t>calls for </a:t>
            </a:r>
            <a:r>
              <a:rPr lang="en-US" b="1" dirty="0" smtClean="0">
                <a:solidFill>
                  <a:srgbClr val="0000FF"/>
                </a:solidFill>
                <a:latin typeface="Arial Narrow" panose="020B0606020202030204" pitchFamily="34" charset="0"/>
              </a:rPr>
              <a:t>#include &lt;</a:t>
            </a:r>
            <a:r>
              <a:rPr lang="en-US" b="1" dirty="0" err="1" smtClean="0">
                <a:solidFill>
                  <a:srgbClr val="0000FF"/>
                </a:solidFill>
                <a:latin typeface="Arial Narrow" panose="020B0606020202030204" pitchFamily="34" charset="0"/>
              </a:rPr>
              <a:t>type.h</a:t>
            </a:r>
            <a:r>
              <a:rPr lang="en-US" b="1" dirty="0" smtClean="0">
                <a:solidFill>
                  <a:srgbClr val="0000FF"/>
                </a:solidFill>
                <a:latin typeface="Arial Narrow" panose="020B0606020202030204" pitchFamily="34" charset="0"/>
              </a:rPr>
              <a:t>&gt;</a:t>
            </a:r>
            <a:r>
              <a:rPr lang="en-US" dirty="0" smtClean="0">
                <a:solidFill>
                  <a:srgbClr val="0000FF"/>
                </a:solidFill>
                <a:latin typeface="Arial Narrow" panose="020B0606020202030204" pitchFamily="34" charset="0"/>
              </a:rPr>
              <a:t> </a:t>
            </a:r>
            <a:r>
              <a:rPr lang="en-US" sz="2600" dirty="0" smtClean="0">
                <a:latin typeface="Arial Narrow" panose="020B0606020202030204" pitchFamily="34" charset="0"/>
              </a:rPr>
              <a:t>: </a:t>
            </a:r>
          </a:p>
          <a:p>
            <a:pPr marL="274637" lvl="1" indent="0">
              <a:buClrTx/>
              <a:buFont typeface="Arial" charset="0"/>
              <a:buNone/>
              <a:defRPr/>
            </a:pPr>
            <a:endParaRPr lang="en-US" sz="2200" b="1" dirty="0">
              <a:solidFill>
                <a:srgbClr val="FF0000"/>
              </a:solidFill>
              <a:latin typeface="Arial Narrow" panose="020B0606020202030204" pitchFamily="34" charset="0"/>
            </a:endParaRPr>
          </a:p>
          <a:p>
            <a:pPr marL="914400" indent="-457200">
              <a:buClrTx/>
              <a:buFont typeface="+mj-lt"/>
              <a:buAutoNum type="alphaLcParenR"/>
              <a:defRPr/>
            </a:pPr>
            <a:r>
              <a:rPr lang="en-US" sz="2200" b="1" dirty="0" err="1" smtClean="0">
                <a:solidFill>
                  <a:srgbClr val="0000FF"/>
                </a:solidFill>
                <a:latin typeface="Arial Narrow" panose="020B0606020202030204" pitchFamily="34" charset="0"/>
              </a:rPr>
              <a:t>toupper</a:t>
            </a:r>
            <a:r>
              <a:rPr lang="en-US" sz="2200" b="1" dirty="0" smtClean="0">
                <a:solidFill>
                  <a:srgbClr val="0000FF"/>
                </a:solidFill>
                <a:latin typeface="Arial Narrow" panose="020B0606020202030204" pitchFamily="34" charset="0"/>
              </a:rPr>
              <a:t>(); </a:t>
            </a:r>
            <a:r>
              <a:rPr lang="en-US" sz="2200" b="1" dirty="0" smtClean="0">
                <a:solidFill>
                  <a:srgbClr val="FF0000"/>
                </a:solidFill>
                <a:latin typeface="Arial Narrow" panose="020B0606020202030204" pitchFamily="34" charset="0"/>
              </a:rPr>
              <a:t>	</a:t>
            </a:r>
          </a:p>
          <a:p>
            <a:pPr marL="0" indent="0">
              <a:buFont typeface="Arial" charset="0"/>
              <a:buNone/>
              <a:defRPr/>
            </a:pPr>
            <a:r>
              <a:rPr lang="en-US" sz="2200" b="1" dirty="0" smtClean="0">
                <a:latin typeface="Arial Narrow" panose="020B0606020202030204" pitchFamily="34" charset="0"/>
              </a:rPr>
              <a:t>	change to uppercase</a:t>
            </a:r>
          </a:p>
          <a:p>
            <a:pPr marL="457200" indent="0">
              <a:buClrTx/>
              <a:buFont typeface="Arial" charset="0"/>
              <a:buNone/>
              <a:defRPr/>
            </a:pPr>
            <a:endParaRPr lang="en-US" sz="2200" b="1" dirty="0" smtClean="0">
              <a:latin typeface="Arial Narrow" panose="020B0606020202030204" pitchFamily="34" charset="0"/>
            </a:endParaRPr>
          </a:p>
          <a:p>
            <a:pPr marL="914400" indent="-457200">
              <a:buClrTx/>
              <a:buFont typeface="+mj-lt"/>
              <a:buAutoNum type="alphaLcParenR" startAt="2"/>
              <a:defRPr/>
            </a:pPr>
            <a:r>
              <a:rPr lang="en-US" sz="2200" b="1" dirty="0" err="1" smtClean="0">
                <a:solidFill>
                  <a:srgbClr val="0000FF"/>
                </a:solidFill>
                <a:latin typeface="Arial Narrow" panose="020B0606020202030204" pitchFamily="34" charset="0"/>
              </a:rPr>
              <a:t>tolower</a:t>
            </a:r>
            <a:r>
              <a:rPr lang="en-US" sz="2200" b="1" dirty="0" smtClean="0">
                <a:solidFill>
                  <a:srgbClr val="0000FF"/>
                </a:solidFill>
                <a:latin typeface="Arial Narrow" panose="020B0606020202030204" pitchFamily="34" charset="0"/>
              </a:rPr>
              <a:t>(); </a:t>
            </a:r>
            <a:r>
              <a:rPr lang="en-US" sz="2200" b="1" dirty="0" smtClean="0">
                <a:solidFill>
                  <a:srgbClr val="FF0000"/>
                </a:solidFill>
                <a:latin typeface="Arial Narrow" panose="020B0606020202030204" pitchFamily="34" charset="0"/>
              </a:rPr>
              <a:t>	</a:t>
            </a:r>
          </a:p>
          <a:p>
            <a:pPr marL="0" indent="0">
              <a:buFont typeface="Arial" charset="0"/>
              <a:buNone/>
              <a:defRPr/>
            </a:pPr>
            <a:r>
              <a:rPr lang="en-US" sz="2200" b="1" dirty="0" smtClean="0">
                <a:latin typeface="Arial Narrow" panose="020B0606020202030204" pitchFamily="34" charset="0"/>
              </a:rPr>
              <a:t>	change to lowercase</a:t>
            </a:r>
          </a:p>
          <a:p>
            <a:pPr marL="0" indent="0">
              <a:buFont typeface="Arial" charset="0"/>
              <a:buNone/>
              <a:defRPr/>
            </a:pPr>
            <a:endParaRPr lang="en-US" sz="2000" dirty="0" smtClean="0"/>
          </a:p>
          <a:p>
            <a:pPr marL="0" indent="0">
              <a:buFont typeface="Arial" charset="0"/>
              <a:buNone/>
              <a:defRPr/>
            </a:pPr>
            <a:endParaRPr lang="en-US" sz="2000" dirty="0" smtClean="0"/>
          </a:p>
          <a:p>
            <a:pPr marL="0" indent="0">
              <a:buFont typeface="Arial" charset="0"/>
              <a:buNone/>
              <a:defRPr/>
            </a:pPr>
            <a:r>
              <a:rPr lang="en-US" sz="2000" b="1" i="1" dirty="0" smtClean="0">
                <a:latin typeface="Arial Narrow" panose="020B0606020202030204" pitchFamily="34" charset="0"/>
              </a:rPr>
              <a:t>For </a:t>
            </a:r>
            <a:r>
              <a:rPr lang="en-US" sz="2000" b="1" i="1" dirty="0">
                <a:latin typeface="Arial Narrow" panose="020B0606020202030204" pitchFamily="34" charset="0"/>
              </a:rPr>
              <a:t>more information about predefined function please go </a:t>
            </a:r>
            <a:r>
              <a:rPr lang="en-US" sz="2000" b="1" i="1" dirty="0" smtClean="0">
                <a:latin typeface="Arial Narrow" panose="020B0606020202030204" pitchFamily="34" charset="0"/>
              </a:rPr>
              <a:t>to:</a:t>
            </a:r>
            <a:endParaRPr lang="en-US" sz="2000" b="1" i="1" dirty="0">
              <a:latin typeface="Arial Narrow" panose="020B0606020202030204" pitchFamily="34" charset="0"/>
            </a:endParaRPr>
          </a:p>
          <a:p>
            <a:pPr marL="0" indent="0">
              <a:buFont typeface="Arial" charset="0"/>
              <a:buNone/>
              <a:defRPr/>
            </a:pPr>
            <a:r>
              <a:rPr lang="en-US" sz="2000" b="1" u="sng" dirty="0">
                <a:latin typeface="Arial Narrow" panose="020B0606020202030204" pitchFamily="34" charset="0"/>
                <a:hlinkClick r:id="rId2"/>
              </a:rPr>
              <a:t>http://guinness.cs.stevens-tech.edu/~asatya/courses/cs115/lectures/lect5_1.pdf</a:t>
            </a:r>
            <a:endParaRPr lang="en-US" sz="2000" b="1" dirty="0">
              <a:latin typeface="Arial Narrow" panose="020B0606020202030204" pitchFamily="34" charset="0"/>
            </a:endParaRPr>
          </a:p>
          <a:p>
            <a:pPr marL="0" indent="0">
              <a:buClrTx/>
              <a:buFont typeface="Arial" charset="0"/>
              <a:buNone/>
              <a:defRPr/>
            </a:pPr>
            <a:endParaRPr lang="en-US" sz="2200" dirty="0">
              <a:solidFill>
                <a:srgbClr val="FF0000"/>
              </a:solidFill>
              <a:latin typeface="Arial Narrow" panose="020B060602020203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User Defined</a:t>
            </a:r>
            <a:r>
              <a:rPr lang="en-US" sz="3200" b="1" kern="1200" spc="-100" dirty="0">
                <a:latin typeface="+mj-lt"/>
                <a:ea typeface="+mj-ea"/>
                <a:cs typeface="+mj-cs"/>
              </a:rPr>
              <a:t> </a:t>
            </a:r>
            <a:r>
              <a:rPr lang="en-US" sz="3200" b="1" kern="1200" spc="-100" dirty="0" smtClean="0">
                <a:latin typeface="+mj-lt"/>
                <a:ea typeface="+mj-ea"/>
                <a:cs typeface="+mj-cs"/>
              </a:rPr>
              <a:t>Functions</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371600"/>
            <a:ext cx="8229600" cy="4953000"/>
          </a:xfrm>
        </p:spPr>
        <p:txBody>
          <a:bodyPr rtlCol="0">
            <a:normAutofit fontScale="85000" lnSpcReduction="20000"/>
          </a:bodyPr>
          <a:lstStyle/>
          <a:p>
            <a:pPr marL="457200" indent="-457200" algn="just">
              <a:buClrTx/>
              <a:buFont typeface="Wingdings" panose="05000000000000000000" pitchFamily="2" charset="2"/>
              <a:buChar char="§"/>
              <a:defRPr/>
            </a:pPr>
            <a:r>
              <a:rPr lang="en-US" sz="2600" dirty="0">
                <a:solidFill>
                  <a:srgbClr val="0000FF"/>
                </a:solidFill>
                <a:latin typeface="Arial Narrow" panose="020B0606020202030204" pitchFamily="34" charset="0"/>
              </a:rPr>
              <a:t>Functions</a:t>
            </a:r>
            <a:r>
              <a:rPr lang="en-US" sz="2600" dirty="0">
                <a:latin typeface="Arial Narrow" panose="020B0606020202030204" pitchFamily="34" charset="0"/>
              </a:rPr>
              <a:t> are given valid identifier names, just like </a:t>
            </a:r>
            <a:r>
              <a:rPr lang="en-US" sz="2600" dirty="0" smtClean="0">
                <a:latin typeface="Arial Narrow" panose="020B0606020202030204" pitchFamily="34" charset="0"/>
              </a:rPr>
              <a:t>variables. However</a:t>
            </a:r>
            <a:r>
              <a:rPr lang="en-US" sz="2600" dirty="0">
                <a:latin typeface="Arial Narrow" panose="020B0606020202030204" pitchFamily="34" charset="0"/>
              </a:rPr>
              <a:t>, a function name must be followed by parentheses. </a:t>
            </a:r>
            <a:endParaRPr lang="en-US" sz="2600" dirty="0" smtClean="0">
              <a:latin typeface="Arial Narrow" panose="020B0606020202030204" pitchFamily="34" charset="0"/>
            </a:endParaRPr>
          </a:p>
          <a:p>
            <a:pPr marL="0" indent="0" algn="just">
              <a:buClrTx/>
              <a:buFont typeface="Arial" charset="0"/>
              <a:buNone/>
              <a:defRPr/>
            </a:pPr>
            <a:endParaRPr lang="en-US" sz="2600" dirty="0" smtClean="0">
              <a:latin typeface="Arial Narrow" panose="020B0606020202030204" pitchFamily="34" charset="0"/>
            </a:endParaRPr>
          </a:p>
          <a:p>
            <a:pPr marL="457200" indent="-457200" algn="just">
              <a:buClrTx/>
              <a:buFont typeface="Wingdings" panose="05000000000000000000" pitchFamily="2" charset="2"/>
              <a:buChar char="§"/>
              <a:defRPr/>
            </a:pPr>
            <a:r>
              <a:rPr lang="en-US" sz="2600" dirty="0" smtClean="0">
                <a:latin typeface="Arial Narrow" panose="020B0606020202030204" pitchFamily="34" charset="0"/>
              </a:rPr>
              <a:t>C</a:t>
            </a:r>
            <a:r>
              <a:rPr lang="en-US" sz="2600" dirty="0">
                <a:latin typeface="Arial Narrow" panose="020B0606020202030204" pitchFamily="34" charset="0"/>
              </a:rPr>
              <a:t>++ programmers generally </a:t>
            </a:r>
            <a:r>
              <a:rPr lang="en-US" sz="2600" dirty="0">
                <a:solidFill>
                  <a:srgbClr val="0000FF"/>
                </a:solidFill>
                <a:latin typeface="Arial Narrow" panose="020B0606020202030204" pitchFamily="34" charset="0"/>
              </a:rPr>
              <a:t>add functions to the bottom of a C++ program, that is after the main function</a:t>
            </a:r>
            <a:r>
              <a:rPr lang="en-US" sz="2600" dirty="0">
                <a:latin typeface="Arial Narrow" panose="020B0606020202030204" pitchFamily="34" charset="0"/>
              </a:rPr>
              <a:t>. While this is not a requirement of the compiler, it </a:t>
            </a:r>
            <a:r>
              <a:rPr lang="en-US" sz="2600" dirty="0">
                <a:solidFill>
                  <a:srgbClr val="FF3399"/>
                </a:solidFill>
                <a:latin typeface="Arial Narrow" panose="020B0606020202030204" pitchFamily="34" charset="0"/>
              </a:rPr>
              <a:t>makes your code easier to read and follow </a:t>
            </a:r>
            <a:r>
              <a:rPr lang="en-US" sz="2600" dirty="0">
                <a:latin typeface="Arial Narrow" panose="020B0606020202030204" pitchFamily="34" charset="0"/>
              </a:rPr>
              <a:t>by fellow programmers. </a:t>
            </a:r>
            <a:endParaRPr lang="en-US" sz="2600" dirty="0" smtClean="0">
              <a:latin typeface="Arial Narrow" panose="020B0606020202030204" pitchFamily="34" charset="0"/>
            </a:endParaRPr>
          </a:p>
          <a:p>
            <a:pPr marL="0" indent="0" algn="just">
              <a:buClrTx/>
              <a:buFont typeface="Arial" charset="0"/>
              <a:buNone/>
              <a:defRPr/>
            </a:pPr>
            <a:endParaRPr lang="en-US" sz="2600" dirty="0" smtClean="0">
              <a:latin typeface="Arial Narrow" panose="020B0606020202030204" pitchFamily="34" charset="0"/>
            </a:endParaRPr>
          </a:p>
          <a:p>
            <a:pPr marL="457200" indent="-457200" algn="just">
              <a:buClrTx/>
              <a:buFont typeface="Wingdings" panose="05000000000000000000" pitchFamily="2" charset="2"/>
              <a:buChar char="§"/>
              <a:defRPr/>
            </a:pPr>
            <a:r>
              <a:rPr lang="en-US" sz="2600" dirty="0" smtClean="0">
                <a:latin typeface="Arial Narrow" panose="020B0606020202030204" pitchFamily="34" charset="0"/>
              </a:rPr>
              <a:t>If </a:t>
            </a:r>
            <a:r>
              <a:rPr lang="en-US" sz="2600" dirty="0">
                <a:latin typeface="Arial Narrow" panose="020B0606020202030204" pitchFamily="34" charset="0"/>
              </a:rPr>
              <a:t>the functions are listed after the main function, then </a:t>
            </a:r>
            <a:r>
              <a:rPr lang="en-US" sz="2600" dirty="0">
                <a:solidFill>
                  <a:srgbClr val="0000FF"/>
                </a:solidFill>
                <a:latin typeface="Arial Narrow" panose="020B0606020202030204" pitchFamily="34" charset="0"/>
              </a:rPr>
              <a:t>function prototypes must be included at the top of the program, above the main function</a:t>
            </a:r>
            <a:r>
              <a:rPr lang="en-US" sz="2600" dirty="0">
                <a:latin typeface="Arial Narrow" panose="020B0606020202030204" pitchFamily="34" charset="0"/>
              </a:rPr>
              <a:t>. </a:t>
            </a:r>
            <a:endParaRPr lang="en-US" sz="2600" dirty="0" smtClean="0">
              <a:latin typeface="Arial Narrow" panose="020B0606020202030204" pitchFamily="34" charset="0"/>
            </a:endParaRPr>
          </a:p>
          <a:p>
            <a:pPr marL="0" indent="0" algn="just">
              <a:buClrTx/>
              <a:buFont typeface="Arial" charset="0"/>
              <a:buNone/>
              <a:defRPr/>
            </a:pPr>
            <a:endParaRPr lang="en-US" sz="2600" dirty="0" smtClean="0">
              <a:latin typeface="Arial Narrow" panose="020B0606020202030204" pitchFamily="34" charset="0"/>
            </a:endParaRPr>
          </a:p>
          <a:p>
            <a:pPr marL="457200" indent="-457200" algn="just">
              <a:buClrTx/>
              <a:buFont typeface="Wingdings" panose="05000000000000000000" pitchFamily="2" charset="2"/>
              <a:buChar char="§"/>
              <a:defRPr/>
            </a:pPr>
            <a:r>
              <a:rPr lang="en-US" sz="2600" dirty="0" smtClean="0">
                <a:latin typeface="Arial Narrow" panose="020B0606020202030204" pitchFamily="34" charset="0"/>
              </a:rPr>
              <a:t>The </a:t>
            </a:r>
            <a:r>
              <a:rPr lang="en-US" sz="2600" dirty="0">
                <a:solidFill>
                  <a:srgbClr val="FF3399"/>
                </a:solidFill>
                <a:latin typeface="Arial Narrow" panose="020B0606020202030204" pitchFamily="34" charset="0"/>
              </a:rPr>
              <a:t>function prototypes </a:t>
            </a:r>
            <a:r>
              <a:rPr lang="en-US" sz="2600" dirty="0">
                <a:latin typeface="Arial Narrow" panose="020B0606020202030204" pitchFamily="34" charset="0"/>
              </a:rPr>
              <a:t>"warn" the compiler about the eventual use of the prototyped function and </a:t>
            </a:r>
            <a:r>
              <a:rPr lang="en-US" sz="2600" dirty="0">
                <a:solidFill>
                  <a:srgbClr val="FF3399"/>
                </a:solidFill>
                <a:latin typeface="Arial Narrow" panose="020B0606020202030204" pitchFamily="34" charset="0"/>
              </a:rPr>
              <a:t>allocate memory</a:t>
            </a:r>
            <a:r>
              <a:rPr lang="en-US" sz="2600" dirty="0">
                <a:latin typeface="Arial Narrow" panose="020B0606020202030204" pitchFamily="34" charset="0"/>
              </a:rPr>
              <a:t>. </a:t>
            </a:r>
            <a:endParaRPr lang="en-US" sz="2600" dirty="0" smtClean="0">
              <a:latin typeface="Arial Narrow" panose="020B0606020202030204" pitchFamily="34" charset="0"/>
            </a:endParaRPr>
          </a:p>
          <a:p>
            <a:pPr marL="0" indent="0" algn="just">
              <a:buClrTx/>
              <a:buFont typeface="Arial" charset="0"/>
              <a:buNone/>
              <a:defRPr/>
            </a:pPr>
            <a:endParaRPr lang="en-US" sz="2600" dirty="0" smtClean="0">
              <a:latin typeface="Arial Narrow" panose="020B0606020202030204" pitchFamily="34" charset="0"/>
            </a:endParaRPr>
          </a:p>
          <a:p>
            <a:pPr marL="457200" indent="-457200" algn="just">
              <a:buClrTx/>
              <a:buFont typeface="Wingdings" panose="05000000000000000000" pitchFamily="2" charset="2"/>
              <a:buChar char="§"/>
              <a:defRPr/>
            </a:pPr>
            <a:r>
              <a:rPr lang="en-US" sz="2600" dirty="0" smtClean="0">
                <a:latin typeface="Arial Narrow" panose="020B0606020202030204" pitchFamily="34" charset="0"/>
              </a:rPr>
              <a:t>An </a:t>
            </a:r>
            <a:r>
              <a:rPr lang="en-US" sz="2600" dirty="0">
                <a:latin typeface="Arial Narrow" panose="020B0606020202030204" pitchFamily="34" charset="0"/>
              </a:rPr>
              <a:t>error will definitely result if you call a function from within the main function that has not been prototyped. </a:t>
            </a:r>
          </a:p>
          <a:p>
            <a:pPr marL="0" indent="0">
              <a:buClrTx/>
              <a:buFont typeface="Arial" charset="0"/>
              <a:buNone/>
              <a:defRPr/>
            </a:pPr>
            <a:endParaRPr lang="en-US" sz="2200" dirty="0">
              <a:solidFill>
                <a:srgbClr val="FF0000"/>
              </a:solidFill>
              <a:latin typeface="Arial Narrow" panose="020B060602020203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User Defined</a:t>
            </a:r>
            <a:r>
              <a:rPr lang="en-US" sz="3200" b="1" kern="1200" spc="-100" dirty="0">
                <a:latin typeface="+mj-lt"/>
                <a:ea typeface="+mj-ea"/>
                <a:cs typeface="+mj-cs"/>
              </a:rPr>
              <a:t> </a:t>
            </a:r>
            <a:r>
              <a:rPr lang="en-US" sz="3200" b="1" kern="1200" spc="-100" dirty="0" smtClean="0">
                <a:latin typeface="+mj-lt"/>
                <a:ea typeface="+mj-ea"/>
                <a:cs typeface="+mj-cs"/>
              </a:rPr>
              <a:t>Functions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371600"/>
            <a:ext cx="8229600" cy="4953000"/>
          </a:xfrm>
        </p:spPr>
        <p:txBody>
          <a:bodyPr rtlCol="0">
            <a:normAutofit/>
          </a:bodyPr>
          <a:lstStyle/>
          <a:p>
            <a:pPr marL="0" indent="0">
              <a:buClrTx/>
              <a:buFont typeface="Arial" charset="0"/>
              <a:buNone/>
              <a:defRPr/>
            </a:pPr>
            <a:r>
              <a:rPr lang="en-US" sz="2200" b="1" dirty="0">
                <a:latin typeface="Arial Narrow" panose="020B0606020202030204" pitchFamily="34" charset="0"/>
              </a:rPr>
              <a:t>Example: </a:t>
            </a:r>
          </a:p>
          <a:p>
            <a:pPr marL="0" indent="0" algn="just">
              <a:buClrTx/>
              <a:buFont typeface="Arial" charset="0"/>
              <a:buNone/>
              <a:defRPr/>
            </a:pPr>
            <a:endParaRPr lang="en-US" sz="2200" dirty="0">
              <a:latin typeface="Arial Narrow" panose="020B0606020202030204" pitchFamily="34" charset="0"/>
            </a:endParaRPr>
          </a:p>
          <a:p>
            <a:pPr marL="457200" indent="-457200" algn="just">
              <a:spcBef>
                <a:spcPts val="0"/>
              </a:spcBef>
              <a:buClrTx/>
              <a:buFont typeface="+mj-lt"/>
              <a:buAutoNum type="arabicParenR"/>
              <a:defRPr/>
            </a:pPr>
            <a:r>
              <a:rPr lang="en-US" sz="2200" dirty="0">
                <a:latin typeface="Arial Narrow" panose="020B0606020202030204" pitchFamily="34" charset="0"/>
              </a:rPr>
              <a:t>The following program includes a function prototype which "declares" to the program the existence of the function</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printMyName</a:t>
            </a:r>
            <a:r>
              <a:rPr lang="en-US" sz="2000" dirty="0">
                <a:latin typeface="Courier New" panose="02070309020205020404" pitchFamily="49" charset="0"/>
                <a:cs typeface="Courier New" panose="02070309020205020404" pitchFamily="49" charset="0"/>
              </a:rPr>
              <a:t> </a:t>
            </a:r>
            <a:r>
              <a:rPr lang="en-US" sz="2200" dirty="0">
                <a:latin typeface="Arial Narrow" panose="020B0606020202030204" pitchFamily="34" charset="0"/>
              </a:rPr>
              <a:t>which is detailed below the main function. </a:t>
            </a:r>
            <a:endParaRPr lang="en-US" sz="2200" dirty="0" smtClean="0">
              <a:latin typeface="Arial Narrow" panose="020B0606020202030204" pitchFamily="34" charset="0"/>
            </a:endParaRPr>
          </a:p>
          <a:p>
            <a:pPr marL="457200" indent="-457200" algn="just">
              <a:spcBef>
                <a:spcPts val="0"/>
              </a:spcBef>
              <a:buClrTx/>
              <a:buFont typeface="+mj-lt"/>
              <a:buAutoNum type="arabicParenR"/>
              <a:defRPr/>
            </a:pPr>
            <a:endParaRPr lang="en-US" sz="2200" dirty="0" smtClean="0">
              <a:latin typeface="Arial Narrow" panose="020B0606020202030204" pitchFamily="34" charset="0"/>
            </a:endParaRPr>
          </a:p>
          <a:p>
            <a:pPr marL="457200" indent="-457200" algn="just">
              <a:spcBef>
                <a:spcPts val="0"/>
              </a:spcBef>
              <a:buClrTx/>
              <a:buFont typeface="+mj-lt"/>
              <a:buAutoNum type="arabicParenR"/>
              <a:defRPr/>
            </a:pPr>
            <a:r>
              <a:rPr lang="en-US" sz="2200" dirty="0" smtClean="0">
                <a:latin typeface="Arial Narrow" panose="020B0606020202030204" pitchFamily="34" charset="0"/>
              </a:rPr>
              <a:t>The </a:t>
            </a:r>
            <a:r>
              <a:rPr lang="en-US" sz="2200" dirty="0">
                <a:latin typeface="Arial Narrow" panose="020B0606020202030204" pitchFamily="34" charset="0"/>
              </a:rPr>
              <a:t>main function "calls" the </a:t>
            </a:r>
            <a:r>
              <a:rPr lang="en-US" sz="2000" dirty="0" err="1">
                <a:latin typeface="Courier New" panose="02070309020205020404" pitchFamily="49" charset="0"/>
                <a:cs typeface="Courier New" panose="02070309020205020404" pitchFamily="49" charset="0"/>
              </a:rPr>
              <a:t>printMyName</a:t>
            </a:r>
            <a:r>
              <a:rPr lang="en-US" sz="2200" dirty="0">
                <a:latin typeface="Arial Narrow" panose="020B0606020202030204" pitchFamily="34" charset="0"/>
              </a:rPr>
              <a:t> and sends the argument </a:t>
            </a:r>
            <a:r>
              <a:rPr lang="en-US" sz="2000" dirty="0" err="1">
                <a:latin typeface="Courier New" panose="02070309020205020404" pitchFamily="49" charset="0"/>
                <a:cs typeface="Courier New" panose="02070309020205020404" pitchFamily="49" charset="0"/>
              </a:rPr>
              <a:t>userInput</a:t>
            </a:r>
            <a:r>
              <a:rPr lang="en-US" sz="2200" dirty="0">
                <a:latin typeface="Arial Narrow" panose="020B0606020202030204" pitchFamily="34" charset="0"/>
              </a:rPr>
              <a:t> which has a value of 3. </a:t>
            </a:r>
            <a:endParaRPr lang="en-US" sz="2200" dirty="0" smtClean="0">
              <a:latin typeface="Arial Narrow" panose="020B0606020202030204" pitchFamily="34" charset="0"/>
            </a:endParaRPr>
          </a:p>
          <a:p>
            <a:pPr marL="457200" indent="-457200" algn="just">
              <a:spcBef>
                <a:spcPts val="0"/>
              </a:spcBef>
              <a:buClrTx/>
              <a:buFont typeface="+mj-lt"/>
              <a:buAutoNum type="arabicParenR"/>
              <a:defRPr/>
            </a:pPr>
            <a:endParaRPr lang="en-US" sz="2200" dirty="0">
              <a:latin typeface="Arial Narrow" panose="020B0606020202030204" pitchFamily="34" charset="0"/>
            </a:endParaRPr>
          </a:p>
          <a:p>
            <a:pPr marL="457200" indent="-457200" algn="just">
              <a:spcBef>
                <a:spcPts val="0"/>
              </a:spcBef>
              <a:buClrTx/>
              <a:buFont typeface="+mj-lt"/>
              <a:buAutoNum type="arabicParenR"/>
              <a:defRPr/>
            </a:pPr>
            <a:r>
              <a:rPr lang="en-US" sz="2200" dirty="0" smtClean="0">
                <a:latin typeface="Arial Narrow" panose="020B0606020202030204" pitchFamily="34" charset="0"/>
              </a:rPr>
              <a:t>Function </a:t>
            </a:r>
            <a:r>
              <a:rPr lang="en-US" sz="2000" dirty="0" err="1">
                <a:latin typeface="Courier New" panose="02070309020205020404" pitchFamily="49" charset="0"/>
                <a:cs typeface="Courier New" panose="02070309020205020404" pitchFamily="49" charset="0"/>
              </a:rPr>
              <a:t>printMyName</a:t>
            </a:r>
            <a:r>
              <a:rPr lang="en-US" sz="2200" dirty="0" smtClean="0">
                <a:latin typeface="Arial Narrow" panose="020B0606020202030204" pitchFamily="34" charset="0"/>
              </a:rPr>
              <a:t> </a:t>
            </a:r>
            <a:r>
              <a:rPr lang="en-US" sz="2200" dirty="0">
                <a:latin typeface="Arial Narrow" panose="020B0606020202030204" pitchFamily="34" charset="0"/>
              </a:rPr>
              <a:t>receives the value and stores it in the parameter </a:t>
            </a:r>
            <a:r>
              <a:rPr lang="en-US" sz="2000" dirty="0" err="1">
                <a:latin typeface="Courier New" panose="02070309020205020404" pitchFamily="49" charset="0"/>
                <a:cs typeface="Courier New" panose="02070309020205020404" pitchFamily="49" charset="0"/>
              </a:rPr>
              <a:t>numOfTimes</a:t>
            </a:r>
            <a:r>
              <a:rPr lang="en-US" sz="2200" dirty="0">
                <a:latin typeface="Arial Narrow" panose="020B0606020202030204" pitchFamily="34" charset="0"/>
              </a:rPr>
              <a:t>. </a:t>
            </a:r>
            <a:endParaRPr lang="en-US" sz="2200" dirty="0" smtClean="0">
              <a:latin typeface="Arial Narrow" panose="020B0606020202030204" pitchFamily="34" charset="0"/>
            </a:endParaRPr>
          </a:p>
          <a:p>
            <a:pPr marL="457200" indent="-457200" algn="just">
              <a:spcBef>
                <a:spcPts val="0"/>
              </a:spcBef>
              <a:buClrTx/>
              <a:buFont typeface="+mj-lt"/>
              <a:buAutoNum type="arabicParenR"/>
              <a:defRPr/>
            </a:pPr>
            <a:endParaRPr lang="en-US" sz="2200" dirty="0">
              <a:latin typeface="Arial Narrow" panose="020B0606020202030204" pitchFamily="34" charset="0"/>
            </a:endParaRPr>
          </a:p>
          <a:p>
            <a:pPr marL="457200" indent="-457200" algn="just">
              <a:spcBef>
                <a:spcPts val="0"/>
              </a:spcBef>
              <a:buClrTx/>
              <a:buFont typeface="+mj-lt"/>
              <a:buAutoNum type="arabicParenR"/>
              <a:defRPr/>
            </a:pPr>
            <a:r>
              <a:rPr lang="en-US" sz="2200" dirty="0" smtClean="0">
                <a:latin typeface="Arial Narrow" panose="020B0606020202030204" pitchFamily="34" charset="0"/>
              </a:rPr>
              <a:t>The </a:t>
            </a:r>
            <a:r>
              <a:rPr lang="en-US" sz="2200" dirty="0">
                <a:latin typeface="Arial Narrow" panose="020B0606020202030204" pitchFamily="34" charset="0"/>
              </a:rPr>
              <a:t>function then prints out the string "Mr. </a:t>
            </a:r>
            <a:r>
              <a:rPr lang="en-US" sz="2200" dirty="0" err="1">
                <a:latin typeface="Arial Narrow" panose="020B0606020202030204" pitchFamily="34" charset="0"/>
              </a:rPr>
              <a:t>Minich</a:t>
            </a:r>
            <a:r>
              <a:rPr lang="en-US" sz="2200" dirty="0">
                <a:latin typeface="Arial Narrow" panose="020B0606020202030204" pitchFamily="34" charset="0"/>
              </a:rPr>
              <a:t>" 3 times using a </a:t>
            </a:r>
            <a:r>
              <a:rPr lang="en-US" sz="2000" dirty="0">
                <a:latin typeface="Courier New" panose="02070309020205020404" pitchFamily="49" charset="0"/>
                <a:cs typeface="Courier New" panose="02070309020205020404" pitchFamily="49" charset="0"/>
              </a:rPr>
              <a:t>for</a:t>
            </a:r>
            <a:r>
              <a:rPr lang="en-US" sz="2200" dirty="0">
                <a:latin typeface="Arial Narrow" panose="020B0606020202030204" pitchFamily="34" charset="0"/>
              </a:rPr>
              <a:t> loop.</a:t>
            </a:r>
          </a:p>
          <a:p>
            <a:pPr marL="0" indent="0">
              <a:buClrTx/>
              <a:buFont typeface="Arial" charset="0"/>
              <a:buNone/>
              <a:defRPr/>
            </a:pPr>
            <a:endParaRPr lang="en-US" sz="2200" dirty="0">
              <a:solidFill>
                <a:srgbClr val="FF0000"/>
              </a:solidFill>
              <a:latin typeface="Arial Narrow" panose="020B060602020203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User Defined</a:t>
            </a:r>
            <a:r>
              <a:rPr lang="en-US" sz="3200" b="1" kern="1200" spc="-100" dirty="0">
                <a:latin typeface="+mj-lt"/>
                <a:ea typeface="+mj-ea"/>
                <a:cs typeface="+mj-cs"/>
              </a:rPr>
              <a:t> </a:t>
            </a:r>
            <a:r>
              <a:rPr lang="en-US" sz="3200" b="1" kern="1200" spc="-100" dirty="0" smtClean="0">
                <a:latin typeface="+mj-lt"/>
                <a:ea typeface="+mj-ea"/>
                <a:cs typeface="+mj-cs"/>
              </a:rPr>
              <a:t>Functions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22531" name="Content Placeholder 2"/>
          <p:cNvSpPr>
            <a:spLocks noGrp="1"/>
          </p:cNvSpPr>
          <p:nvPr>
            <p:ph idx="1"/>
          </p:nvPr>
        </p:nvSpPr>
        <p:spPr>
          <a:xfrm>
            <a:off x="457200" y="1371600"/>
            <a:ext cx="8229600" cy="4953000"/>
          </a:xfrm>
        </p:spPr>
        <p:txBody>
          <a:bodyPr/>
          <a:lstStyle/>
          <a:p>
            <a:pPr marL="0" indent="0">
              <a:buClrTx/>
              <a:buFont typeface="Arial" charset="0"/>
              <a:buNone/>
            </a:pPr>
            <a:endParaRPr lang="en-US" altLang="en-US" sz="2200" smtClean="0">
              <a:solidFill>
                <a:srgbClr val="FF0000"/>
              </a:solidFill>
              <a:latin typeface="Arial Narrow" pitchFamily="34" charset="0"/>
            </a:endParaRPr>
          </a:p>
          <a:p>
            <a:pPr marL="0" indent="0" eaLnBrk="1" hangingPunct="1">
              <a:lnSpc>
                <a:spcPct val="150000"/>
              </a:lnSpc>
              <a:buFont typeface="Arial" charset="0"/>
              <a:buNone/>
            </a:pPr>
            <a:endParaRPr lang="en-US" altLang="en-US"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89113"/>
            <a:ext cx="8001000" cy="465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Box 3"/>
          <p:cNvSpPr txBox="1">
            <a:spLocks noChangeArrowheads="1"/>
          </p:cNvSpPr>
          <p:nvPr/>
        </p:nvSpPr>
        <p:spPr bwMode="auto">
          <a:xfrm>
            <a:off x="522288" y="114300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just" eaLnBrk="1" hangingPunct="1">
              <a:spcBef>
                <a:spcPct val="0"/>
              </a:spcBef>
              <a:buClrTx/>
              <a:buSzTx/>
              <a:buFontTx/>
              <a:buNone/>
            </a:pPr>
            <a:r>
              <a:rPr lang="en-US" altLang="en-US" sz="1800">
                <a:latin typeface="Arial Narrow" pitchFamily="34" charset="0"/>
              </a:rPr>
              <a:t>Example of user defined function. User defined function will be used if the function is not provided in the library.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User Defined</a:t>
            </a:r>
            <a:r>
              <a:rPr lang="en-US" sz="3200" b="1" kern="1200" spc="-100" dirty="0">
                <a:latin typeface="+mj-lt"/>
                <a:ea typeface="+mj-ea"/>
                <a:cs typeface="+mj-cs"/>
              </a:rPr>
              <a:t> </a:t>
            </a:r>
            <a:r>
              <a:rPr lang="en-US" sz="3200" b="1" kern="1200" spc="-100" dirty="0" smtClean="0">
                <a:latin typeface="+mj-lt"/>
                <a:ea typeface="+mj-ea"/>
                <a:cs typeface="+mj-cs"/>
              </a:rPr>
              <a:t>Functions Prototypes</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371600"/>
            <a:ext cx="8229600" cy="4953000"/>
          </a:xfrm>
        </p:spPr>
        <p:txBody>
          <a:bodyPr rtlCol="0">
            <a:normAutofit/>
          </a:bodyPr>
          <a:lstStyle/>
          <a:p>
            <a:pPr marL="457200" indent="-457200" algn="just">
              <a:buClrTx/>
              <a:buFont typeface="Wingdings" panose="05000000000000000000" pitchFamily="2" charset="2"/>
              <a:buChar char="§"/>
              <a:defRPr/>
            </a:pPr>
            <a:r>
              <a:rPr lang="en-US" dirty="0">
                <a:latin typeface="Arial Narrow" panose="020B0606020202030204" pitchFamily="34" charset="0"/>
              </a:rPr>
              <a:t>Whenever you have a function call, the function you are calling must be known to the compiler. There are two ways in which you can be sure this occurs: </a:t>
            </a:r>
            <a:endParaRPr lang="en-US" sz="2000" dirty="0">
              <a:latin typeface="Arial Narrow" panose="020B0606020202030204" pitchFamily="34" charset="0"/>
            </a:endParaRPr>
          </a:p>
          <a:p>
            <a:pPr marL="1004887" lvl="2" indent="-457200" algn="just">
              <a:buClrTx/>
              <a:buFont typeface="+mj-lt"/>
              <a:buAutoNum type="arabicParenR"/>
              <a:defRPr/>
            </a:pPr>
            <a:r>
              <a:rPr lang="en-US" sz="2000" dirty="0" smtClean="0">
                <a:solidFill>
                  <a:srgbClr val="0000FF"/>
                </a:solidFill>
                <a:latin typeface="Arial Narrow" panose="020B0606020202030204" pitchFamily="34" charset="0"/>
              </a:rPr>
              <a:t>place </a:t>
            </a:r>
            <a:r>
              <a:rPr lang="en-US" sz="2000" dirty="0">
                <a:solidFill>
                  <a:srgbClr val="0000FF"/>
                </a:solidFill>
                <a:latin typeface="Arial Narrow" panose="020B0606020202030204" pitchFamily="34" charset="0"/>
              </a:rPr>
              <a:t>the entire function body in the </a:t>
            </a:r>
            <a:r>
              <a:rPr lang="en-US" sz="2000" b="1" dirty="0">
                <a:solidFill>
                  <a:srgbClr val="0000FF"/>
                </a:solidFill>
                <a:latin typeface="Arial Narrow" panose="020B0606020202030204" pitchFamily="34" charset="0"/>
              </a:rPr>
              <a:t>same file</a:t>
            </a:r>
            <a:r>
              <a:rPr lang="en-US" sz="2000" dirty="0">
                <a:solidFill>
                  <a:srgbClr val="0000FF"/>
                </a:solidFill>
                <a:latin typeface="Arial Narrow" panose="020B0606020202030204" pitchFamily="34" charset="0"/>
              </a:rPr>
              <a:t> as the calling function, and </a:t>
            </a:r>
            <a:r>
              <a:rPr lang="en-US" sz="2000" b="1" dirty="0">
                <a:solidFill>
                  <a:srgbClr val="0000FF"/>
                </a:solidFill>
                <a:latin typeface="Arial Narrow" panose="020B0606020202030204" pitchFamily="34" charset="0"/>
              </a:rPr>
              <a:t>above</a:t>
            </a:r>
            <a:r>
              <a:rPr lang="en-US" sz="2000" dirty="0">
                <a:solidFill>
                  <a:srgbClr val="0000FF"/>
                </a:solidFill>
                <a:latin typeface="Arial Narrow" panose="020B0606020202030204" pitchFamily="34" charset="0"/>
              </a:rPr>
              <a:t> it in the file. </a:t>
            </a:r>
          </a:p>
          <a:p>
            <a:pPr marL="1462087" lvl="4" indent="-457200" algn="just">
              <a:buClrTx/>
              <a:buFont typeface="Wingdings" panose="05000000000000000000" pitchFamily="2" charset="2"/>
              <a:buChar char="§"/>
              <a:defRPr/>
            </a:pPr>
            <a:r>
              <a:rPr lang="en-US" sz="1800" dirty="0">
                <a:latin typeface="Arial Narrow" panose="020B0606020202030204" pitchFamily="34" charset="0"/>
              </a:rPr>
              <a:t>It is very important that the code for the function body be placed above the code of the calling function, because the compiler reads your file from top to bottom, and must already have "seen" the function before it is called. </a:t>
            </a:r>
          </a:p>
          <a:p>
            <a:pPr marL="1004887" lvl="2" indent="-457200" algn="just">
              <a:buClrTx/>
              <a:buFont typeface="+mj-lt"/>
              <a:buAutoNum type="arabicParenR"/>
              <a:defRPr/>
            </a:pPr>
            <a:r>
              <a:rPr lang="en-US" sz="2000" dirty="0">
                <a:solidFill>
                  <a:srgbClr val="0000FF"/>
                </a:solidFill>
                <a:latin typeface="Arial Narrow" panose="020B0606020202030204" pitchFamily="34" charset="0"/>
              </a:rPr>
              <a:t>place a </a:t>
            </a:r>
            <a:r>
              <a:rPr lang="en-US" sz="2000" b="1" dirty="0">
                <a:solidFill>
                  <a:srgbClr val="0000FF"/>
                </a:solidFill>
                <a:latin typeface="Arial Narrow" panose="020B0606020202030204" pitchFamily="34" charset="0"/>
              </a:rPr>
              <a:t>prototype</a:t>
            </a:r>
            <a:r>
              <a:rPr lang="en-US" sz="2000" dirty="0">
                <a:solidFill>
                  <a:srgbClr val="0000FF"/>
                </a:solidFill>
                <a:latin typeface="Arial Narrow" panose="020B0606020202030204" pitchFamily="34" charset="0"/>
              </a:rPr>
              <a:t>, or definition of your function, in the same file and above the calling function. </a:t>
            </a:r>
          </a:p>
          <a:p>
            <a:pPr marL="1462087" lvl="4" indent="-457200" algn="just">
              <a:buClrTx/>
              <a:buFont typeface="Wingdings" panose="05000000000000000000" pitchFamily="2" charset="2"/>
              <a:buChar char="§"/>
              <a:defRPr/>
            </a:pPr>
            <a:r>
              <a:rPr lang="en-US" sz="1800" dirty="0">
                <a:latin typeface="Arial Narrow" panose="020B0606020202030204" pitchFamily="34" charset="0"/>
              </a:rPr>
              <a:t>A prototype tells the compiler that -- even though it doesn't immediately see the body of your function -- it should not be concerned, because your function will be available, either later in the same file or in another file. </a:t>
            </a:r>
          </a:p>
          <a:p>
            <a:pPr marL="0" indent="0">
              <a:buClrTx/>
              <a:buFont typeface="Arial" charset="0"/>
              <a:buNone/>
              <a:defRPr/>
            </a:pPr>
            <a:endParaRPr lang="en-US" sz="2200" dirty="0">
              <a:solidFill>
                <a:srgbClr val="FF0000"/>
              </a:solidFill>
              <a:latin typeface="Arial Narrow" panose="020B060602020203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User Defined</a:t>
            </a:r>
            <a:r>
              <a:rPr lang="en-US" sz="3200" b="1" kern="1200" spc="-100" dirty="0">
                <a:latin typeface="+mj-lt"/>
                <a:ea typeface="+mj-ea"/>
                <a:cs typeface="+mj-cs"/>
              </a:rPr>
              <a:t> </a:t>
            </a:r>
            <a:r>
              <a:rPr lang="en-US" sz="3200" b="1" kern="1200" spc="-100" dirty="0" smtClean="0">
                <a:latin typeface="+mj-lt"/>
                <a:ea typeface="+mj-ea"/>
                <a:cs typeface="+mj-cs"/>
              </a:rPr>
              <a:t>Functions Prototypes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371600"/>
            <a:ext cx="8229600" cy="4953000"/>
          </a:xfrm>
        </p:spPr>
        <p:txBody>
          <a:bodyPr rtlCol="0">
            <a:normAutofit/>
          </a:bodyPr>
          <a:lstStyle/>
          <a:p>
            <a:pPr marL="457200" indent="-457200" algn="just">
              <a:buClrTx/>
              <a:buFont typeface="Wingdings" panose="05000000000000000000" pitchFamily="2" charset="2"/>
              <a:buChar char="§"/>
              <a:defRPr/>
            </a:pPr>
            <a:r>
              <a:rPr lang="en-US" sz="2000" dirty="0">
                <a:latin typeface="Arial Narrow" panose="020B0606020202030204" pitchFamily="34" charset="0"/>
              </a:rPr>
              <a:t>A prototype looks exactly like a function header, with ONE exception ... it </a:t>
            </a:r>
            <a:r>
              <a:rPr lang="en-US" sz="2000" dirty="0" smtClean="0">
                <a:latin typeface="Arial Narrow" panose="020B0606020202030204" pitchFamily="34" charset="0"/>
              </a:rPr>
              <a:t>is followed </a:t>
            </a:r>
            <a:r>
              <a:rPr lang="en-US" sz="2000" dirty="0">
                <a:latin typeface="Arial Narrow" panose="020B0606020202030204" pitchFamily="34" charset="0"/>
              </a:rPr>
              <a:t>by a "</a:t>
            </a:r>
            <a:r>
              <a:rPr lang="en-US" b="1" dirty="0">
                <a:solidFill>
                  <a:srgbClr val="FF0000"/>
                </a:solidFill>
                <a:latin typeface="Arial Narrow" panose="020B0606020202030204" pitchFamily="34" charset="0"/>
              </a:rPr>
              <a:t>;</a:t>
            </a:r>
            <a:r>
              <a:rPr lang="en-US" sz="2000" dirty="0">
                <a:latin typeface="Arial Narrow" panose="020B0606020202030204" pitchFamily="34" charset="0"/>
              </a:rPr>
              <a:t>" </a:t>
            </a:r>
          </a:p>
          <a:p>
            <a:pPr marL="457200" indent="-457200" algn="just">
              <a:buClrTx/>
              <a:buFont typeface="Wingdings" panose="05000000000000000000" pitchFamily="2" charset="2"/>
              <a:buChar char="§"/>
              <a:defRPr/>
            </a:pPr>
            <a:r>
              <a:rPr lang="en-US" sz="2000" dirty="0">
                <a:latin typeface="Arial Narrow" panose="020B0606020202030204" pitchFamily="34" charset="0"/>
              </a:rPr>
              <a:t>This tells the compiler not to expect the rest of the function (called the "function body"), which would normally follow immediately after the function header. </a:t>
            </a:r>
          </a:p>
          <a:p>
            <a:pPr>
              <a:defRPr/>
            </a:pPr>
            <a:endParaRPr lang="en-US" sz="2000" dirty="0">
              <a:latin typeface="Arial Narrow" panose="020B0606020202030204" pitchFamily="34" charset="0"/>
            </a:endParaRPr>
          </a:p>
          <a:p>
            <a:pPr marL="0" indent="0">
              <a:buFont typeface="Arial" charset="0"/>
              <a:buNone/>
              <a:defRPr/>
            </a:pPr>
            <a:r>
              <a:rPr lang="en-US" sz="2000" b="1" dirty="0" smtClean="0">
                <a:latin typeface="Arial Narrow" panose="020B0606020202030204" pitchFamily="34" charset="0"/>
              </a:rPr>
              <a:t>Example:</a:t>
            </a:r>
          </a:p>
          <a:p>
            <a:pPr marL="0" indent="0">
              <a:buFont typeface="Arial" charset="0"/>
              <a:buNone/>
              <a:defRPr/>
            </a:pPr>
            <a:endParaRPr lang="en-US" sz="2000" b="1" dirty="0">
              <a:latin typeface="Arial Narrow" panose="020B0606020202030204" pitchFamily="34" charset="0"/>
            </a:endParaRPr>
          </a:p>
          <a:p>
            <a:pPr marL="0" indent="0">
              <a:buFont typeface="Arial" charset="0"/>
              <a:buNone/>
              <a:tabLst>
                <a:tab pos="457200" algn="l"/>
              </a:tabLst>
              <a:defRPr/>
            </a:pPr>
            <a:r>
              <a:rPr lang="en-US" sz="1600" b="1" dirty="0" smtClean="0">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int</a:t>
            </a:r>
            <a:r>
              <a:rPr lang="en-US" sz="1400" b="1" dirty="0" smtClean="0">
                <a:solidFill>
                  <a:srgbClr val="0000FF"/>
                </a:solidFill>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my_function</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a:solidFill>
                  <a:srgbClr val="339933"/>
                </a:solidFill>
                <a:latin typeface="Courier New" panose="02070309020205020404" pitchFamily="49" charset="0"/>
                <a:cs typeface="Courier New" panose="02070309020205020404" pitchFamily="49" charset="0"/>
              </a:rPr>
              <a:t>// this is a function header </a:t>
            </a:r>
            <a:r>
              <a:rPr lang="en-US" sz="1400" b="1" dirty="0">
                <a:latin typeface="Courier New" panose="02070309020205020404" pitchFamily="49" charset="0"/>
                <a:cs typeface="Courier New" panose="02070309020205020404" pitchFamily="49" charset="0"/>
              </a:rPr>
              <a:t/>
            </a:r>
            <a:br>
              <a:rPr lang="en-US" sz="1400" b="1" dirty="0">
                <a:latin typeface="Courier New" panose="02070309020205020404" pitchFamily="49" charset="0"/>
                <a:cs typeface="Courier New" panose="02070309020205020404" pitchFamily="49" charset="0"/>
              </a:rPr>
            </a:br>
            <a:r>
              <a:rPr lang="en-US" sz="1400" b="1" dirty="0" smtClean="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
            </a:r>
            <a:br>
              <a:rPr lang="en-US" sz="1400" b="1" dirty="0">
                <a:latin typeface="Courier New" panose="02070309020205020404" pitchFamily="49" charset="0"/>
                <a:cs typeface="Courier New" panose="02070309020205020404" pitchFamily="49" charset="0"/>
              </a:rPr>
            </a:br>
            <a:r>
              <a:rPr lang="en-US" sz="1400" b="1" dirty="0" smtClean="0">
                <a:latin typeface="Courier New" panose="02070309020205020404" pitchFamily="49" charset="0"/>
                <a:cs typeface="Courier New" panose="02070309020205020404" pitchFamily="49" charset="0"/>
              </a:rPr>
              <a:t>		</a:t>
            </a:r>
            <a:r>
              <a:rPr lang="en-US" sz="1400" b="1" dirty="0" smtClean="0">
                <a:solidFill>
                  <a:srgbClr val="FF3399"/>
                </a:solidFill>
                <a:latin typeface="Courier New" panose="02070309020205020404" pitchFamily="49" charset="0"/>
                <a:cs typeface="Courier New" panose="02070309020205020404" pitchFamily="49" charset="0"/>
              </a:rPr>
              <a:t>// </a:t>
            </a:r>
            <a:r>
              <a:rPr lang="en-US" sz="1400" b="1" dirty="0">
                <a:solidFill>
                  <a:srgbClr val="FF3399"/>
                </a:solidFill>
                <a:latin typeface="Courier New" panose="02070309020205020404" pitchFamily="49" charset="0"/>
                <a:cs typeface="Courier New" panose="02070309020205020404" pitchFamily="49" charset="0"/>
              </a:rPr>
              <a:t>function body </a:t>
            </a:r>
            <a:r>
              <a:rPr lang="en-US" sz="1400" b="1" dirty="0">
                <a:latin typeface="Courier New" panose="02070309020205020404" pitchFamily="49" charset="0"/>
                <a:cs typeface="Courier New" panose="02070309020205020404" pitchFamily="49" charset="0"/>
              </a:rPr>
              <a:t/>
            </a:r>
            <a:br>
              <a:rPr lang="en-US" sz="1400" b="1" dirty="0">
                <a:latin typeface="Courier New" panose="02070309020205020404" pitchFamily="49" charset="0"/>
                <a:cs typeface="Courier New" panose="02070309020205020404" pitchFamily="49" charset="0"/>
              </a:rPr>
            </a:br>
            <a:r>
              <a:rPr lang="en-US" sz="1400" b="1" dirty="0" smtClean="0">
                <a:latin typeface="Courier New" panose="02070309020205020404" pitchFamily="49" charset="0"/>
                <a:cs typeface="Courier New" panose="02070309020205020404" pitchFamily="49" charset="0"/>
              </a:rPr>
              <a:t>	} </a:t>
            </a:r>
          </a:p>
          <a:p>
            <a:pPr marL="0" indent="0">
              <a:buFont typeface="Arial" charset="0"/>
              <a:buNone/>
              <a:tabLst>
                <a:tab pos="457200" algn="l"/>
              </a:tabLst>
              <a:defRPr/>
            </a:pPr>
            <a:endParaRPr lang="en-US" sz="1400" b="1" dirty="0">
              <a:latin typeface="Courier New" panose="02070309020205020404" pitchFamily="49" charset="0"/>
              <a:cs typeface="Courier New" panose="02070309020205020404" pitchFamily="49" charset="0"/>
            </a:endParaRPr>
          </a:p>
          <a:p>
            <a:pPr marL="0" indent="0">
              <a:buFont typeface="Arial" charset="0"/>
              <a:buNone/>
              <a:tabLst>
                <a:tab pos="457200" algn="l"/>
              </a:tabLst>
              <a:defRPr/>
            </a:pPr>
            <a:endParaRPr lang="en-US" sz="1400" b="1" dirty="0">
              <a:latin typeface="Courier New" panose="02070309020205020404" pitchFamily="49" charset="0"/>
              <a:cs typeface="Courier New" panose="02070309020205020404" pitchFamily="49" charset="0"/>
            </a:endParaRPr>
          </a:p>
          <a:p>
            <a:pPr marL="0" indent="0">
              <a:buFont typeface="Arial" charset="0"/>
              <a:buNone/>
              <a:tabLst>
                <a:tab pos="457200" algn="l"/>
              </a:tabLst>
              <a:defRPr/>
            </a:pPr>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C00000"/>
                </a:solidFill>
                <a:latin typeface="Courier New" panose="02070309020205020404" pitchFamily="49" charset="0"/>
                <a:cs typeface="Courier New" panose="02070309020205020404" pitchFamily="49" charset="0"/>
              </a:rPr>
              <a:t>int</a:t>
            </a:r>
            <a:r>
              <a:rPr lang="en-US" sz="1400" b="1" dirty="0" smtClean="0">
                <a:solidFill>
                  <a:srgbClr val="C00000"/>
                </a:solidFill>
                <a:latin typeface="Courier New" panose="02070309020205020404" pitchFamily="49" charset="0"/>
                <a:cs typeface="Courier New" panose="02070309020205020404" pitchFamily="49" charset="0"/>
              </a:rPr>
              <a:t> </a:t>
            </a:r>
            <a:r>
              <a:rPr lang="en-US" sz="1400" b="1" dirty="0" err="1">
                <a:solidFill>
                  <a:srgbClr val="C00000"/>
                </a:solidFill>
                <a:latin typeface="Courier New" panose="02070309020205020404" pitchFamily="49" charset="0"/>
                <a:cs typeface="Courier New" panose="02070309020205020404" pitchFamily="49" charset="0"/>
              </a:rPr>
              <a:t>my_function</a:t>
            </a:r>
            <a:r>
              <a:rPr lang="en-US" sz="1400" b="1" dirty="0">
                <a:solidFill>
                  <a:srgbClr val="C0000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this is a prototype for </a:t>
            </a:r>
            <a:r>
              <a:rPr lang="en-US" sz="1400" b="1" dirty="0" smtClean="0">
                <a:latin typeface="Courier New" panose="02070309020205020404" pitchFamily="49" charset="0"/>
                <a:cs typeface="Courier New" panose="02070309020205020404" pitchFamily="49" charset="0"/>
              </a:rPr>
              <a:t>function </a:t>
            </a:r>
            <a:r>
              <a:rPr lang="en-US" sz="1400" b="1" dirty="0" err="1" smtClean="0">
                <a:latin typeface="Courier New" panose="02070309020205020404" pitchFamily="49" charset="0"/>
                <a:cs typeface="Courier New" panose="02070309020205020404" pitchFamily="49" charset="0"/>
              </a:rPr>
              <a:t>my_function</a:t>
            </a:r>
            <a:r>
              <a:rPr lang="en-US" sz="1400" b="1" dirty="0">
                <a:latin typeface="Courier New" panose="02070309020205020404" pitchFamily="49" charset="0"/>
                <a:cs typeface="Courier New" panose="02070309020205020404" pitchFamily="49" charset="0"/>
              </a:rPr>
              <a:t>() </a:t>
            </a:r>
          </a:p>
          <a:p>
            <a:pPr marL="0" indent="0">
              <a:buClrTx/>
              <a:buFont typeface="Arial" charset="0"/>
              <a:buNone/>
              <a:defRPr/>
            </a:pPr>
            <a:endParaRPr lang="en-US" sz="2200" dirty="0">
              <a:solidFill>
                <a:srgbClr val="FF0000"/>
              </a:solidFill>
              <a:latin typeface="Arial Narrow" panose="020B060602020203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ltLang="en-US" b="1" dirty="0" smtClean="0"/>
              <a:t>Chapter’s </a:t>
            </a:r>
            <a:r>
              <a:rPr lang="en-US" altLang="en-US" b="1" dirty="0"/>
              <a:t>Outcome</a:t>
            </a:r>
            <a:endParaRPr lang="en-US" dirty="0"/>
          </a:p>
        </p:txBody>
      </p:sp>
      <p:sp>
        <p:nvSpPr>
          <p:cNvPr id="3" name="Content Placeholder 2"/>
          <p:cNvSpPr>
            <a:spLocks noGrp="1"/>
          </p:cNvSpPr>
          <p:nvPr>
            <p:ph idx="1"/>
          </p:nvPr>
        </p:nvSpPr>
        <p:spPr/>
        <p:txBody>
          <a:bodyPr rtlCol="0">
            <a:normAutofit fontScale="92500"/>
          </a:bodyPr>
          <a:lstStyle/>
          <a:p>
            <a:pPr marL="182880" indent="-182880" eaLnBrk="1" fontAlgn="auto" hangingPunct="1">
              <a:spcAft>
                <a:spcPts val="0"/>
              </a:spcAft>
              <a:buFont typeface="Arial" pitchFamily="34" charset="0"/>
              <a:buNone/>
              <a:defRPr/>
            </a:pPr>
            <a:r>
              <a:rPr lang="ms-MY" dirty="0"/>
              <a:t>At the end of this chapter, student should be able to:</a:t>
            </a:r>
          </a:p>
          <a:p>
            <a:pPr marL="457200" indent="-457200" algn="just">
              <a:lnSpc>
                <a:spcPct val="150000"/>
              </a:lnSpc>
              <a:buClrTx/>
              <a:buFont typeface="+mj-lt"/>
              <a:buAutoNum type="alphaLcParenR"/>
              <a:defRPr/>
            </a:pPr>
            <a:r>
              <a:rPr lang="en-US" sz="2200" dirty="0" smtClean="0"/>
              <a:t>Learn </a:t>
            </a:r>
            <a:r>
              <a:rPr lang="en-US" sz="2200" dirty="0"/>
              <a:t>how to build structured programs that are divided into functions. </a:t>
            </a:r>
            <a:endParaRPr lang="en-US" sz="2200" dirty="0" smtClean="0"/>
          </a:p>
          <a:p>
            <a:pPr marL="457200" indent="-457200" algn="just">
              <a:lnSpc>
                <a:spcPct val="150000"/>
              </a:lnSpc>
              <a:buClrTx/>
              <a:buFont typeface="+mj-lt"/>
              <a:buAutoNum type="alphaLcParenR"/>
              <a:defRPr/>
            </a:pPr>
            <a:r>
              <a:rPr lang="en-US" sz="2200" dirty="0" smtClean="0"/>
              <a:t>Understand </a:t>
            </a:r>
            <a:r>
              <a:rPr lang="en-US" sz="2200" dirty="0"/>
              <a:t>what is meant by the phrase "scope of variables." </a:t>
            </a:r>
            <a:endParaRPr lang="en-US" sz="2200" dirty="0" smtClean="0"/>
          </a:p>
          <a:p>
            <a:pPr marL="457200" indent="-457200" algn="just">
              <a:lnSpc>
                <a:spcPct val="150000"/>
              </a:lnSpc>
              <a:buClrTx/>
              <a:buFont typeface="+mj-lt"/>
              <a:buAutoNum type="alphaLcParenR"/>
              <a:defRPr/>
            </a:pPr>
            <a:r>
              <a:rPr lang="en-US" sz="2200" dirty="0" smtClean="0"/>
              <a:t>Understand </a:t>
            </a:r>
            <a:r>
              <a:rPr lang="en-US" sz="2200" dirty="0"/>
              <a:t>how data is passed to functions. </a:t>
            </a:r>
            <a:endParaRPr lang="en-US" sz="2200" dirty="0" smtClean="0"/>
          </a:p>
          <a:p>
            <a:pPr marL="457200" indent="-457200" algn="just">
              <a:lnSpc>
                <a:spcPct val="150000"/>
              </a:lnSpc>
              <a:buClrTx/>
              <a:buFont typeface="+mj-lt"/>
              <a:buAutoNum type="alphaLcParenR"/>
              <a:defRPr/>
            </a:pPr>
            <a:r>
              <a:rPr lang="en-US" sz="2200" dirty="0" smtClean="0"/>
              <a:t>Learn </a:t>
            </a:r>
            <a:r>
              <a:rPr lang="en-US" sz="2200" dirty="0"/>
              <a:t>how to use the library functions that are included with the compiler. </a:t>
            </a:r>
            <a:endParaRPr lang="en-US" sz="2200" dirty="0" smtClean="0"/>
          </a:p>
          <a:p>
            <a:pPr marL="457200" indent="-457200" algn="just">
              <a:lnSpc>
                <a:spcPct val="150000"/>
              </a:lnSpc>
              <a:buClrTx/>
              <a:buFont typeface="+mj-lt"/>
              <a:buAutoNum type="alphaLcParenR"/>
              <a:defRPr/>
            </a:pPr>
            <a:r>
              <a:rPr lang="en-US" sz="2200" dirty="0" smtClean="0"/>
              <a:t>List </a:t>
            </a:r>
            <a:r>
              <a:rPr lang="en-US" sz="2200" dirty="0"/>
              <a:t>and explain the four basic types of statements. (This objective is not from our textbook.) </a:t>
            </a:r>
          </a:p>
          <a:p>
            <a:pPr marL="0" indent="0" algn="just" eaLnBrk="1" fontAlgn="auto" hangingPunct="1">
              <a:lnSpc>
                <a:spcPct val="150000"/>
              </a:lnSpc>
              <a:spcAft>
                <a:spcPts val="0"/>
              </a:spcAft>
              <a:buClr>
                <a:schemeClr val="tx1"/>
              </a:buClr>
              <a:buFont typeface="Arial" charset="0"/>
              <a:buNone/>
              <a:defRPr/>
            </a:pPr>
            <a:endParaRPr lang="ms-MY" dirty="0"/>
          </a:p>
          <a:p>
            <a:pPr marL="0" indent="0" eaLnBrk="1" fontAlgn="auto" hangingPunct="1">
              <a:spcAft>
                <a:spcPts val="0"/>
              </a:spcAft>
              <a:buFont typeface="Arial" charset="0"/>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User Defined</a:t>
            </a:r>
            <a:r>
              <a:rPr lang="en-US" sz="3200" b="1" kern="1200" spc="-100" dirty="0">
                <a:latin typeface="+mj-lt"/>
                <a:ea typeface="+mj-ea"/>
                <a:cs typeface="+mj-cs"/>
              </a:rPr>
              <a:t> </a:t>
            </a:r>
            <a:r>
              <a:rPr lang="en-US" sz="3200" b="1" kern="1200" spc="-100" dirty="0" smtClean="0">
                <a:latin typeface="+mj-lt"/>
                <a:ea typeface="+mj-ea"/>
                <a:cs typeface="+mj-cs"/>
              </a:rPr>
              <a:t>Parameters</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371600"/>
            <a:ext cx="8229600" cy="4953000"/>
          </a:xfrm>
        </p:spPr>
        <p:txBody>
          <a:bodyPr rtlCol="0">
            <a:normAutofit lnSpcReduction="10000"/>
          </a:bodyPr>
          <a:lstStyle/>
          <a:p>
            <a:pPr marL="0" indent="0">
              <a:spcBef>
                <a:spcPts val="0"/>
              </a:spcBef>
              <a:buFont typeface="Arial" charset="0"/>
              <a:buNone/>
              <a:defRPr/>
            </a:pPr>
            <a:r>
              <a:rPr lang="en-US" sz="2000" b="1" dirty="0">
                <a:latin typeface="Arial Narrow" panose="020B0606020202030204" pitchFamily="34" charset="0"/>
              </a:rPr>
              <a:t>** Every function, regardless of which type it is, has a "parameter list."</a:t>
            </a:r>
            <a:r>
              <a:rPr lang="en-US" sz="2000" dirty="0">
                <a:latin typeface="Arial Narrow" panose="020B0606020202030204" pitchFamily="34" charset="0"/>
              </a:rPr>
              <a:t> </a:t>
            </a:r>
            <a:endParaRPr lang="en-US" sz="2000" dirty="0" smtClean="0">
              <a:latin typeface="Arial Narrow" panose="020B0606020202030204" pitchFamily="34" charset="0"/>
            </a:endParaRPr>
          </a:p>
          <a:p>
            <a:pPr marL="0" indent="0">
              <a:spcBef>
                <a:spcPts val="0"/>
              </a:spcBef>
              <a:buFont typeface="Arial" charset="0"/>
              <a:buNone/>
              <a:defRPr/>
            </a:pPr>
            <a:endParaRPr lang="en-US" sz="2000"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smtClean="0">
                <a:latin typeface="Arial Narrow" panose="020B0606020202030204" pitchFamily="34" charset="0"/>
              </a:rPr>
              <a:t>This </a:t>
            </a:r>
            <a:r>
              <a:rPr lang="en-US" sz="2000" dirty="0">
                <a:latin typeface="Arial Narrow" panose="020B0606020202030204" pitchFamily="34" charset="0"/>
              </a:rPr>
              <a:t>parameter list is a list of values that are passed to or from the </a:t>
            </a:r>
            <a:r>
              <a:rPr lang="en-US" sz="2000" dirty="0" smtClean="0">
                <a:latin typeface="Arial Narrow" panose="020B0606020202030204" pitchFamily="34" charset="0"/>
              </a:rPr>
              <a:t>function. Sometimes</a:t>
            </a:r>
            <a:r>
              <a:rPr lang="en-US" sz="2000" dirty="0">
                <a:latin typeface="Arial Narrow" panose="020B0606020202030204" pitchFamily="34" charset="0"/>
              </a:rPr>
              <a:t>, however, this parameter list is empty, because no values need to be passed. </a:t>
            </a:r>
            <a:endParaRPr lang="en-US" sz="2000"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endParaRPr lang="en-US" sz="2000" dirty="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smtClean="0">
                <a:latin typeface="Arial Narrow" panose="020B0606020202030204" pitchFamily="34" charset="0"/>
              </a:rPr>
              <a:t>When </a:t>
            </a:r>
            <a:r>
              <a:rPr lang="en-US" sz="2000" dirty="0">
                <a:latin typeface="Arial Narrow" panose="020B0606020202030204" pitchFamily="34" charset="0"/>
              </a:rPr>
              <a:t>the parameter list is empty, the parentheses that are used to contain the parameters are </a:t>
            </a:r>
            <a:r>
              <a:rPr lang="en-US" sz="2000" dirty="0" smtClean="0">
                <a:latin typeface="Arial Narrow" panose="020B0606020202030204" pitchFamily="34" charset="0"/>
              </a:rPr>
              <a:t>empty</a:t>
            </a:r>
            <a:r>
              <a:rPr lang="en-US" sz="2000" dirty="0">
                <a:latin typeface="Arial Narrow" panose="020B0606020202030204" pitchFamily="34" charset="0"/>
              </a:rPr>
              <a:t> </a:t>
            </a:r>
            <a:r>
              <a:rPr lang="en-US" sz="2000" dirty="0" smtClean="0">
                <a:latin typeface="Arial Narrow" panose="020B0606020202030204" pitchFamily="34" charset="0"/>
              </a:rPr>
              <a:t>as shown in the example below. </a:t>
            </a:r>
          </a:p>
          <a:p>
            <a:pPr marL="457200" indent="-457200" algn="just">
              <a:spcBef>
                <a:spcPts val="0"/>
              </a:spcBef>
              <a:buClrTx/>
              <a:buFont typeface="Wingdings" panose="05000000000000000000" pitchFamily="2" charset="2"/>
              <a:buChar char="§"/>
              <a:defRPr/>
            </a:pPr>
            <a:endParaRPr lang="en-US" sz="2000" dirty="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smtClean="0">
                <a:latin typeface="Arial Narrow" panose="020B0606020202030204" pitchFamily="34" charset="0"/>
              </a:rPr>
              <a:t>Example:</a:t>
            </a:r>
          </a:p>
          <a:p>
            <a:pPr marL="0" indent="0">
              <a:spcBef>
                <a:spcPts val="0"/>
              </a:spcBef>
              <a:buFont typeface="Arial" charset="0"/>
              <a:buNone/>
              <a:defRPr/>
            </a:pPr>
            <a:endParaRPr lang="en-US" sz="2000" dirty="0">
              <a:latin typeface="Arial Narrow" panose="020B0606020202030204" pitchFamily="34" charset="0"/>
            </a:endParaRPr>
          </a:p>
          <a:p>
            <a:pPr marL="0" indent="0">
              <a:spcBef>
                <a:spcPts val="0"/>
              </a:spcBef>
              <a:buFont typeface="Arial" charset="0"/>
              <a:buNone/>
              <a:defRPr/>
            </a:pPr>
            <a:r>
              <a:rPr lang="en-US" sz="2000" dirty="0" smtClean="0">
                <a:latin typeface="Arial Narrow" panose="020B0606020202030204" pitchFamily="34" charset="0"/>
              </a:rPr>
              <a:t>		</a:t>
            </a:r>
            <a:r>
              <a:rPr lang="en-US" sz="2000" dirty="0" smtClean="0">
                <a:latin typeface="Courier New" panose="02070309020205020404" pitchFamily="49" charset="0"/>
                <a:cs typeface="Courier New" panose="02070309020205020404" pitchFamily="49" charset="0"/>
              </a:rPr>
              <a:t>void </a:t>
            </a:r>
            <a:r>
              <a:rPr lang="en-US" sz="2000" dirty="0">
                <a:latin typeface="Courier New" panose="02070309020205020404" pitchFamily="49" charset="0"/>
                <a:cs typeface="Courier New" panose="02070309020205020404" pitchFamily="49" charset="0"/>
              </a:rPr>
              <a:t>main() </a:t>
            </a:r>
          </a:p>
          <a:p>
            <a:pPr marL="0" indent="0">
              <a:spcBef>
                <a:spcPts val="0"/>
              </a:spcBef>
              <a:buFont typeface="Arial" charset="0"/>
              <a:buNone/>
              <a:defRPr/>
            </a:pPr>
            <a:r>
              <a:rPr lang="en-US" sz="2000" dirty="0" smtClean="0">
                <a:solidFill>
                  <a:srgbClr val="FF0000"/>
                </a:solidFill>
                <a:latin typeface="Arial Narrow" panose="020B0606020202030204" pitchFamily="34" charset="0"/>
              </a:rPr>
              <a:t>OR</a:t>
            </a:r>
          </a:p>
          <a:p>
            <a:pPr marL="0" indent="0">
              <a:spcBef>
                <a:spcPts val="0"/>
              </a:spcBef>
              <a:buFont typeface="Arial" charset="0"/>
              <a:buNone/>
              <a:defRPr/>
            </a:pPr>
            <a:r>
              <a:rPr lang="en-US" sz="2000" dirty="0" smtClean="0">
                <a:latin typeface="Arial Narrow" panose="020B0606020202030204" pitchFamily="34" charset="0"/>
              </a:rPr>
              <a:t>		</a:t>
            </a:r>
            <a:r>
              <a:rPr lang="en-US" sz="2000" dirty="0" err="1" smtClean="0">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main() </a:t>
            </a:r>
            <a:endParaRPr lang="en-US" sz="2000" dirty="0" smtClean="0">
              <a:latin typeface="Courier New" panose="02070309020205020404" pitchFamily="49" charset="0"/>
              <a:cs typeface="Courier New" panose="02070309020205020404" pitchFamily="49" charset="0"/>
            </a:endParaRPr>
          </a:p>
          <a:p>
            <a:pPr marL="0" indent="0">
              <a:spcBef>
                <a:spcPts val="0"/>
              </a:spcBef>
              <a:buFont typeface="Arial" charset="0"/>
              <a:buNone/>
              <a:defRPr/>
            </a:pPr>
            <a:endParaRPr lang="en-US" sz="2000" dirty="0">
              <a:latin typeface="Arial Narrow" panose="020B0606020202030204" pitchFamily="34" charset="0"/>
            </a:endParaRPr>
          </a:p>
          <a:p>
            <a:pPr marL="0" indent="0">
              <a:spcBef>
                <a:spcPts val="0"/>
              </a:spcBef>
              <a:buFont typeface="Arial" charset="0"/>
              <a:buNone/>
              <a:defRPr/>
            </a:pPr>
            <a:endParaRPr lang="en-US" sz="2000" dirty="0" smtClean="0">
              <a:latin typeface="Arial Narrow" panose="020B0606020202030204" pitchFamily="34" charset="0"/>
            </a:endParaRPr>
          </a:p>
          <a:p>
            <a:pPr marL="457200" indent="-457200">
              <a:spcBef>
                <a:spcPts val="0"/>
              </a:spcBef>
              <a:buClrTx/>
              <a:buFont typeface="Wingdings" panose="05000000000000000000" pitchFamily="2" charset="2"/>
              <a:buChar char="§"/>
              <a:defRPr/>
            </a:pPr>
            <a:r>
              <a:rPr lang="en-US" sz="2000" dirty="0" smtClean="0">
                <a:latin typeface="Arial Narrow" panose="020B0606020202030204" pitchFamily="34" charset="0"/>
              </a:rPr>
              <a:t>Most </a:t>
            </a:r>
            <a:r>
              <a:rPr lang="en-US" sz="2000" dirty="0">
                <a:latin typeface="Arial Narrow" panose="020B0606020202030204" pitchFamily="34" charset="0"/>
              </a:rPr>
              <a:t>functions, though, contain at least one parameter in their parameter lists. </a:t>
            </a:r>
          </a:p>
          <a:p>
            <a:pPr marL="0" indent="0">
              <a:buClrTx/>
              <a:buFont typeface="Arial" charset="0"/>
              <a:buNone/>
              <a:defRPr/>
            </a:pPr>
            <a:endParaRPr lang="en-US" sz="2200" dirty="0">
              <a:solidFill>
                <a:srgbClr val="FF0000"/>
              </a:solidFill>
              <a:latin typeface="Arial Narrow" panose="020B060602020203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User Defined</a:t>
            </a:r>
            <a:r>
              <a:rPr lang="en-US" sz="3200" b="1" kern="1200" spc="-100" dirty="0">
                <a:latin typeface="+mj-lt"/>
                <a:ea typeface="+mj-ea"/>
                <a:cs typeface="+mj-cs"/>
              </a:rPr>
              <a:t> </a:t>
            </a:r>
            <a:r>
              <a:rPr lang="en-US" sz="3200" b="1" kern="1200" spc="-100" dirty="0" smtClean="0">
                <a:latin typeface="+mj-lt"/>
                <a:ea typeface="+mj-ea"/>
                <a:cs typeface="+mj-cs"/>
              </a:rPr>
              <a:t>Parameters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219200"/>
            <a:ext cx="8229600" cy="5105400"/>
          </a:xfrm>
        </p:spPr>
        <p:txBody>
          <a:bodyPr rtlCol="0">
            <a:normAutofit/>
          </a:bodyPr>
          <a:lstStyle/>
          <a:p>
            <a:pPr marL="0" indent="0">
              <a:buFont typeface="Arial" charset="0"/>
              <a:buNone/>
              <a:defRPr/>
            </a:pPr>
            <a:r>
              <a:rPr lang="en-US" sz="2000" b="1" dirty="0">
                <a:latin typeface="Arial Narrow" panose="020B0606020202030204" pitchFamily="34" charset="0"/>
              </a:rPr>
              <a:t>Why use parameters?</a:t>
            </a:r>
            <a:r>
              <a:rPr lang="en-US" sz="2000" dirty="0">
                <a:latin typeface="Arial Narrow" panose="020B0606020202030204" pitchFamily="34" charset="0"/>
              </a:rPr>
              <a:t> </a:t>
            </a:r>
            <a:endParaRPr lang="en-US" sz="2000" dirty="0" smtClean="0">
              <a:latin typeface="Arial Narrow" panose="020B0606020202030204" pitchFamily="34" charset="0"/>
            </a:endParaRPr>
          </a:p>
          <a:p>
            <a:pPr marL="0" indent="0">
              <a:buFont typeface="Arial" charset="0"/>
              <a:buNone/>
              <a:defRPr/>
            </a:pPr>
            <a:endParaRPr lang="en-US" sz="2000" dirty="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a:latin typeface="Arial Narrow" panose="020B0606020202030204" pitchFamily="34" charset="0"/>
              </a:rPr>
              <a:t>Parameters allow you to share information between functions. </a:t>
            </a:r>
            <a:endParaRPr lang="en-US" sz="2000"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smtClean="0">
                <a:latin typeface="Arial Narrow" panose="020B0606020202030204" pitchFamily="34" charset="0"/>
              </a:rPr>
              <a:t>Generally</a:t>
            </a:r>
            <a:r>
              <a:rPr lang="en-US" sz="2000" dirty="0">
                <a:latin typeface="Arial Narrow" panose="020B0606020202030204" pitchFamily="34" charset="0"/>
              </a:rPr>
              <a:t>, </a:t>
            </a:r>
            <a:r>
              <a:rPr lang="en-US" sz="2000" dirty="0">
                <a:solidFill>
                  <a:srgbClr val="CC00FF"/>
                </a:solidFill>
                <a:latin typeface="Arial Narrow" panose="020B0606020202030204" pitchFamily="34" charset="0"/>
              </a:rPr>
              <a:t>variables</a:t>
            </a:r>
            <a:r>
              <a:rPr lang="en-US" sz="2000" dirty="0">
                <a:latin typeface="Arial Narrow" panose="020B0606020202030204" pitchFamily="34" charset="0"/>
              </a:rPr>
              <a:t> that are declared within a function are </a:t>
            </a:r>
            <a:r>
              <a:rPr lang="en-US" sz="2000" dirty="0">
                <a:solidFill>
                  <a:srgbClr val="CC00FF"/>
                </a:solidFill>
                <a:latin typeface="Arial Narrow" panose="020B0606020202030204" pitchFamily="34" charset="0"/>
              </a:rPr>
              <a:t>local</a:t>
            </a:r>
            <a:r>
              <a:rPr lang="en-US" sz="2000" dirty="0">
                <a:latin typeface="Arial Narrow" panose="020B0606020202030204" pitchFamily="34" charset="0"/>
              </a:rPr>
              <a:t> to that function. This means that </a:t>
            </a:r>
            <a:r>
              <a:rPr lang="en-US" sz="2000" dirty="0">
                <a:solidFill>
                  <a:srgbClr val="FF0000"/>
                </a:solidFill>
                <a:latin typeface="Arial Narrow" panose="020B0606020202030204" pitchFamily="34" charset="0"/>
              </a:rPr>
              <a:t>other functions generally do not have access to those variables unless they are "sent" from one function to another by use of parameters</a:t>
            </a:r>
            <a:r>
              <a:rPr lang="en-US" sz="2000" dirty="0">
                <a:latin typeface="Arial Narrow" panose="020B0606020202030204" pitchFamily="34" charset="0"/>
              </a:rPr>
              <a:t>. </a:t>
            </a:r>
            <a:endParaRPr lang="en-US" sz="2000" dirty="0" smtClean="0">
              <a:latin typeface="Arial Narrow" panose="020B0606020202030204" pitchFamily="34" charset="0"/>
            </a:endParaRPr>
          </a:p>
          <a:p>
            <a:pPr marL="0" indent="0" algn="just">
              <a:spcBef>
                <a:spcPts val="0"/>
              </a:spcBef>
              <a:buClrTx/>
              <a:buFont typeface="Arial" charset="0"/>
              <a:buNone/>
              <a:defRPr/>
            </a:pPr>
            <a:endParaRPr lang="en-US" sz="2000" dirty="0">
              <a:latin typeface="Arial Narrow" panose="020B0606020202030204" pitchFamily="34" charset="0"/>
            </a:endParaRPr>
          </a:p>
          <a:p>
            <a:pPr marL="0" indent="0" algn="just">
              <a:spcBef>
                <a:spcPts val="0"/>
              </a:spcBef>
              <a:buFont typeface="Arial" charset="0"/>
              <a:buNone/>
              <a:defRPr/>
            </a:pPr>
            <a:r>
              <a:rPr lang="en-US" sz="2000" b="1" dirty="0">
                <a:latin typeface="Arial Narrow" panose="020B0606020202030204" pitchFamily="34" charset="0"/>
              </a:rPr>
              <a:t>"</a:t>
            </a:r>
            <a:r>
              <a:rPr lang="en-US" sz="2000" b="1" dirty="0">
                <a:solidFill>
                  <a:srgbClr val="0000FF"/>
                </a:solidFill>
                <a:latin typeface="Arial Narrow" panose="020B0606020202030204" pitchFamily="34" charset="0"/>
              </a:rPr>
              <a:t>pass by value</a:t>
            </a:r>
            <a:r>
              <a:rPr lang="en-US" sz="2000" b="1" dirty="0">
                <a:latin typeface="Arial Narrow" panose="020B0606020202030204" pitchFamily="34" charset="0"/>
              </a:rPr>
              <a:t>" parameters: </a:t>
            </a:r>
          </a:p>
          <a:p>
            <a:pPr marL="0" indent="0" algn="just">
              <a:spcBef>
                <a:spcPts val="0"/>
              </a:spcBef>
              <a:buClrTx/>
              <a:buFont typeface="Arial" charset="0"/>
              <a:buNone/>
              <a:defRPr/>
            </a:pPr>
            <a:endParaRPr lang="en-US" sz="2000" dirty="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a:latin typeface="Arial Narrow" panose="020B0606020202030204" pitchFamily="34" charset="0"/>
              </a:rPr>
              <a:t>Parameters that are "passed by value" provide information to the function that is being called. </a:t>
            </a:r>
            <a:endParaRPr lang="en-US" sz="2000"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smtClean="0">
                <a:latin typeface="Arial Narrow" panose="020B0606020202030204" pitchFamily="34" charset="0"/>
              </a:rPr>
              <a:t>When </a:t>
            </a:r>
            <a:r>
              <a:rPr lang="en-US" sz="2000" dirty="0">
                <a:latin typeface="Arial Narrow" panose="020B0606020202030204" pitchFamily="34" charset="0"/>
              </a:rPr>
              <a:t>a parameter is passed by value, it </a:t>
            </a:r>
            <a:r>
              <a:rPr lang="en-US" sz="2000" u="sng" dirty="0">
                <a:solidFill>
                  <a:srgbClr val="0000FF"/>
                </a:solidFill>
                <a:latin typeface="Arial Narrow" panose="020B0606020202030204" pitchFamily="34" charset="0"/>
              </a:rPr>
              <a:t>does not change anything in the calling function</a:t>
            </a:r>
            <a:r>
              <a:rPr lang="en-US" sz="2000" dirty="0">
                <a:solidFill>
                  <a:srgbClr val="0000FF"/>
                </a:solidFill>
                <a:latin typeface="Arial Narrow" panose="020B0606020202030204" pitchFamily="34" charset="0"/>
              </a:rPr>
              <a:t>. </a:t>
            </a:r>
          </a:p>
          <a:p>
            <a:pPr marL="457200" indent="-457200" algn="just">
              <a:spcBef>
                <a:spcPts val="0"/>
              </a:spcBef>
              <a:buClrTx/>
              <a:buFont typeface="Wingdings" panose="05000000000000000000" pitchFamily="2" charset="2"/>
              <a:buChar char="§"/>
              <a:defRPr/>
            </a:pPr>
            <a:r>
              <a:rPr lang="en-US" sz="2000" dirty="0">
                <a:latin typeface="Arial Narrow" panose="020B0606020202030204" pitchFamily="34" charset="0"/>
              </a:rPr>
              <a:t>(Parameters that change values in the calling function are called "pass by reference" parameters; these will be discussed in a separate slide.) </a:t>
            </a:r>
          </a:p>
          <a:p>
            <a:pPr marL="0" indent="0">
              <a:buClrTx/>
              <a:buFont typeface="Arial" charset="0"/>
              <a:buNone/>
              <a:defRPr/>
            </a:pPr>
            <a:endParaRPr lang="en-US" sz="2200" dirty="0">
              <a:solidFill>
                <a:srgbClr val="FF0000"/>
              </a:solidFill>
              <a:latin typeface="Arial Narrow" panose="020B060602020203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User Defined</a:t>
            </a:r>
            <a:r>
              <a:rPr lang="en-US" sz="3200" b="1" kern="1200" spc="-100" dirty="0">
                <a:latin typeface="+mj-lt"/>
                <a:ea typeface="+mj-ea"/>
                <a:cs typeface="+mj-cs"/>
              </a:rPr>
              <a:t> </a:t>
            </a:r>
            <a:r>
              <a:rPr lang="en-US" sz="3200" b="1" kern="1200" spc="-100" dirty="0" smtClean="0">
                <a:latin typeface="+mj-lt"/>
                <a:ea typeface="+mj-ea"/>
                <a:cs typeface="+mj-cs"/>
              </a:rPr>
              <a:t>Scope of Variables</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533400" y="1371600"/>
            <a:ext cx="8229600" cy="5105400"/>
          </a:xfrm>
        </p:spPr>
        <p:txBody>
          <a:bodyPr rtlCol="0">
            <a:normAutofit/>
          </a:bodyPr>
          <a:lstStyle/>
          <a:p>
            <a:pPr marL="457200" indent="-457200" algn="just">
              <a:buClrTx/>
              <a:buFont typeface="Wingdings" panose="05000000000000000000" pitchFamily="2" charset="2"/>
              <a:buChar char="§"/>
              <a:defRPr/>
            </a:pPr>
            <a:r>
              <a:rPr lang="en-US" sz="2200" dirty="0">
                <a:solidFill>
                  <a:srgbClr val="0000FF"/>
                </a:solidFill>
                <a:latin typeface="Arial Narrow" panose="020B0606020202030204" pitchFamily="34" charset="0"/>
              </a:rPr>
              <a:t>Variables</a:t>
            </a:r>
            <a:r>
              <a:rPr lang="en-US" sz="2200" dirty="0">
                <a:latin typeface="Arial Narrow" panose="020B0606020202030204" pitchFamily="34" charset="0"/>
              </a:rPr>
              <a:t> are either </a:t>
            </a:r>
            <a:r>
              <a:rPr lang="en-US" sz="2200" b="1" dirty="0">
                <a:solidFill>
                  <a:srgbClr val="CC00FF"/>
                </a:solidFill>
                <a:latin typeface="Arial Narrow" panose="020B0606020202030204" pitchFamily="34" charset="0"/>
              </a:rPr>
              <a:t>global</a:t>
            </a:r>
            <a:r>
              <a:rPr lang="en-US" sz="2200" dirty="0">
                <a:latin typeface="Arial Narrow" panose="020B0606020202030204" pitchFamily="34" charset="0"/>
              </a:rPr>
              <a:t> or </a:t>
            </a:r>
            <a:r>
              <a:rPr lang="en-US" sz="2200" b="1" dirty="0">
                <a:solidFill>
                  <a:srgbClr val="CC00FF"/>
                </a:solidFill>
                <a:latin typeface="Arial Narrow" panose="020B0606020202030204" pitchFamily="34" charset="0"/>
              </a:rPr>
              <a:t>local</a:t>
            </a:r>
            <a:r>
              <a:rPr lang="en-US" sz="2200" dirty="0">
                <a:latin typeface="Arial Narrow" panose="020B0606020202030204" pitchFamily="34" charset="0"/>
              </a:rPr>
              <a:t> in nature. </a:t>
            </a:r>
            <a:endParaRPr lang="en-US" sz="2200" dirty="0" smtClean="0">
              <a:latin typeface="Arial Narrow" panose="020B0606020202030204" pitchFamily="34" charset="0"/>
            </a:endParaRPr>
          </a:p>
          <a:p>
            <a:pPr marL="457200" indent="-457200" algn="just">
              <a:buClrTx/>
              <a:buFont typeface="Wingdings" panose="05000000000000000000" pitchFamily="2" charset="2"/>
              <a:buChar char="§"/>
              <a:defRPr/>
            </a:pPr>
            <a:endParaRPr lang="en-US" sz="2200" dirty="0">
              <a:latin typeface="Arial Narrow" panose="020B0606020202030204" pitchFamily="34" charset="0"/>
            </a:endParaRPr>
          </a:p>
          <a:p>
            <a:pPr marL="0" indent="0" algn="just">
              <a:buClrTx/>
              <a:buFont typeface="Arial" charset="0"/>
              <a:buNone/>
              <a:defRPr/>
            </a:pPr>
            <a:endParaRPr lang="en-US" sz="2200" dirty="0" smtClean="0">
              <a:latin typeface="Arial Narrow" panose="020B0606020202030204" pitchFamily="34" charset="0"/>
            </a:endParaRPr>
          </a:p>
          <a:p>
            <a:pPr marL="0" indent="0" algn="just">
              <a:buClrTx/>
              <a:buFont typeface="Arial" charset="0"/>
              <a:buNone/>
              <a:defRPr/>
            </a:pPr>
            <a:endParaRPr lang="en-US" sz="2200" dirty="0" smtClean="0">
              <a:latin typeface="Arial Narrow" panose="020B0606020202030204" pitchFamily="34" charset="0"/>
            </a:endParaRPr>
          </a:p>
          <a:p>
            <a:pPr marL="0" indent="0" algn="just">
              <a:buClrTx/>
              <a:buFont typeface="Arial" charset="0"/>
              <a:buNone/>
              <a:defRPr/>
            </a:pPr>
            <a:endParaRPr lang="en-US" sz="2200" dirty="0" smtClean="0">
              <a:latin typeface="Arial Narrow" panose="020B0606020202030204" pitchFamily="34" charset="0"/>
            </a:endParaRPr>
          </a:p>
          <a:p>
            <a:pPr marL="0" indent="0">
              <a:buClrTx/>
              <a:buFont typeface="Arial" charset="0"/>
              <a:buNone/>
              <a:defRPr/>
            </a:pPr>
            <a:endParaRPr lang="en-US" sz="2200" dirty="0">
              <a:solidFill>
                <a:srgbClr val="FF0000"/>
              </a:solidFill>
              <a:latin typeface="Arial Narrow" panose="020B0606020202030204" pitchFamily="34" charset="0"/>
            </a:endParaRPr>
          </a:p>
          <a:p>
            <a:pPr marL="0" indent="0" eaLnBrk="1" fontAlgn="auto" hangingPunct="1">
              <a:lnSpc>
                <a:spcPct val="150000"/>
              </a:lnSpc>
              <a:spcAft>
                <a:spcPts val="0"/>
              </a:spcAft>
              <a:buFont typeface="Arial" pitchFamily="34" charset="0"/>
              <a:buNone/>
              <a:defRPr/>
            </a:pPr>
            <a:endParaRPr lang="en-US" dirty="0"/>
          </a:p>
        </p:txBody>
      </p:sp>
      <p:graphicFrame>
        <p:nvGraphicFramePr>
          <p:cNvPr id="4" name="Table 3"/>
          <p:cNvGraphicFramePr>
            <a:graphicFrameLocks noGrp="1"/>
          </p:cNvGraphicFramePr>
          <p:nvPr/>
        </p:nvGraphicFramePr>
        <p:xfrm>
          <a:off x="1600200" y="2286000"/>
          <a:ext cx="6096000" cy="3662363"/>
        </p:xfrm>
        <a:graphic>
          <a:graphicData uri="http://schemas.openxmlformats.org/drawingml/2006/table">
            <a:tbl>
              <a:tblPr firstRow="1" bandRow="1">
                <a:tableStyleId>{21E4AEA4-8DFA-4A89-87EB-49C32662AFE0}</a:tableStyleId>
              </a:tblPr>
              <a:tblGrid>
                <a:gridCol w="3048000"/>
                <a:gridCol w="3048000"/>
              </a:tblGrid>
              <a:tr h="370742">
                <a:tc>
                  <a:txBody>
                    <a:bodyPr/>
                    <a:lstStyle/>
                    <a:p>
                      <a:pPr algn="ctr"/>
                      <a:r>
                        <a:rPr lang="en-US" sz="1800" dirty="0" smtClean="0">
                          <a:solidFill>
                            <a:srgbClr val="FFFF00"/>
                          </a:solidFill>
                        </a:rPr>
                        <a:t>Global variables </a:t>
                      </a:r>
                      <a:endParaRPr lang="en-US" sz="1800" dirty="0">
                        <a:solidFill>
                          <a:srgbClr val="FFFF00"/>
                        </a:solidFill>
                      </a:endParaRPr>
                    </a:p>
                  </a:txBody>
                  <a:tcPr marT="45708" marB="45708"/>
                </a:tc>
                <a:tc>
                  <a:txBody>
                    <a:bodyPr/>
                    <a:lstStyle/>
                    <a:p>
                      <a:pPr marL="0" algn="ctr" defTabSz="914400" rtl="0" eaLnBrk="1" latinLnBrk="0" hangingPunct="1"/>
                      <a:r>
                        <a:rPr lang="en-US" sz="1800" b="1" kern="1200" dirty="0" smtClean="0">
                          <a:solidFill>
                            <a:srgbClr val="FFFF00"/>
                          </a:solidFill>
                          <a:latin typeface="+mn-lt"/>
                          <a:ea typeface="+mn-ea"/>
                          <a:cs typeface="+mn-cs"/>
                        </a:rPr>
                        <a:t>Local variables </a:t>
                      </a:r>
                      <a:endParaRPr lang="en-US" sz="1800" b="1" kern="1200" dirty="0">
                        <a:solidFill>
                          <a:srgbClr val="FFFF00"/>
                        </a:solidFill>
                        <a:latin typeface="+mn-lt"/>
                        <a:ea typeface="+mn-ea"/>
                        <a:cs typeface="+mn-cs"/>
                      </a:endParaRPr>
                    </a:p>
                  </a:txBody>
                  <a:tcPr marT="45708" marB="45708"/>
                </a:tc>
              </a:tr>
              <a:tr h="640029">
                <a:tc>
                  <a:txBody>
                    <a:bodyPr/>
                    <a:lstStyle/>
                    <a:p>
                      <a:pPr algn="just"/>
                      <a:r>
                        <a:rPr lang="en-US" sz="1800" dirty="0" smtClean="0">
                          <a:latin typeface="Arial Narrow" panose="020B0606020202030204" pitchFamily="34" charset="0"/>
                        </a:rPr>
                        <a:t>They are declared </a:t>
                      </a:r>
                      <a:r>
                        <a:rPr lang="en-US" sz="1800" dirty="0" smtClean="0">
                          <a:solidFill>
                            <a:srgbClr val="0000FF"/>
                          </a:solidFill>
                          <a:latin typeface="Arial Narrow" panose="020B0606020202030204" pitchFamily="34" charset="0"/>
                        </a:rPr>
                        <a:t>outside and </a:t>
                      </a:r>
                      <a:r>
                        <a:rPr lang="en-US" sz="1800" b="1" dirty="0" smtClean="0">
                          <a:solidFill>
                            <a:srgbClr val="0000FF"/>
                          </a:solidFill>
                          <a:latin typeface="Arial Narrow" panose="020B0606020202030204" pitchFamily="34" charset="0"/>
                        </a:rPr>
                        <a:t>above</a:t>
                      </a:r>
                      <a:r>
                        <a:rPr lang="en-US" sz="1800" dirty="0" smtClean="0">
                          <a:solidFill>
                            <a:srgbClr val="0000FF"/>
                          </a:solidFill>
                          <a:latin typeface="Arial Narrow" panose="020B0606020202030204" pitchFamily="34" charset="0"/>
                        </a:rPr>
                        <a:t> the main function</a:t>
                      </a:r>
                      <a:endParaRPr lang="en-US" sz="1800" dirty="0"/>
                    </a:p>
                  </a:txBody>
                  <a:tcPr marT="45708" marB="45708"/>
                </a:tc>
                <a:tc>
                  <a:txBody>
                    <a:bodyPr/>
                    <a:lstStyle/>
                    <a:p>
                      <a:pPr algn="just"/>
                      <a:r>
                        <a:rPr lang="en-US" sz="1800" dirty="0" smtClean="0">
                          <a:latin typeface="Arial Narrow" panose="020B0606020202030204" pitchFamily="34" charset="0"/>
                        </a:rPr>
                        <a:t>They are declared </a:t>
                      </a:r>
                      <a:r>
                        <a:rPr lang="en-US" sz="1800" kern="1200" dirty="0" smtClean="0">
                          <a:solidFill>
                            <a:srgbClr val="0000FF"/>
                          </a:solidFill>
                          <a:latin typeface="Arial Narrow" panose="020B0606020202030204" pitchFamily="34" charset="0"/>
                          <a:ea typeface="+mn-ea"/>
                          <a:cs typeface="+mn-cs"/>
                        </a:rPr>
                        <a:t>inside of a function</a:t>
                      </a:r>
                      <a:r>
                        <a:rPr lang="en-US" sz="1800" dirty="0" smtClean="0">
                          <a:latin typeface="Arial Narrow" panose="020B0606020202030204" pitchFamily="34" charset="0"/>
                        </a:rPr>
                        <a:t>, including main</a:t>
                      </a:r>
                      <a:endParaRPr lang="en-US" sz="1800" dirty="0"/>
                    </a:p>
                  </a:txBody>
                  <a:tcPr marT="45708" marB="45708"/>
                </a:tc>
              </a:tr>
              <a:tr h="640029">
                <a:tc>
                  <a:txBody>
                    <a:bodyPr/>
                    <a:lstStyle/>
                    <a:p>
                      <a:pPr algn="just"/>
                      <a:r>
                        <a:rPr lang="en-US" sz="1800" dirty="0" smtClean="0">
                          <a:latin typeface="Arial Narrow" panose="020B0606020202030204" pitchFamily="34" charset="0"/>
                        </a:rPr>
                        <a:t>It can be used in </a:t>
                      </a:r>
                      <a:r>
                        <a:rPr lang="en-US" sz="1800" b="1" dirty="0" smtClean="0">
                          <a:latin typeface="Arial Narrow" panose="020B0606020202030204" pitchFamily="34" charset="0"/>
                        </a:rPr>
                        <a:t>any</a:t>
                      </a:r>
                      <a:r>
                        <a:rPr lang="en-US" sz="1800" dirty="0" smtClean="0">
                          <a:latin typeface="Arial Narrow" panose="020B0606020202030204" pitchFamily="34" charset="0"/>
                        </a:rPr>
                        <a:t> function throughout the program</a:t>
                      </a:r>
                      <a:endParaRPr lang="en-US" sz="1800" dirty="0"/>
                    </a:p>
                  </a:txBody>
                  <a:tcPr marT="45708" marB="45708"/>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Arial Narrow" panose="020B0606020202030204" pitchFamily="34" charset="0"/>
                        </a:rPr>
                        <a:t>It can be used </a:t>
                      </a:r>
                      <a:r>
                        <a:rPr lang="en-US" sz="1800" b="1" dirty="0" smtClean="0">
                          <a:latin typeface="Arial Narrow" panose="020B0606020202030204" pitchFamily="34" charset="0"/>
                        </a:rPr>
                        <a:t>only</a:t>
                      </a:r>
                      <a:r>
                        <a:rPr lang="en-US" sz="1800" baseline="0" dirty="0" smtClean="0">
                          <a:latin typeface="Arial Narrow" panose="020B0606020202030204" pitchFamily="34" charset="0"/>
                        </a:rPr>
                        <a:t> </a:t>
                      </a:r>
                      <a:r>
                        <a:rPr lang="en-US" sz="1800" dirty="0" smtClean="0">
                          <a:latin typeface="Arial Narrow" panose="020B0606020202030204" pitchFamily="34" charset="0"/>
                        </a:rPr>
                        <a:t>in that function.</a:t>
                      </a:r>
                      <a:endParaRPr lang="en-US" sz="1800" dirty="0" smtClean="0"/>
                    </a:p>
                  </a:txBody>
                  <a:tcPr marT="45708" marB="45708"/>
                </a:tc>
              </a:tr>
              <a:tr h="20115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Arial Narrow" panose="020B0606020202030204" pitchFamily="34" charset="0"/>
                        </a:rPr>
                        <a:t>But, it is not wise to use global variables any more than you have to. One small error (for example, miscalculating a value) could lead to multiple, hard-to-find errors in large programs. </a:t>
                      </a:r>
                    </a:p>
                    <a:p>
                      <a:pPr algn="just"/>
                      <a:endParaRPr lang="en-US" sz="1800" dirty="0"/>
                    </a:p>
                  </a:txBody>
                  <a:tcPr marT="45708" marB="45708"/>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Arial Narrow" panose="020B0606020202030204" pitchFamily="34" charset="0"/>
                        </a:rPr>
                        <a:t>They cannot be used or referred to in other functions. </a:t>
                      </a:r>
                      <a:endParaRPr lang="en-US" sz="1800" dirty="0" smtClean="0"/>
                    </a:p>
                    <a:p>
                      <a:pPr algn="just"/>
                      <a:endParaRPr lang="en-US" sz="1800" dirty="0"/>
                    </a:p>
                  </a:txBody>
                  <a:tcPr marT="45708" marB="45708"/>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User Defined</a:t>
            </a:r>
            <a:r>
              <a:rPr lang="en-US" sz="3200" b="1" kern="1200" spc="-100" dirty="0">
                <a:latin typeface="+mj-lt"/>
                <a:ea typeface="+mj-ea"/>
                <a:cs typeface="+mj-cs"/>
              </a:rPr>
              <a:t> </a:t>
            </a:r>
            <a:r>
              <a:rPr lang="en-US" sz="3200" b="1" kern="1200" spc="-100" dirty="0" smtClean="0">
                <a:latin typeface="+mj-lt"/>
                <a:ea typeface="+mj-ea"/>
                <a:cs typeface="+mj-cs"/>
              </a:rPr>
              <a:t>Local Variables</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533400" y="1219200"/>
            <a:ext cx="8229600" cy="5257800"/>
          </a:xfrm>
        </p:spPr>
        <p:txBody>
          <a:bodyPr rtlCol="0">
            <a:normAutofit fontScale="92500" lnSpcReduction="10000"/>
          </a:bodyPr>
          <a:lstStyle/>
          <a:p>
            <a:pPr marL="457200" indent="-457200" algn="just">
              <a:buClrTx/>
              <a:buFont typeface="Wingdings" panose="05000000000000000000" pitchFamily="2" charset="2"/>
              <a:buChar char="§"/>
              <a:defRPr/>
            </a:pPr>
            <a:r>
              <a:rPr lang="en-US" dirty="0">
                <a:latin typeface="Arial Narrow" panose="020B0606020202030204" pitchFamily="34" charset="0"/>
              </a:rPr>
              <a:t>A </a:t>
            </a:r>
            <a:r>
              <a:rPr lang="en-US" dirty="0">
                <a:solidFill>
                  <a:srgbClr val="0000FF"/>
                </a:solidFill>
                <a:latin typeface="Arial Narrow" panose="020B0606020202030204" pitchFamily="34" charset="0"/>
              </a:rPr>
              <a:t>local variable </a:t>
            </a:r>
            <a:r>
              <a:rPr lang="en-US" dirty="0">
                <a:latin typeface="Arial Narrow" panose="020B0606020202030204" pitchFamily="34" charset="0"/>
              </a:rPr>
              <a:t>is a variable declared within a block and not accessible outside that block</a:t>
            </a:r>
            <a:r>
              <a:rPr lang="en-US" dirty="0" smtClean="0">
                <a:latin typeface="Arial Narrow" panose="020B0606020202030204" pitchFamily="34" charset="0"/>
              </a:rPr>
              <a:t>.</a:t>
            </a:r>
          </a:p>
          <a:p>
            <a:pPr marL="0" indent="0" algn="just">
              <a:buClrTx/>
              <a:buFont typeface="Arial" charset="0"/>
              <a:buNone/>
              <a:defRPr/>
            </a:pPr>
            <a:endParaRPr lang="en-US" dirty="0">
              <a:latin typeface="Arial Narrow" panose="020B0606020202030204" pitchFamily="34" charset="0"/>
            </a:endParaRPr>
          </a:p>
          <a:p>
            <a:pPr marL="457200" indent="-457200" algn="just">
              <a:buClrTx/>
              <a:buFont typeface="Wingdings" panose="05000000000000000000" pitchFamily="2" charset="2"/>
              <a:buChar char="§"/>
              <a:defRPr/>
            </a:pPr>
            <a:r>
              <a:rPr lang="en-US" dirty="0">
                <a:latin typeface="Arial Narrow" panose="020B0606020202030204" pitchFamily="34" charset="0"/>
              </a:rPr>
              <a:t>Formal function parameters and variables declared within the body of a function are local to that function</a:t>
            </a:r>
            <a:r>
              <a:rPr lang="en-US" dirty="0" smtClean="0">
                <a:latin typeface="Arial Narrow" panose="020B0606020202030204" pitchFamily="34" charset="0"/>
              </a:rPr>
              <a:t>:</a:t>
            </a:r>
            <a:endParaRPr lang="en-US" dirty="0">
              <a:latin typeface="Arial Narrow" panose="020B0606020202030204" pitchFamily="34" charset="0"/>
            </a:endParaRPr>
          </a:p>
          <a:p>
            <a:pPr marL="0" indent="0">
              <a:buClrTx/>
              <a:buFont typeface="Arial" charset="0"/>
              <a:buNone/>
              <a:defRPr/>
            </a:pPr>
            <a:r>
              <a:rPr lang="en-US" b="1" dirty="0">
                <a:solidFill>
                  <a:srgbClr val="0000FF"/>
                </a:solidFill>
                <a:latin typeface="Arial Narrow" panose="020B0606020202030204" pitchFamily="34" charset="0"/>
              </a:rPr>
              <a:t> </a:t>
            </a:r>
            <a:r>
              <a:rPr lang="en-US" b="1" dirty="0" smtClean="0">
                <a:solidFill>
                  <a:srgbClr val="0000FF"/>
                </a:solidFill>
                <a:latin typeface="Arial Narrow" panose="020B0606020202030204" pitchFamily="34" charset="0"/>
              </a:rPr>
              <a:t>       </a:t>
            </a:r>
            <a:r>
              <a:rPr lang="en-US" sz="1700" b="1" dirty="0" smtClean="0">
                <a:solidFill>
                  <a:srgbClr val="FF0000"/>
                </a:solidFill>
                <a:latin typeface="Courier New" panose="02070309020205020404" pitchFamily="49" charset="0"/>
                <a:cs typeface="Courier New" panose="02070309020205020404" pitchFamily="49" charset="0"/>
              </a:rPr>
              <a:t>void </a:t>
            </a:r>
            <a:r>
              <a:rPr lang="en-US" sz="1700" b="1" dirty="0" err="1">
                <a:solidFill>
                  <a:srgbClr val="FF0000"/>
                </a:solidFill>
                <a:latin typeface="Courier New" panose="02070309020205020404" pitchFamily="49" charset="0"/>
                <a:cs typeface="Courier New" panose="02070309020205020404" pitchFamily="49" charset="0"/>
              </a:rPr>
              <a:t>PrintLines</a:t>
            </a:r>
            <a:r>
              <a:rPr lang="en-US" sz="1700" b="1" dirty="0">
                <a:solidFill>
                  <a:srgbClr val="FF0000"/>
                </a:solidFill>
                <a:latin typeface="Courier New" panose="02070309020205020404" pitchFamily="49" charset="0"/>
                <a:cs typeface="Courier New" panose="02070309020205020404" pitchFamily="49" charset="0"/>
              </a:rPr>
              <a:t>( </a:t>
            </a:r>
            <a:r>
              <a:rPr lang="en-US" sz="1700" b="1" dirty="0" err="1">
                <a:solidFill>
                  <a:srgbClr val="FF0000"/>
                </a:solidFill>
                <a:latin typeface="Courier New" panose="02070309020205020404" pitchFamily="49" charset="0"/>
                <a:cs typeface="Courier New" panose="02070309020205020404" pitchFamily="49" charset="0"/>
              </a:rPr>
              <a:t>int</a:t>
            </a:r>
            <a:r>
              <a:rPr lang="en-US" sz="1700" b="1" dirty="0">
                <a:solidFill>
                  <a:srgbClr val="FF0000"/>
                </a:solidFill>
                <a:latin typeface="Courier New" panose="02070309020205020404" pitchFamily="49" charset="0"/>
                <a:cs typeface="Courier New" panose="02070309020205020404" pitchFamily="49" charset="0"/>
              </a:rPr>
              <a:t> </a:t>
            </a:r>
            <a:r>
              <a:rPr lang="en-US" sz="1700" b="1" dirty="0" err="1">
                <a:solidFill>
                  <a:srgbClr val="FF0000"/>
                </a:solidFill>
                <a:latin typeface="Courier New" panose="02070309020205020404" pitchFamily="49" charset="0"/>
                <a:cs typeface="Courier New" panose="02070309020205020404" pitchFamily="49" charset="0"/>
              </a:rPr>
              <a:t>numLines</a:t>
            </a:r>
            <a:r>
              <a:rPr lang="en-US" sz="1700" b="1" dirty="0">
                <a:solidFill>
                  <a:srgbClr val="FF0000"/>
                </a:solidFill>
                <a:latin typeface="Courier New" panose="02070309020205020404" pitchFamily="49" charset="0"/>
                <a:cs typeface="Courier New" panose="02070309020205020404" pitchFamily="49" charset="0"/>
              </a:rPr>
              <a:t> )</a:t>
            </a:r>
            <a:r>
              <a:rPr lang="en-US" sz="1700" dirty="0">
                <a:solidFill>
                  <a:srgbClr val="FF0000"/>
                </a:solidFill>
                <a:latin typeface="Courier New" panose="02070309020205020404" pitchFamily="49" charset="0"/>
                <a:cs typeface="Courier New" panose="02070309020205020404" pitchFamily="49" charset="0"/>
              </a:rPr>
              <a:t> </a:t>
            </a:r>
            <a:br>
              <a:rPr lang="en-US" sz="1700" dirty="0">
                <a:solidFill>
                  <a:srgbClr val="FF0000"/>
                </a:solidFill>
                <a:latin typeface="Courier New" panose="02070309020205020404" pitchFamily="49" charset="0"/>
                <a:cs typeface="Courier New" panose="02070309020205020404" pitchFamily="49" charset="0"/>
              </a:rPr>
            </a:br>
            <a:r>
              <a:rPr lang="en-US" sz="1700" dirty="0">
                <a:solidFill>
                  <a:srgbClr val="FF0000"/>
                </a:solidFill>
                <a:latin typeface="Courier New" panose="02070309020205020404" pitchFamily="49" charset="0"/>
                <a:cs typeface="Courier New" panose="02070309020205020404" pitchFamily="49" charset="0"/>
              </a:rPr>
              <a:t> </a:t>
            </a:r>
            <a:r>
              <a:rPr lang="en-US" sz="1700" dirty="0" smtClean="0">
                <a:solidFill>
                  <a:srgbClr val="FF0000"/>
                </a:solidFill>
                <a:latin typeface="Courier New" panose="02070309020205020404" pitchFamily="49" charset="0"/>
                <a:cs typeface="Courier New" panose="02070309020205020404" pitchFamily="49" charset="0"/>
              </a:rPr>
              <a:t>   </a:t>
            </a:r>
            <a:r>
              <a:rPr lang="en-US" sz="1700" b="1" dirty="0" smtClean="0">
                <a:solidFill>
                  <a:srgbClr val="FF0000"/>
                </a:solidFill>
                <a:latin typeface="Courier New" panose="02070309020205020404" pitchFamily="49" charset="0"/>
                <a:cs typeface="Courier New" panose="02070309020205020404" pitchFamily="49" charset="0"/>
              </a:rPr>
              <a:t>{</a:t>
            </a:r>
            <a:r>
              <a:rPr lang="en-US" sz="1700" dirty="0" smtClean="0">
                <a:solidFill>
                  <a:srgbClr val="FF0000"/>
                </a:solidFill>
                <a:latin typeface="Courier New" panose="02070309020205020404" pitchFamily="49" charset="0"/>
                <a:cs typeface="Courier New" panose="02070309020205020404" pitchFamily="49" charset="0"/>
              </a:rPr>
              <a:t> </a:t>
            </a:r>
            <a:r>
              <a:rPr lang="en-US" sz="1700" dirty="0">
                <a:solidFill>
                  <a:srgbClr val="FF0000"/>
                </a:solidFill>
                <a:latin typeface="Courier New" panose="02070309020205020404" pitchFamily="49" charset="0"/>
                <a:cs typeface="Courier New" panose="02070309020205020404" pitchFamily="49" charset="0"/>
              </a:rPr>
              <a:t/>
            </a:r>
            <a:br>
              <a:rPr lang="en-US" sz="1700" dirty="0">
                <a:solidFill>
                  <a:srgbClr val="FF0000"/>
                </a:solidFill>
                <a:latin typeface="Courier New" panose="02070309020205020404" pitchFamily="49" charset="0"/>
                <a:cs typeface="Courier New" panose="02070309020205020404" pitchFamily="49" charset="0"/>
              </a:rPr>
            </a:br>
            <a:r>
              <a:rPr lang="en-US" sz="1700" b="1" dirty="0">
                <a:solidFill>
                  <a:srgbClr val="FF0000"/>
                </a:solidFill>
                <a:latin typeface="Courier New" panose="02070309020205020404" pitchFamily="49" charset="0"/>
                <a:cs typeface="Courier New" panose="02070309020205020404" pitchFamily="49" charset="0"/>
              </a:rPr>
              <a:t>   </a:t>
            </a:r>
            <a:r>
              <a:rPr lang="en-US" sz="1700" b="1" dirty="0" smtClean="0">
                <a:solidFill>
                  <a:srgbClr val="FF0000"/>
                </a:solidFill>
                <a:latin typeface="Courier New" panose="02070309020205020404" pitchFamily="49" charset="0"/>
                <a:cs typeface="Courier New" panose="02070309020205020404" pitchFamily="49" charset="0"/>
              </a:rPr>
              <a:t>	</a:t>
            </a:r>
            <a:r>
              <a:rPr lang="en-US" sz="1700" b="1" dirty="0" err="1" smtClean="0">
                <a:solidFill>
                  <a:srgbClr val="0000FF"/>
                </a:solidFill>
                <a:latin typeface="Courier New" panose="02070309020205020404" pitchFamily="49" charset="0"/>
                <a:cs typeface="Courier New" panose="02070309020205020404" pitchFamily="49" charset="0"/>
              </a:rPr>
              <a:t>int</a:t>
            </a:r>
            <a:r>
              <a:rPr lang="en-US" sz="1700" b="1" dirty="0" smtClean="0">
                <a:solidFill>
                  <a:srgbClr val="0000FF"/>
                </a:solidFill>
                <a:latin typeface="Courier New" panose="02070309020205020404" pitchFamily="49" charset="0"/>
                <a:cs typeface="Courier New" panose="02070309020205020404" pitchFamily="49" charset="0"/>
              </a:rPr>
              <a:t> </a:t>
            </a:r>
            <a:r>
              <a:rPr lang="en-US" sz="1700" b="1" dirty="0">
                <a:solidFill>
                  <a:srgbClr val="0000FF"/>
                </a:solidFill>
                <a:latin typeface="Courier New" panose="02070309020205020404" pitchFamily="49" charset="0"/>
                <a:cs typeface="Courier New" panose="02070309020205020404" pitchFamily="49" charset="0"/>
              </a:rPr>
              <a:t>count;      </a:t>
            </a:r>
            <a:r>
              <a:rPr lang="en-US" sz="1700" b="1" dirty="0">
                <a:solidFill>
                  <a:srgbClr val="339933"/>
                </a:solidFill>
                <a:latin typeface="Courier New" panose="02070309020205020404" pitchFamily="49" charset="0"/>
                <a:cs typeface="Courier New" panose="02070309020205020404" pitchFamily="49" charset="0"/>
              </a:rPr>
              <a:t>// Loop control </a:t>
            </a:r>
            <a:r>
              <a:rPr lang="en-US" sz="1700" b="1" dirty="0" smtClean="0">
                <a:latin typeface="Courier New" panose="02070309020205020404" pitchFamily="49" charset="0"/>
                <a:cs typeface="Courier New" panose="02070309020205020404" pitchFamily="49" charset="0"/>
              </a:rPr>
              <a:t>local variable </a:t>
            </a:r>
            <a:r>
              <a:rPr lang="en-US" sz="1700" dirty="0" smtClean="0">
                <a:latin typeface="Courier New" panose="02070309020205020404" pitchFamily="49" charset="0"/>
                <a:cs typeface="Courier New" panose="02070309020205020404" pitchFamily="49" charset="0"/>
              </a:rPr>
              <a:t> </a:t>
            </a:r>
            <a:endParaRPr lang="en-US" sz="1700" dirty="0">
              <a:latin typeface="Courier New" panose="02070309020205020404" pitchFamily="49" charset="0"/>
              <a:cs typeface="Courier New" panose="02070309020205020404" pitchFamily="49" charset="0"/>
            </a:endParaRPr>
          </a:p>
          <a:p>
            <a:pPr marL="0" indent="0">
              <a:buClrTx/>
              <a:buFont typeface="Arial" charset="0"/>
              <a:buNone/>
              <a:defRPr/>
            </a:pPr>
            <a:r>
              <a:rPr lang="en-US" sz="1700" b="1" dirty="0">
                <a:solidFill>
                  <a:srgbClr val="0000FF"/>
                </a:solidFill>
                <a:latin typeface="Courier New" panose="02070309020205020404" pitchFamily="49" charset="0"/>
                <a:cs typeface="Courier New" panose="02070309020205020404" pitchFamily="49" charset="0"/>
              </a:rPr>
              <a:t>	</a:t>
            </a:r>
            <a:r>
              <a:rPr lang="en-US" sz="1700" b="1" dirty="0" smtClean="0">
                <a:solidFill>
                  <a:srgbClr val="0000FF"/>
                </a:solidFill>
                <a:latin typeface="Courier New" panose="02070309020205020404" pitchFamily="49" charset="0"/>
                <a:cs typeface="Courier New" panose="02070309020205020404" pitchFamily="49" charset="0"/>
              </a:rPr>
              <a:t>count </a:t>
            </a:r>
            <a:r>
              <a:rPr lang="en-US" sz="1700" b="1" dirty="0">
                <a:solidFill>
                  <a:srgbClr val="0000FF"/>
                </a:solidFill>
                <a:latin typeface="Courier New" panose="02070309020205020404" pitchFamily="49" charset="0"/>
                <a:cs typeface="Courier New" panose="02070309020205020404" pitchFamily="49" charset="0"/>
              </a:rPr>
              <a:t>= 1;</a:t>
            </a:r>
            <a:r>
              <a:rPr lang="en-US" sz="1700" dirty="0">
                <a:solidFill>
                  <a:srgbClr val="0000FF"/>
                </a:solidFill>
                <a:latin typeface="Courier New" panose="02070309020205020404" pitchFamily="49" charset="0"/>
                <a:cs typeface="Courier New" panose="02070309020205020404" pitchFamily="49" charset="0"/>
              </a:rPr>
              <a:t> </a:t>
            </a:r>
            <a:r>
              <a:rPr lang="en-US" sz="1700" dirty="0">
                <a:solidFill>
                  <a:srgbClr val="FF0000"/>
                </a:solidFill>
                <a:latin typeface="Courier New" panose="02070309020205020404" pitchFamily="49" charset="0"/>
                <a:cs typeface="Courier New" panose="02070309020205020404" pitchFamily="49" charset="0"/>
              </a:rPr>
              <a:t/>
            </a:r>
            <a:br>
              <a:rPr lang="en-US" sz="1700" dirty="0">
                <a:solidFill>
                  <a:srgbClr val="FF0000"/>
                </a:solidFill>
                <a:latin typeface="Courier New" panose="02070309020205020404" pitchFamily="49" charset="0"/>
                <a:cs typeface="Courier New" panose="02070309020205020404" pitchFamily="49" charset="0"/>
              </a:rPr>
            </a:br>
            <a:r>
              <a:rPr lang="en-US" sz="1700" b="1" dirty="0">
                <a:solidFill>
                  <a:srgbClr val="FF0000"/>
                </a:solidFill>
                <a:latin typeface="Courier New" panose="02070309020205020404" pitchFamily="49" charset="0"/>
                <a:cs typeface="Courier New" panose="02070309020205020404" pitchFamily="49" charset="0"/>
              </a:rPr>
              <a:t>    </a:t>
            </a:r>
            <a:r>
              <a:rPr lang="en-US" sz="1700" b="1" dirty="0" smtClean="0">
                <a:solidFill>
                  <a:srgbClr val="FF0000"/>
                </a:solidFill>
                <a:latin typeface="Courier New" panose="02070309020205020404" pitchFamily="49" charset="0"/>
                <a:cs typeface="Courier New" panose="02070309020205020404" pitchFamily="49" charset="0"/>
              </a:rPr>
              <a:t>	</a:t>
            </a:r>
          </a:p>
          <a:p>
            <a:pPr marL="0" indent="0">
              <a:buClrTx/>
              <a:buFont typeface="Arial" charset="0"/>
              <a:buNone/>
              <a:defRPr/>
            </a:pPr>
            <a:r>
              <a:rPr lang="en-US" sz="1700" b="1" dirty="0" smtClean="0">
                <a:solidFill>
                  <a:srgbClr val="FF0000"/>
                </a:solidFill>
                <a:latin typeface="Courier New" panose="02070309020205020404" pitchFamily="49" charset="0"/>
                <a:cs typeface="Courier New" panose="02070309020205020404" pitchFamily="49" charset="0"/>
              </a:rPr>
              <a:t>	while </a:t>
            </a:r>
            <a:r>
              <a:rPr lang="en-US" sz="1700" b="1" dirty="0">
                <a:solidFill>
                  <a:srgbClr val="FF0000"/>
                </a:solidFill>
                <a:latin typeface="Courier New" panose="02070309020205020404" pitchFamily="49" charset="0"/>
                <a:cs typeface="Courier New" panose="02070309020205020404" pitchFamily="49" charset="0"/>
              </a:rPr>
              <a:t>(count &lt;= </a:t>
            </a:r>
            <a:r>
              <a:rPr lang="en-US" sz="1700" b="1" dirty="0" err="1">
                <a:solidFill>
                  <a:srgbClr val="FF0000"/>
                </a:solidFill>
                <a:latin typeface="Courier New" panose="02070309020205020404" pitchFamily="49" charset="0"/>
                <a:cs typeface="Courier New" panose="02070309020205020404" pitchFamily="49" charset="0"/>
              </a:rPr>
              <a:t>numLines</a:t>
            </a:r>
            <a:r>
              <a:rPr lang="en-US" sz="1700" b="1" dirty="0">
                <a:solidFill>
                  <a:srgbClr val="FF0000"/>
                </a:solidFill>
                <a:latin typeface="Courier New" panose="02070309020205020404" pitchFamily="49" charset="0"/>
                <a:cs typeface="Courier New" panose="02070309020205020404" pitchFamily="49" charset="0"/>
              </a:rPr>
              <a:t>)</a:t>
            </a:r>
            <a:r>
              <a:rPr lang="en-US" sz="1700" dirty="0">
                <a:solidFill>
                  <a:srgbClr val="FF0000"/>
                </a:solidFill>
                <a:latin typeface="Courier New" panose="02070309020205020404" pitchFamily="49" charset="0"/>
                <a:cs typeface="Courier New" panose="02070309020205020404" pitchFamily="49" charset="0"/>
              </a:rPr>
              <a:t> </a:t>
            </a:r>
            <a:br>
              <a:rPr lang="en-US" sz="1700" dirty="0">
                <a:solidFill>
                  <a:srgbClr val="FF0000"/>
                </a:solidFill>
                <a:latin typeface="Courier New" panose="02070309020205020404" pitchFamily="49" charset="0"/>
                <a:cs typeface="Courier New" panose="02070309020205020404" pitchFamily="49" charset="0"/>
              </a:rPr>
            </a:br>
            <a:r>
              <a:rPr lang="en-US" sz="1700" b="1" dirty="0">
                <a:solidFill>
                  <a:srgbClr val="FF0000"/>
                </a:solidFill>
                <a:latin typeface="Courier New" panose="02070309020205020404" pitchFamily="49" charset="0"/>
                <a:cs typeface="Courier New" panose="02070309020205020404" pitchFamily="49" charset="0"/>
              </a:rPr>
              <a:t>   </a:t>
            </a:r>
            <a:r>
              <a:rPr lang="en-US" sz="1700" b="1" dirty="0" smtClean="0">
                <a:solidFill>
                  <a:srgbClr val="FF0000"/>
                </a:solidFill>
                <a:latin typeface="Courier New" panose="02070309020205020404" pitchFamily="49" charset="0"/>
                <a:cs typeface="Courier New" panose="02070309020205020404" pitchFamily="49" charset="0"/>
              </a:rPr>
              <a:t>	{</a:t>
            </a:r>
            <a:r>
              <a:rPr lang="en-US" sz="1700" dirty="0" smtClean="0">
                <a:solidFill>
                  <a:srgbClr val="FF0000"/>
                </a:solidFill>
                <a:latin typeface="Courier New" panose="02070309020205020404" pitchFamily="49" charset="0"/>
                <a:cs typeface="Courier New" panose="02070309020205020404" pitchFamily="49" charset="0"/>
              </a:rPr>
              <a:t> </a:t>
            </a:r>
            <a:r>
              <a:rPr lang="en-US" sz="1700" dirty="0">
                <a:solidFill>
                  <a:srgbClr val="FF0000"/>
                </a:solidFill>
                <a:latin typeface="Courier New" panose="02070309020205020404" pitchFamily="49" charset="0"/>
                <a:cs typeface="Courier New" panose="02070309020205020404" pitchFamily="49" charset="0"/>
              </a:rPr>
              <a:t/>
            </a:r>
            <a:br>
              <a:rPr lang="en-US" sz="1700" dirty="0">
                <a:solidFill>
                  <a:srgbClr val="FF0000"/>
                </a:solidFill>
                <a:latin typeface="Courier New" panose="02070309020205020404" pitchFamily="49" charset="0"/>
                <a:cs typeface="Courier New" panose="02070309020205020404" pitchFamily="49" charset="0"/>
              </a:rPr>
            </a:br>
            <a:r>
              <a:rPr lang="en-US" sz="1700" b="1" dirty="0">
                <a:solidFill>
                  <a:srgbClr val="FF0000"/>
                </a:solidFill>
                <a:latin typeface="Courier New" panose="02070309020205020404" pitchFamily="49" charset="0"/>
                <a:cs typeface="Courier New" panose="02070309020205020404" pitchFamily="49" charset="0"/>
              </a:rPr>
              <a:t>        </a:t>
            </a:r>
            <a:r>
              <a:rPr lang="en-US" sz="1700" b="1" dirty="0" smtClean="0">
                <a:solidFill>
                  <a:srgbClr val="FF0000"/>
                </a:solidFill>
                <a:latin typeface="Courier New" panose="02070309020205020404" pitchFamily="49" charset="0"/>
                <a:cs typeface="Courier New" panose="02070309020205020404" pitchFamily="49" charset="0"/>
              </a:rPr>
              <a:t>		</a:t>
            </a:r>
            <a:r>
              <a:rPr lang="en-US" sz="1700" b="1" dirty="0" err="1" smtClean="0">
                <a:solidFill>
                  <a:srgbClr val="FF0000"/>
                </a:solidFill>
                <a:latin typeface="Courier New" panose="02070309020205020404" pitchFamily="49" charset="0"/>
                <a:cs typeface="Courier New" panose="02070309020205020404" pitchFamily="49" charset="0"/>
              </a:rPr>
              <a:t>cout</a:t>
            </a:r>
            <a:r>
              <a:rPr lang="en-US" sz="1700" b="1" dirty="0" smtClean="0">
                <a:solidFill>
                  <a:srgbClr val="FF0000"/>
                </a:solidFill>
                <a:latin typeface="Courier New" panose="02070309020205020404" pitchFamily="49" charset="0"/>
                <a:cs typeface="Courier New" panose="02070309020205020404" pitchFamily="49" charset="0"/>
              </a:rPr>
              <a:t> </a:t>
            </a:r>
            <a:r>
              <a:rPr lang="en-US" sz="1700" b="1" dirty="0">
                <a:solidFill>
                  <a:srgbClr val="FF0000"/>
                </a:solidFill>
                <a:latin typeface="Courier New" panose="02070309020205020404" pitchFamily="49" charset="0"/>
                <a:cs typeface="Courier New" panose="02070309020205020404" pitchFamily="49" charset="0"/>
              </a:rPr>
              <a:t>&lt;&lt; "****************</a:t>
            </a:r>
            <a:r>
              <a:rPr lang="en-US" sz="1700" dirty="0">
                <a:solidFill>
                  <a:srgbClr val="FF0000"/>
                </a:solidFill>
                <a:latin typeface="Courier New" panose="02070309020205020404" pitchFamily="49" charset="0"/>
                <a:cs typeface="Courier New" panose="02070309020205020404" pitchFamily="49" charset="0"/>
              </a:rPr>
              <a:t> </a:t>
            </a:r>
            <a:r>
              <a:rPr lang="en-US" sz="1700" b="1" dirty="0">
                <a:solidFill>
                  <a:srgbClr val="FF0000"/>
                </a:solidFill>
                <a:latin typeface="Courier New" panose="02070309020205020404" pitchFamily="49" charset="0"/>
                <a:cs typeface="Courier New" panose="02070309020205020404" pitchFamily="49" charset="0"/>
              </a:rPr>
              <a:t>" &lt;&lt; </a:t>
            </a:r>
            <a:r>
              <a:rPr lang="en-US" sz="1700" b="1" dirty="0" err="1">
                <a:solidFill>
                  <a:srgbClr val="FF0000"/>
                </a:solidFill>
                <a:latin typeface="Courier New" panose="02070309020205020404" pitchFamily="49" charset="0"/>
                <a:cs typeface="Courier New" panose="02070309020205020404" pitchFamily="49" charset="0"/>
              </a:rPr>
              <a:t>endl</a:t>
            </a:r>
            <a:r>
              <a:rPr lang="en-US" sz="1700" b="1" dirty="0">
                <a:solidFill>
                  <a:srgbClr val="FF0000"/>
                </a:solidFill>
                <a:latin typeface="Courier New" panose="02070309020205020404" pitchFamily="49" charset="0"/>
                <a:cs typeface="Courier New" panose="02070309020205020404" pitchFamily="49" charset="0"/>
              </a:rPr>
              <a:t>;</a:t>
            </a:r>
            <a:r>
              <a:rPr lang="en-US" sz="1700" dirty="0">
                <a:solidFill>
                  <a:srgbClr val="FF0000"/>
                </a:solidFill>
                <a:latin typeface="Courier New" panose="02070309020205020404" pitchFamily="49" charset="0"/>
                <a:cs typeface="Courier New" panose="02070309020205020404" pitchFamily="49" charset="0"/>
              </a:rPr>
              <a:t> </a:t>
            </a:r>
            <a:br>
              <a:rPr lang="en-US" sz="1700" dirty="0">
                <a:solidFill>
                  <a:srgbClr val="FF0000"/>
                </a:solidFill>
                <a:latin typeface="Courier New" panose="02070309020205020404" pitchFamily="49" charset="0"/>
                <a:cs typeface="Courier New" panose="02070309020205020404" pitchFamily="49" charset="0"/>
              </a:rPr>
            </a:br>
            <a:r>
              <a:rPr lang="en-US" sz="1700" b="1" dirty="0">
                <a:solidFill>
                  <a:srgbClr val="FF0000"/>
                </a:solidFill>
                <a:latin typeface="Courier New" panose="02070309020205020404" pitchFamily="49" charset="0"/>
                <a:cs typeface="Courier New" panose="02070309020205020404" pitchFamily="49" charset="0"/>
              </a:rPr>
              <a:t>        </a:t>
            </a:r>
            <a:r>
              <a:rPr lang="en-US" sz="1700" b="1" dirty="0" smtClean="0">
                <a:solidFill>
                  <a:srgbClr val="FF0000"/>
                </a:solidFill>
                <a:latin typeface="Courier New" panose="02070309020205020404" pitchFamily="49" charset="0"/>
                <a:cs typeface="Courier New" panose="02070309020205020404" pitchFamily="49" charset="0"/>
              </a:rPr>
              <a:t>		count</a:t>
            </a:r>
            <a:r>
              <a:rPr lang="en-US" sz="1700" b="1" dirty="0">
                <a:solidFill>
                  <a:srgbClr val="FF0000"/>
                </a:solidFill>
                <a:latin typeface="Courier New" panose="02070309020205020404" pitchFamily="49" charset="0"/>
                <a:cs typeface="Courier New" panose="02070309020205020404" pitchFamily="49" charset="0"/>
              </a:rPr>
              <a:t>++;</a:t>
            </a:r>
            <a:r>
              <a:rPr lang="en-US" sz="1700" dirty="0">
                <a:solidFill>
                  <a:srgbClr val="FF0000"/>
                </a:solidFill>
                <a:latin typeface="Courier New" panose="02070309020205020404" pitchFamily="49" charset="0"/>
                <a:cs typeface="Courier New" panose="02070309020205020404" pitchFamily="49" charset="0"/>
              </a:rPr>
              <a:t> </a:t>
            </a:r>
            <a:br>
              <a:rPr lang="en-US" sz="1700" dirty="0">
                <a:solidFill>
                  <a:srgbClr val="FF0000"/>
                </a:solidFill>
                <a:latin typeface="Courier New" panose="02070309020205020404" pitchFamily="49" charset="0"/>
                <a:cs typeface="Courier New" panose="02070309020205020404" pitchFamily="49" charset="0"/>
              </a:rPr>
            </a:br>
            <a:r>
              <a:rPr lang="en-US" sz="1700" b="1" dirty="0">
                <a:solidFill>
                  <a:srgbClr val="FF0000"/>
                </a:solidFill>
                <a:latin typeface="Courier New" panose="02070309020205020404" pitchFamily="49" charset="0"/>
                <a:cs typeface="Courier New" panose="02070309020205020404" pitchFamily="49" charset="0"/>
              </a:rPr>
              <a:t>    </a:t>
            </a:r>
            <a:r>
              <a:rPr lang="en-US" sz="1700" b="1" dirty="0" smtClean="0">
                <a:solidFill>
                  <a:srgbClr val="FF0000"/>
                </a:solidFill>
                <a:latin typeface="Courier New" panose="02070309020205020404" pitchFamily="49" charset="0"/>
                <a:cs typeface="Courier New" panose="02070309020205020404" pitchFamily="49" charset="0"/>
              </a:rPr>
              <a:t>	}</a:t>
            </a:r>
            <a:r>
              <a:rPr lang="en-US" sz="1700" dirty="0" smtClean="0">
                <a:solidFill>
                  <a:srgbClr val="FF0000"/>
                </a:solidFill>
                <a:latin typeface="Courier New" panose="02070309020205020404" pitchFamily="49" charset="0"/>
                <a:cs typeface="Courier New" panose="02070309020205020404" pitchFamily="49" charset="0"/>
              </a:rPr>
              <a:t> </a:t>
            </a:r>
            <a:r>
              <a:rPr lang="en-US" sz="1700" dirty="0">
                <a:solidFill>
                  <a:srgbClr val="FF0000"/>
                </a:solidFill>
                <a:latin typeface="Courier New" panose="02070309020205020404" pitchFamily="49" charset="0"/>
                <a:cs typeface="Courier New" panose="02070309020205020404" pitchFamily="49" charset="0"/>
              </a:rPr>
              <a:t/>
            </a:r>
            <a:br>
              <a:rPr lang="en-US" sz="1700" dirty="0">
                <a:solidFill>
                  <a:srgbClr val="FF0000"/>
                </a:solidFill>
                <a:latin typeface="Courier New" panose="02070309020205020404" pitchFamily="49" charset="0"/>
                <a:cs typeface="Courier New" panose="02070309020205020404" pitchFamily="49" charset="0"/>
              </a:rPr>
            </a:br>
            <a:r>
              <a:rPr lang="en-US" sz="1700" dirty="0">
                <a:solidFill>
                  <a:srgbClr val="FF0000"/>
                </a:solidFill>
                <a:latin typeface="Courier New" panose="02070309020205020404" pitchFamily="49" charset="0"/>
                <a:cs typeface="Courier New" panose="02070309020205020404" pitchFamily="49" charset="0"/>
              </a:rPr>
              <a:t> </a:t>
            </a:r>
            <a:r>
              <a:rPr lang="en-US" sz="1700" dirty="0" smtClean="0">
                <a:solidFill>
                  <a:srgbClr val="FF0000"/>
                </a:solidFill>
                <a:latin typeface="Courier New" panose="02070309020205020404" pitchFamily="49" charset="0"/>
                <a:cs typeface="Courier New" panose="02070309020205020404" pitchFamily="49" charset="0"/>
              </a:rPr>
              <a:t>   </a:t>
            </a:r>
            <a:r>
              <a:rPr lang="en-US" sz="1700" b="1" dirty="0" smtClean="0">
                <a:solidFill>
                  <a:srgbClr val="FF0000"/>
                </a:solidFill>
                <a:latin typeface="Courier New" panose="02070309020205020404" pitchFamily="49" charset="0"/>
                <a:cs typeface="Courier New" panose="02070309020205020404" pitchFamily="49" charset="0"/>
              </a:rPr>
              <a:t>}</a:t>
            </a:r>
            <a:r>
              <a:rPr lang="en-US" sz="1700" dirty="0" smtClean="0">
                <a:solidFill>
                  <a:srgbClr val="FF0000"/>
                </a:solidFill>
                <a:latin typeface="Courier New" panose="02070309020205020404" pitchFamily="49" charset="0"/>
                <a:cs typeface="Courier New" panose="02070309020205020404" pitchFamily="49" charset="0"/>
              </a:rPr>
              <a:t> </a:t>
            </a:r>
            <a:r>
              <a:rPr lang="en-US" dirty="0">
                <a:latin typeface="Arial Narrow" panose="020B0606020202030204" pitchFamily="34" charset="0"/>
              </a:rPr>
              <a:t/>
            </a:r>
            <a:br>
              <a:rPr lang="en-US" dirty="0">
                <a:latin typeface="Arial Narrow" panose="020B0606020202030204" pitchFamily="34" charset="0"/>
              </a:rPr>
            </a:br>
            <a:r>
              <a:rPr lang="en-US" dirty="0">
                <a:latin typeface="Arial Narrow" panose="020B0606020202030204" pitchFamily="34" charset="0"/>
              </a:rPr>
              <a:t> </a:t>
            </a:r>
            <a:endParaRPr lang="en-US" dirty="0" smtClean="0">
              <a:latin typeface="Arial Narrow" panose="020B0606020202030204" pitchFamily="34" charset="0"/>
            </a:endParaRPr>
          </a:p>
          <a:p>
            <a:pPr marL="457200" indent="-457200">
              <a:buClrTx/>
              <a:buFont typeface="Wingdings" panose="05000000000000000000" pitchFamily="2" charset="2"/>
              <a:buChar char="§"/>
              <a:tabLst>
                <a:tab pos="457200" algn="l"/>
              </a:tabLst>
              <a:defRPr/>
            </a:pPr>
            <a:r>
              <a:rPr lang="en-US" sz="2200" dirty="0" err="1" smtClean="0">
                <a:latin typeface="Courier New" panose="02070309020205020404" pitchFamily="49" charset="0"/>
                <a:cs typeface="Courier New" panose="02070309020205020404" pitchFamily="49" charset="0"/>
              </a:rPr>
              <a:t>numLines</a:t>
            </a:r>
            <a:r>
              <a:rPr lang="en-US" dirty="0" smtClean="0">
                <a:latin typeface="Arial Narrow" panose="020B0606020202030204" pitchFamily="34" charset="0"/>
              </a:rPr>
              <a:t> </a:t>
            </a:r>
            <a:r>
              <a:rPr lang="en-US" dirty="0">
                <a:latin typeface="Arial Narrow" panose="020B0606020202030204" pitchFamily="34" charset="0"/>
              </a:rPr>
              <a:t>and </a:t>
            </a:r>
            <a:r>
              <a:rPr lang="en-US" sz="2200" dirty="0">
                <a:latin typeface="Courier New" panose="02070309020205020404" pitchFamily="49" charset="0"/>
                <a:cs typeface="Courier New" panose="02070309020205020404" pitchFamily="49" charset="0"/>
              </a:rPr>
              <a:t>count</a:t>
            </a:r>
            <a:r>
              <a:rPr lang="en-US" dirty="0">
                <a:latin typeface="Arial Narrow" panose="020B0606020202030204" pitchFamily="34" charset="0"/>
              </a:rPr>
              <a:t> are local to the void function </a:t>
            </a:r>
            <a:r>
              <a:rPr lang="en-US" sz="2200" dirty="0" err="1">
                <a:latin typeface="Courier New" panose="02070309020205020404" pitchFamily="49" charset="0"/>
                <a:cs typeface="Courier New" panose="02070309020205020404" pitchFamily="49" charset="0"/>
              </a:rPr>
              <a:t>PrintLines</a:t>
            </a:r>
            <a:r>
              <a:rPr lang="en-US" dirty="0">
                <a:latin typeface="Arial Narrow" panose="020B0606020202030204" pitchFamily="34" charset="0"/>
              </a:rPr>
              <a:t>. </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User Defined</a:t>
            </a:r>
            <a:r>
              <a:rPr lang="en-US" sz="3200" b="1" kern="1200" spc="-100" dirty="0">
                <a:latin typeface="+mj-lt"/>
                <a:ea typeface="+mj-ea"/>
                <a:cs typeface="+mj-cs"/>
              </a:rPr>
              <a:t> </a:t>
            </a:r>
            <a:r>
              <a:rPr lang="en-US" sz="3200" b="1" kern="1200" spc="-100" dirty="0" smtClean="0">
                <a:latin typeface="+mj-lt"/>
                <a:ea typeface="+mj-ea"/>
                <a:cs typeface="+mj-cs"/>
              </a:rPr>
              <a:t>Local Variables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533400" y="1371600"/>
            <a:ext cx="8229600" cy="4876800"/>
          </a:xfrm>
        </p:spPr>
        <p:txBody>
          <a:bodyPr rtlCol="0">
            <a:normAutofit/>
          </a:bodyPr>
          <a:lstStyle/>
          <a:p>
            <a:pPr marL="457200" indent="-457200" algn="just">
              <a:buClrTx/>
              <a:buFont typeface="Wingdings" panose="05000000000000000000" pitchFamily="2" charset="2"/>
              <a:buChar char="§"/>
              <a:defRPr/>
            </a:pPr>
            <a:r>
              <a:rPr lang="en-US" sz="2000" dirty="0">
                <a:latin typeface="Arial Narrow" panose="020B0606020202030204" pitchFamily="34" charset="0"/>
              </a:rPr>
              <a:t>In order to strengthen your program and functions' autonomy and encapsulation, </a:t>
            </a:r>
            <a:r>
              <a:rPr lang="en-US" sz="2000" u="sng" dirty="0">
                <a:solidFill>
                  <a:srgbClr val="0000FF"/>
                </a:solidFill>
                <a:latin typeface="Arial Narrow" panose="020B0606020202030204" pitchFamily="34" charset="0"/>
              </a:rPr>
              <a:t>you should avoid the use of global variables</a:t>
            </a:r>
            <a:r>
              <a:rPr lang="en-US" sz="2000" dirty="0">
                <a:solidFill>
                  <a:srgbClr val="0000FF"/>
                </a:solidFill>
                <a:latin typeface="Arial Narrow" panose="020B0606020202030204" pitchFamily="34" charset="0"/>
              </a:rPr>
              <a:t> </a:t>
            </a:r>
            <a:r>
              <a:rPr lang="en-US" sz="2000" dirty="0">
                <a:latin typeface="Arial Narrow" panose="020B0606020202030204" pitchFamily="34" charset="0"/>
              </a:rPr>
              <a:t>and try to use local variables instead. </a:t>
            </a:r>
            <a:endParaRPr lang="en-US" sz="2000" dirty="0" smtClean="0">
              <a:latin typeface="Arial Narrow" panose="020B0606020202030204" pitchFamily="34" charset="0"/>
            </a:endParaRPr>
          </a:p>
          <a:p>
            <a:pPr marL="457200" indent="-457200" algn="just">
              <a:buClrTx/>
              <a:buFont typeface="Wingdings" panose="05000000000000000000" pitchFamily="2" charset="2"/>
              <a:buChar char="§"/>
              <a:defRPr/>
            </a:pPr>
            <a:endParaRPr lang="en-US" sz="2000" dirty="0">
              <a:latin typeface="Arial Narrow" panose="020B0606020202030204" pitchFamily="34" charset="0"/>
            </a:endParaRPr>
          </a:p>
          <a:p>
            <a:pPr marL="457200" indent="-457200" algn="just">
              <a:buClrTx/>
              <a:buFont typeface="Wingdings" panose="05000000000000000000" pitchFamily="2" charset="2"/>
              <a:buChar char="§"/>
              <a:defRPr/>
            </a:pPr>
            <a:r>
              <a:rPr lang="en-US" sz="2000" dirty="0">
                <a:latin typeface="Arial Narrow" panose="020B0606020202030204" pitchFamily="34" charset="0"/>
              </a:rPr>
              <a:t>The </a:t>
            </a:r>
            <a:r>
              <a:rPr lang="en-US" sz="2000" b="1" dirty="0">
                <a:latin typeface="Arial Narrow" panose="020B0606020202030204" pitchFamily="34" charset="0"/>
              </a:rPr>
              <a:t>scope</a:t>
            </a:r>
            <a:r>
              <a:rPr lang="en-US" sz="2000" dirty="0">
                <a:latin typeface="Arial Narrow" panose="020B0606020202030204" pitchFamily="34" charset="0"/>
              </a:rPr>
              <a:t> of a variable is the area in which it can be legally referenced. A global variable's scope is the whole program. A local variable's scope is the function in which it is declared. </a:t>
            </a:r>
            <a:endParaRPr lang="en-US" sz="2000" dirty="0" smtClean="0">
              <a:latin typeface="Arial Narrow" panose="020B0606020202030204" pitchFamily="34" charset="0"/>
            </a:endParaRPr>
          </a:p>
          <a:p>
            <a:pPr marL="457200" indent="-457200" algn="just">
              <a:buClrTx/>
              <a:buFont typeface="Wingdings" panose="05000000000000000000" pitchFamily="2" charset="2"/>
              <a:buChar char="§"/>
              <a:defRPr/>
            </a:pPr>
            <a:endParaRPr lang="en-US" sz="2000" dirty="0">
              <a:latin typeface="Arial Narrow" panose="020B0606020202030204" pitchFamily="34" charset="0"/>
            </a:endParaRPr>
          </a:p>
          <a:p>
            <a:pPr marL="457200" indent="-457200" algn="just">
              <a:buClrTx/>
              <a:buFont typeface="Wingdings" panose="05000000000000000000" pitchFamily="2" charset="2"/>
              <a:buChar char="§"/>
              <a:defRPr/>
            </a:pPr>
            <a:r>
              <a:rPr lang="en-US" sz="2000" dirty="0">
                <a:latin typeface="Arial Narrow" panose="020B0606020202030204" pitchFamily="34" charset="0"/>
              </a:rPr>
              <a:t>In the example program above (with the function </a:t>
            </a:r>
            <a:r>
              <a:rPr lang="en-US" sz="2000" dirty="0" err="1">
                <a:latin typeface="Courier New" panose="02070309020205020404" pitchFamily="49" charset="0"/>
                <a:cs typeface="Courier New" panose="02070309020205020404" pitchFamily="49" charset="0"/>
              </a:rPr>
              <a:t>printMyName</a:t>
            </a:r>
            <a:r>
              <a:rPr lang="en-US" sz="2000" dirty="0">
                <a:latin typeface="Arial Narrow" panose="020B0606020202030204" pitchFamily="34" charset="0"/>
              </a:rPr>
              <a:t>), the variable </a:t>
            </a:r>
            <a:r>
              <a:rPr lang="en-US" sz="2000" dirty="0" err="1">
                <a:latin typeface="Courier New" panose="02070309020205020404" pitchFamily="49" charset="0"/>
                <a:cs typeface="Courier New" panose="02070309020205020404" pitchFamily="49" charset="0"/>
              </a:rPr>
              <a:t>userInput</a:t>
            </a:r>
            <a:r>
              <a:rPr lang="en-US" sz="2000" dirty="0">
                <a:latin typeface="Arial Narrow" panose="020B0606020202030204" pitchFamily="34" charset="0"/>
              </a:rPr>
              <a:t> is a local variable which belongs to the main function. The variable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r>
              <a:rPr lang="en-US" sz="2000" dirty="0">
                <a:latin typeface="Arial Narrow" panose="020B0606020202030204" pitchFamily="34" charset="0"/>
              </a:rPr>
              <a:t>is a local variable to the function </a:t>
            </a:r>
            <a:r>
              <a:rPr lang="en-US" sz="2000" dirty="0" err="1">
                <a:latin typeface="Courier New" panose="02070309020205020404" pitchFamily="49" charset="0"/>
                <a:cs typeface="Courier New" panose="02070309020205020404" pitchFamily="49" charset="0"/>
              </a:rPr>
              <a:t>printMyName</a:t>
            </a:r>
            <a:r>
              <a:rPr lang="en-US" sz="2000" dirty="0">
                <a:latin typeface="Arial Narrow" panose="020B0606020202030204" pitchFamily="34" charset="0"/>
              </a:rPr>
              <a:t>. (</a:t>
            </a:r>
            <a:r>
              <a:rPr lang="en-US" sz="2000" dirty="0" err="1">
                <a:latin typeface="Courier New" panose="02070309020205020404" pitchFamily="49" charset="0"/>
                <a:cs typeface="Courier New" panose="02070309020205020404" pitchFamily="49" charset="0"/>
              </a:rPr>
              <a:t>numOfTimes</a:t>
            </a:r>
            <a:r>
              <a:rPr lang="en-US" sz="2000" dirty="0">
                <a:latin typeface="Arial Narrow" panose="020B0606020202030204" pitchFamily="34" charset="0"/>
              </a:rPr>
              <a:t> isn't really a variable. It is a parameter technically. See objective 3 for more details on parameters.) </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a:solidFill>
                  <a:srgbClr val="FF0000"/>
                </a:solidFill>
                <a:latin typeface="Courier New" panose="02070309020205020404" pitchFamily="49" charset="0"/>
                <a:ea typeface="+mj-ea"/>
                <a:cs typeface="Courier New" panose="02070309020205020404" pitchFamily="49" charset="0"/>
              </a:rPr>
              <a:t>Parameter passing </a:t>
            </a:r>
            <a:r>
              <a:rPr lang="en-US" sz="3200" b="1" kern="1200" spc="-100" dirty="0" smtClean="0">
                <a:latin typeface="+mj-lt"/>
                <a:ea typeface="+mj-ea"/>
                <a:cs typeface="+mj-cs"/>
              </a:rPr>
              <a:t>in a function</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533400" y="1371600"/>
            <a:ext cx="8229600" cy="4876800"/>
          </a:xfrm>
        </p:spPr>
        <p:txBody>
          <a:bodyPr rtlCol="0">
            <a:normAutofit/>
          </a:bodyPr>
          <a:lstStyle/>
          <a:p>
            <a:pPr marL="457200" indent="-457200" algn="just">
              <a:buClrTx/>
              <a:buFont typeface="Wingdings" panose="05000000000000000000" pitchFamily="2" charset="2"/>
              <a:buChar char="§"/>
              <a:defRPr/>
            </a:pPr>
            <a:r>
              <a:rPr lang="en-US" sz="2000" dirty="0">
                <a:latin typeface="Arial Narrow" panose="020B0606020202030204" pitchFamily="34" charset="0"/>
              </a:rPr>
              <a:t>C++ allows programmers to define their own functions. </a:t>
            </a:r>
            <a:endParaRPr lang="en-US" sz="2000" dirty="0" smtClean="0">
              <a:latin typeface="Arial Narrow" panose="020B0606020202030204" pitchFamily="34" charset="0"/>
            </a:endParaRPr>
          </a:p>
          <a:p>
            <a:pPr marL="457200" indent="-457200" algn="just">
              <a:buClrTx/>
              <a:buFont typeface="Wingdings" panose="05000000000000000000" pitchFamily="2" charset="2"/>
              <a:buChar char="§"/>
              <a:defRPr/>
            </a:pPr>
            <a:endParaRPr lang="en-US" sz="2000" dirty="0">
              <a:latin typeface="Arial Narrow" panose="020B0606020202030204" pitchFamily="34" charset="0"/>
            </a:endParaRPr>
          </a:p>
          <a:p>
            <a:pPr marL="457200" indent="-457200" algn="just">
              <a:buClrTx/>
              <a:buFont typeface="Wingdings" panose="05000000000000000000" pitchFamily="2" charset="2"/>
              <a:buChar char="§"/>
              <a:defRPr/>
            </a:pPr>
            <a:r>
              <a:rPr lang="en-US" sz="2000" dirty="0" smtClean="0">
                <a:latin typeface="Arial Narrow" panose="020B0606020202030204" pitchFamily="34" charset="0"/>
              </a:rPr>
              <a:t>For </a:t>
            </a:r>
            <a:r>
              <a:rPr lang="en-US" sz="2000" dirty="0">
                <a:latin typeface="Arial Narrow" panose="020B0606020202030204" pitchFamily="34" charset="0"/>
              </a:rPr>
              <a:t>example the following is a definition of a function which given the co-ordinates of a point (</a:t>
            </a:r>
            <a:r>
              <a:rPr lang="en-US" sz="2000" dirty="0" err="1">
                <a:latin typeface="Arial Narrow" panose="020B0606020202030204" pitchFamily="34" charset="0"/>
              </a:rPr>
              <a:t>x,y</a:t>
            </a:r>
            <a:r>
              <a:rPr lang="en-US" sz="2000" dirty="0">
                <a:latin typeface="Arial Narrow" panose="020B0606020202030204" pitchFamily="34" charset="0"/>
              </a:rPr>
              <a:t>) will return its distance from the origin</a:t>
            </a:r>
            <a:r>
              <a:rPr lang="en-US" sz="2000" dirty="0" smtClean="0">
                <a:latin typeface="Arial Narrow" panose="020B0606020202030204" pitchFamily="34" charset="0"/>
              </a:rPr>
              <a:t>.</a:t>
            </a:r>
          </a:p>
          <a:p>
            <a:pPr marL="0" indent="0" algn="just">
              <a:buClrTx/>
              <a:buFont typeface="Arial" charset="0"/>
              <a:buNone/>
              <a:defRPr/>
            </a:pPr>
            <a:endParaRPr lang="en-US" sz="2000" dirty="0" smtClean="0">
              <a:latin typeface="Arial Narrow" panose="020B0606020202030204" pitchFamily="34" charset="0"/>
            </a:endParaRPr>
          </a:p>
          <a:p>
            <a:pPr marL="0" indent="0">
              <a:buFont typeface="Arial" charset="0"/>
              <a:buNone/>
              <a:defRPr/>
            </a:pPr>
            <a:r>
              <a:rPr lang="en-US" sz="1600" dirty="0" smtClean="0">
                <a:latin typeface="Courier New" panose="02070309020205020404" pitchFamily="49" charset="0"/>
                <a:cs typeface="Courier New" panose="02070309020205020404" pitchFamily="49" charset="0"/>
              </a:rPr>
              <a:t>	</a:t>
            </a:r>
            <a:r>
              <a:rPr lang="en-US" sz="1600" b="1" dirty="0" smtClean="0">
                <a:solidFill>
                  <a:srgbClr val="0000FF"/>
                </a:solidFill>
                <a:latin typeface="Courier New" panose="02070309020205020404" pitchFamily="49" charset="0"/>
                <a:cs typeface="Courier New" panose="02070309020205020404" pitchFamily="49" charset="0"/>
              </a:rPr>
              <a:t>// </a:t>
            </a:r>
            <a:r>
              <a:rPr lang="en-US" sz="1600" b="1" dirty="0">
                <a:solidFill>
                  <a:srgbClr val="0000FF"/>
                </a:solidFill>
                <a:latin typeface="Courier New" panose="02070309020205020404" pitchFamily="49" charset="0"/>
                <a:cs typeface="Courier New" panose="02070309020205020404" pitchFamily="49" charset="0"/>
              </a:rPr>
              <a:t>Returns the distance of (x, y) from origin </a:t>
            </a:r>
          </a:p>
          <a:p>
            <a:pPr marL="0" indent="0">
              <a:buFont typeface="Arial" charset="0"/>
              <a:buNone/>
              <a:defRPr/>
            </a:pPr>
            <a:r>
              <a:rPr lang="en-US" sz="2000" dirty="0">
                <a:latin typeface="Arial Narrow" panose="020B0606020202030204" pitchFamily="34" charset="0"/>
              </a:rPr>
              <a:t>	</a:t>
            </a:r>
            <a:r>
              <a:rPr lang="en-US" sz="1600" b="1" dirty="0" smtClean="0">
                <a:solidFill>
                  <a:srgbClr val="FF0000"/>
                </a:solidFill>
                <a:latin typeface="Courier New" panose="02070309020205020404" pitchFamily="49" charset="0"/>
                <a:cs typeface="Courier New" panose="02070309020205020404" pitchFamily="49" charset="0"/>
              </a:rPr>
              <a:t>float </a:t>
            </a:r>
            <a:r>
              <a:rPr lang="en-US" sz="1600" b="1" dirty="0">
                <a:solidFill>
                  <a:srgbClr val="FF0000"/>
                </a:solidFill>
                <a:latin typeface="Courier New" panose="02070309020205020404" pitchFamily="49" charset="0"/>
                <a:cs typeface="Courier New" panose="02070309020205020404" pitchFamily="49" charset="0"/>
              </a:rPr>
              <a:t>distance(float x, float y</a:t>
            </a:r>
            <a:r>
              <a:rPr lang="en-US" sz="1600" b="1" dirty="0" smtClean="0">
                <a:solidFill>
                  <a:srgbClr val="FF0000"/>
                </a:solidFill>
                <a:latin typeface="Courier New" panose="02070309020205020404" pitchFamily="49" charset="0"/>
                <a:cs typeface="Courier New" panose="02070309020205020404" pitchFamily="49" charset="0"/>
              </a:rPr>
              <a:t>)</a:t>
            </a:r>
          </a:p>
          <a:p>
            <a:pPr marL="0" indent="0">
              <a:buFont typeface="Arial" charset="0"/>
              <a:buNone/>
              <a:defRPr/>
            </a:pP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    </a:t>
            </a:r>
          </a:p>
          <a:p>
            <a:pPr marL="0" indent="0">
              <a:buFont typeface="Arial" charset="0"/>
              <a:buNone/>
              <a:defRPr/>
            </a:pP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	float </a:t>
            </a:r>
            <a:r>
              <a:rPr lang="en-US" sz="1600" b="1" dirty="0" err="1">
                <a:solidFill>
                  <a:srgbClr val="FF0000"/>
                </a:solidFill>
                <a:latin typeface="Courier New" panose="02070309020205020404" pitchFamily="49" charset="0"/>
                <a:cs typeface="Courier New" panose="02070309020205020404" pitchFamily="49" charset="0"/>
              </a:rPr>
              <a:t>dist</a:t>
            </a:r>
            <a:r>
              <a:rPr lang="en-US" sz="1600" b="1" dirty="0">
                <a:solidFill>
                  <a:srgbClr val="FF0000"/>
                </a:solidFill>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//local variable    </a:t>
            </a:r>
            <a:endParaRPr lang="en-US" sz="1600" b="1" dirty="0" smtClean="0">
              <a:solidFill>
                <a:srgbClr val="00B050"/>
              </a:solidFill>
              <a:latin typeface="Courier New" panose="02070309020205020404" pitchFamily="49" charset="0"/>
              <a:cs typeface="Courier New" panose="02070309020205020404" pitchFamily="49" charset="0"/>
            </a:endParaRPr>
          </a:p>
          <a:p>
            <a:pPr marL="0" indent="0">
              <a:buFont typeface="Arial" charset="0"/>
              <a:buNone/>
              <a:defRPr/>
            </a:pP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dist</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 </a:t>
            </a:r>
            <a:r>
              <a:rPr lang="en-US" sz="1600" b="1" dirty="0" err="1">
                <a:solidFill>
                  <a:srgbClr val="FF0000"/>
                </a:solidFill>
                <a:latin typeface="Courier New" panose="02070309020205020404" pitchFamily="49" charset="0"/>
                <a:cs typeface="Courier New" panose="02070309020205020404" pitchFamily="49" charset="0"/>
              </a:rPr>
              <a:t>sqrt</a:t>
            </a:r>
            <a:r>
              <a:rPr lang="en-US" sz="1600" b="1" dirty="0">
                <a:solidFill>
                  <a:srgbClr val="FF0000"/>
                </a:solidFill>
                <a:latin typeface="Courier New" panose="02070309020205020404" pitchFamily="49" charset="0"/>
                <a:cs typeface="Courier New" panose="02070309020205020404" pitchFamily="49" charset="0"/>
              </a:rPr>
              <a:t>(x * x + y * y);    </a:t>
            </a:r>
            <a:endParaRPr lang="en-US" sz="1600" b="1" dirty="0" smtClean="0">
              <a:solidFill>
                <a:srgbClr val="FF0000"/>
              </a:solidFill>
              <a:latin typeface="Courier New" panose="02070309020205020404" pitchFamily="49" charset="0"/>
              <a:cs typeface="Courier New" panose="02070309020205020404" pitchFamily="49" charset="0"/>
            </a:endParaRPr>
          </a:p>
          <a:p>
            <a:pPr marL="0" indent="0">
              <a:buFont typeface="Arial" charset="0"/>
              <a:buNone/>
              <a:defRPr/>
            </a:pP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	</a:t>
            </a:r>
          </a:p>
          <a:p>
            <a:pPr marL="0" indent="0">
              <a:buFont typeface="Arial" charset="0"/>
              <a:buNone/>
              <a:defRPr/>
            </a:pP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	return </a:t>
            </a:r>
            <a:r>
              <a:rPr lang="en-US" sz="1600" b="1" dirty="0" err="1">
                <a:solidFill>
                  <a:srgbClr val="FF0000"/>
                </a:solidFill>
                <a:latin typeface="Courier New" panose="02070309020205020404" pitchFamily="49" charset="0"/>
                <a:cs typeface="Courier New" panose="02070309020205020404" pitchFamily="49" charset="0"/>
              </a:rPr>
              <a:t>dist</a:t>
            </a:r>
            <a:r>
              <a:rPr lang="en-US" sz="1600" b="1" dirty="0">
                <a:solidFill>
                  <a:srgbClr val="FF0000"/>
                </a:solidFill>
                <a:latin typeface="Courier New" panose="02070309020205020404" pitchFamily="49" charset="0"/>
                <a:cs typeface="Courier New" panose="02070309020205020404" pitchFamily="49" charset="0"/>
              </a:rPr>
              <a:t>;   </a:t>
            </a:r>
            <a:endParaRPr lang="en-US" sz="1600" b="1" dirty="0" smtClean="0">
              <a:solidFill>
                <a:srgbClr val="FF0000"/>
              </a:solidFill>
              <a:latin typeface="Courier New" panose="02070309020205020404" pitchFamily="49" charset="0"/>
              <a:cs typeface="Courier New" panose="02070309020205020404" pitchFamily="49" charset="0"/>
            </a:endParaRPr>
          </a:p>
          <a:p>
            <a:pPr marL="0" indent="0">
              <a:buFont typeface="Arial" charset="0"/>
              <a:buNone/>
              <a:defRPr/>
            </a:pP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 </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a:solidFill>
                  <a:srgbClr val="FF0000"/>
                </a:solidFill>
                <a:latin typeface="Courier New" panose="02070309020205020404" pitchFamily="49" charset="0"/>
                <a:ea typeface="+mj-ea"/>
                <a:cs typeface="Courier New" panose="02070309020205020404" pitchFamily="49" charset="0"/>
              </a:rPr>
              <a:t>Parameter passing </a:t>
            </a:r>
            <a:r>
              <a:rPr lang="en-US" sz="3200" b="1" kern="1200" spc="-100" dirty="0" smtClean="0">
                <a:latin typeface="+mj-lt"/>
                <a:ea typeface="+mj-ea"/>
                <a:cs typeface="+mj-cs"/>
              </a:rPr>
              <a:t>in a function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533400" y="1371600"/>
            <a:ext cx="8229600" cy="4876800"/>
          </a:xfrm>
        </p:spPr>
        <p:txBody>
          <a:bodyPr rtlCol="0">
            <a:normAutofit/>
          </a:bodyPr>
          <a:lstStyle/>
          <a:p>
            <a:pPr algn="just">
              <a:spcBef>
                <a:spcPts val="0"/>
              </a:spcBef>
              <a:buClrTx/>
              <a:buFont typeface="Wingdings" panose="05000000000000000000" pitchFamily="2" charset="2"/>
              <a:buChar char="§"/>
              <a:defRPr/>
            </a:pPr>
            <a:r>
              <a:rPr lang="en-US" sz="2000" dirty="0" smtClean="0">
                <a:latin typeface="Arial Narrow" panose="020B0606020202030204" pitchFamily="34" charset="0"/>
              </a:rPr>
              <a:t>Data </a:t>
            </a:r>
            <a:r>
              <a:rPr lang="en-US" sz="2000" dirty="0">
                <a:latin typeface="Arial Narrow" panose="020B0606020202030204" pitchFamily="34" charset="0"/>
              </a:rPr>
              <a:t>is passed to functions as </a:t>
            </a:r>
            <a:r>
              <a:rPr lang="en-US" sz="2000" dirty="0">
                <a:solidFill>
                  <a:srgbClr val="CC00FF"/>
                </a:solidFill>
                <a:latin typeface="Arial Narrow" panose="020B0606020202030204" pitchFamily="34" charset="0"/>
              </a:rPr>
              <a:t>arguments</a:t>
            </a:r>
            <a:r>
              <a:rPr lang="en-US" sz="2000" dirty="0">
                <a:latin typeface="Arial Narrow" panose="020B0606020202030204" pitchFamily="34" charset="0"/>
              </a:rPr>
              <a:t> (sometimes referred to as </a:t>
            </a:r>
            <a:r>
              <a:rPr lang="en-US" sz="2000" b="1" dirty="0">
                <a:solidFill>
                  <a:srgbClr val="0000FF"/>
                </a:solidFill>
                <a:latin typeface="Arial Narrow" panose="020B0606020202030204" pitchFamily="34" charset="0"/>
              </a:rPr>
              <a:t>actual parameters</a:t>
            </a:r>
            <a:r>
              <a:rPr lang="en-US" sz="2000" b="1" dirty="0">
                <a:latin typeface="Arial Narrow" panose="020B0606020202030204" pitchFamily="34" charset="0"/>
              </a:rPr>
              <a:t>)</a:t>
            </a:r>
            <a:r>
              <a:rPr lang="en-US" sz="2000" dirty="0">
                <a:latin typeface="Arial Narrow" panose="020B0606020202030204" pitchFamily="34" charset="0"/>
              </a:rPr>
              <a:t>. </a:t>
            </a:r>
            <a:endParaRPr lang="en-US" sz="2000" dirty="0" smtClean="0">
              <a:latin typeface="Arial Narrow" panose="020B0606020202030204" pitchFamily="34" charset="0"/>
            </a:endParaRPr>
          </a:p>
          <a:p>
            <a:pPr algn="just">
              <a:spcBef>
                <a:spcPts val="0"/>
              </a:spcBef>
              <a:buClrTx/>
              <a:buFont typeface="Wingdings" panose="05000000000000000000" pitchFamily="2" charset="2"/>
              <a:buChar char="§"/>
              <a:defRPr/>
            </a:pPr>
            <a:endParaRPr lang="en-US" sz="2000" dirty="0" smtClean="0">
              <a:latin typeface="Arial Narrow" panose="020B0606020202030204" pitchFamily="34" charset="0"/>
            </a:endParaRPr>
          </a:p>
          <a:p>
            <a:pPr algn="just">
              <a:spcBef>
                <a:spcPts val="0"/>
              </a:spcBef>
              <a:buClrTx/>
              <a:buFont typeface="Wingdings" panose="05000000000000000000" pitchFamily="2" charset="2"/>
              <a:buChar char="§"/>
              <a:defRPr/>
            </a:pPr>
            <a:r>
              <a:rPr lang="en-US" sz="2000" dirty="0" smtClean="0">
                <a:latin typeface="Arial Narrow" panose="020B0606020202030204" pitchFamily="34" charset="0"/>
              </a:rPr>
              <a:t>When </a:t>
            </a:r>
            <a:r>
              <a:rPr lang="en-US" sz="2000" dirty="0">
                <a:latin typeface="Arial Narrow" panose="020B0606020202030204" pitchFamily="34" charset="0"/>
              </a:rPr>
              <a:t>a function is "called" by the main function (or another function), one or more arguments are passed to the function. </a:t>
            </a:r>
            <a:endParaRPr lang="en-US" sz="2000" dirty="0" smtClean="0">
              <a:latin typeface="Arial Narrow" panose="020B0606020202030204" pitchFamily="34" charset="0"/>
            </a:endParaRPr>
          </a:p>
          <a:p>
            <a:pPr marL="0" indent="0" algn="just">
              <a:spcBef>
                <a:spcPts val="0"/>
              </a:spcBef>
              <a:buClrTx/>
              <a:buFont typeface="Arial" charset="0"/>
              <a:buNone/>
              <a:defRPr/>
            </a:pPr>
            <a:endParaRPr lang="en-US" sz="2000" dirty="0" smtClean="0">
              <a:latin typeface="Arial Narrow" panose="020B0606020202030204" pitchFamily="34" charset="0"/>
            </a:endParaRPr>
          </a:p>
          <a:p>
            <a:pPr algn="just">
              <a:spcBef>
                <a:spcPts val="0"/>
              </a:spcBef>
              <a:buClrTx/>
              <a:buFont typeface="Wingdings" panose="05000000000000000000" pitchFamily="2" charset="2"/>
              <a:buChar char="§"/>
              <a:defRPr/>
            </a:pPr>
            <a:r>
              <a:rPr lang="en-US" sz="2000" dirty="0" smtClean="0">
                <a:latin typeface="Arial Narrow" panose="020B0606020202030204" pitchFamily="34" charset="0"/>
              </a:rPr>
              <a:t>On </a:t>
            </a:r>
            <a:r>
              <a:rPr lang="en-US" sz="2000" dirty="0">
                <a:latin typeface="Arial Narrow" panose="020B0606020202030204" pitchFamily="34" charset="0"/>
              </a:rPr>
              <a:t>the receiving end, the function accepts these arguments (technically, as </a:t>
            </a:r>
            <a:r>
              <a:rPr lang="en-US" sz="2000" b="1" dirty="0">
                <a:solidFill>
                  <a:srgbClr val="0000FF"/>
                </a:solidFill>
                <a:latin typeface="Arial Narrow" panose="020B0606020202030204" pitchFamily="34" charset="0"/>
              </a:rPr>
              <a:t>formal parameters</a:t>
            </a:r>
            <a:r>
              <a:rPr lang="en-US" sz="2000" dirty="0">
                <a:latin typeface="Arial Narrow" panose="020B0606020202030204" pitchFamily="34" charset="0"/>
              </a:rPr>
              <a:t>). </a:t>
            </a:r>
            <a:endParaRPr lang="en-US" sz="2000" dirty="0" smtClean="0">
              <a:latin typeface="Arial Narrow" panose="020B0606020202030204" pitchFamily="34" charset="0"/>
            </a:endParaRPr>
          </a:p>
          <a:p>
            <a:pPr algn="just">
              <a:spcBef>
                <a:spcPts val="0"/>
              </a:spcBef>
              <a:buClrTx/>
              <a:buFont typeface="Wingdings" panose="05000000000000000000" pitchFamily="2" charset="2"/>
              <a:buChar char="§"/>
              <a:defRPr/>
            </a:pPr>
            <a:endParaRPr lang="en-US" sz="2000" dirty="0" smtClean="0">
              <a:latin typeface="Arial Narrow" panose="020B0606020202030204" pitchFamily="34" charset="0"/>
            </a:endParaRPr>
          </a:p>
          <a:p>
            <a:pPr algn="just">
              <a:spcBef>
                <a:spcPts val="0"/>
              </a:spcBef>
              <a:buClrTx/>
              <a:buFont typeface="Wingdings" panose="05000000000000000000" pitchFamily="2" charset="2"/>
              <a:buChar char="§"/>
              <a:defRPr/>
            </a:pPr>
            <a:r>
              <a:rPr lang="en-US" sz="2000" dirty="0" smtClean="0">
                <a:latin typeface="Arial Narrow" panose="020B0606020202030204" pitchFamily="34" charset="0"/>
              </a:rPr>
              <a:t>The </a:t>
            </a:r>
            <a:r>
              <a:rPr lang="en-US" sz="2000" dirty="0">
                <a:latin typeface="Arial Narrow" panose="020B0606020202030204" pitchFamily="34" charset="0"/>
              </a:rPr>
              <a:t>variable names of the arguments (that is, </a:t>
            </a:r>
            <a:r>
              <a:rPr lang="en-US" sz="2000" b="1" dirty="0">
                <a:solidFill>
                  <a:srgbClr val="0000FF"/>
                </a:solidFill>
                <a:latin typeface="Arial Narrow" panose="020B0606020202030204" pitchFamily="34" charset="0"/>
              </a:rPr>
              <a:t>actual parameters</a:t>
            </a:r>
            <a:r>
              <a:rPr lang="en-US" sz="2000" dirty="0">
                <a:solidFill>
                  <a:srgbClr val="FF0000"/>
                </a:solidFill>
                <a:latin typeface="Arial Narrow" panose="020B0606020202030204" pitchFamily="34" charset="0"/>
              </a:rPr>
              <a:t>) from the "calling" function </a:t>
            </a:r>
            <a:r>
              <a:rPr lang="en-US" sz="2000" b="1" dirty="0">
                <a:solidFill>
                  <a:srgbClr val="0000FF"/>
                </a:solidFill>
                <a:latin typeface="Arial Narrow" panose="020B0606020202030204" pitchFamily="34" charset="0"/>
              </a:rPr>
              <a:t>do not have to be the same as the names of </a:t>
            </a:r>
            <a:r>
              <a:rPr lang="en-US" sz="2000" b="1" dirty="0">
                <a:solidFill>
                  <a:srgbClr val="FF0000"/>
                </a:solidFill>
                <a:latin typeface="Arial Narrow" panose="020B0606020202030204" pitchFamily="34" charset="0"/>
              </a:rPr>
              <a:t>the </a:t>
            </a:r>
            <a:r>
              <a:rPr lang="en-US" sz="2000" b="1" dirty="0">
                <a:solidFill>
                  <a:srgbClr val="0000FF"/>
                </a:solidFill>
                <a:latin typeface="Arial Narrow" panose="020B0606020202030204" pitchFamily="34" charset="0"/>
              </a:rPr>
              <a:t>formal parameters </a:t>
            </a:r>
            <a:r>
              <a:rPr lang="en-US" sz="2000" dirty="0">
                <a:solidFill>
                  <a:srgbClr val="FF0000"/>
                </a:solidFill>
                <a:latin typeface="Arial Narrow" panose="020B0606020202030204" pitchFamily="34" charset="0"/>
              </a:rPr>
              <a:t>in the "called" function. </a:t>
            </a:r>
            <a:endParaRPr lang="en-US" sz="2000" dirty="0" smtClean="0">
              <a:solidFill>
                <a:srgbClr val="FF0000"/>
              </a:solidFill>
              <a:latin typeface="Arial Narrow" panose="020B0606020202030204" pitchFamily="34" charset="0"/>
            </a:endParaRPr>
          </a:p>
          <a:p>
            <a:pPr marL="0" indent="0" algn="just">
              <a:spcBef>
                <a:spcPts val="0"/>
              </a:spcBef>
              <a:buClrTx/>
              <a:buFont typeface="Arial" charset="0"/>
              <a:buNone/>
              <a:defRPr/>
            </a:pPr>
            <a:endParaRPr lang="en-US" sz="2000" dirty="0" smtClean="0">
              <a:latin typeface="Arial Narrow" panose="020B0606020202030204" pitchFamily="34" charset="0"/>
            </a:endParaRPr>
          </a:p>
          <a:p>
            <a:pPr algn="just">
              <a:spcBef>
                <a:spcPts val="0"/>
              </a:spcBef>
              <a:buClrTx/>
              <a:buFont typeface="Wingdings" panose="05000000000000000000" pitchFamily="2" charset="2"/>
              <a:buChar char="§"/>
              <a:defRPr/>
            </a:pPr>
            <a:r>
              <a:rPr lang="en-US" sz="2000" dirty="0">
                <a:solidFill>
                  <a:srgbClr val="CC00FF"/>
                </a:solidFill>
                <a:latin typeface="Arial Narrow" panose="020B0606020202030204" pitchFamily="34" charset="0"/>
              </a:rPr>
              <a:t>But</a:t>
            </a:r>
            <a:r>
              <a:rPr lang="en-US" sz="2000" dirty="0">
                <a:latin typeface="Arial Narrow" panose="020B0606020202030204" pitchFamily="34" charset="0"/>
              </a:rPr>
              <a:t>, the </a:t>
            </a:r>
            <a:r>
              <a:rPr lang="en-US" sz="2000" dirty="0">
                <a:solidFill>
                  <a:srgbClr val="CC00FF"/>
                </a:solidFill>
                <a:latin typeface="Arial Narrow" panose="020B0606020202030204" pitchFamily="34" charset="0"/>
              </a:rPr>
              <a:t>datatypes of the arguments and the parameters should match exactly</a:t>
            </a:r>
            <a:r>
              <a:rPr lang="en-US" sz="2000" dirty="0">
                <a:latin typeface="Arial Narrow" panose="020B0606020202030204" pitchFamily="34" charset="0"/>
              </a:rPr>
              <a:t>. An error could occur if the data types do not match.</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a:solidFill>
                  <a:srgbClr val="FF0000"/>
                </a:solidFill>
                <a:latin typeface="Courier New" panose="02070309020205020404" pitchFamily="49" charset="0"/>
                <a:ea typeface="+mj-ea"/>
                <a:cs typeface="Courier New" panose="02070309020205020404" pitchFamily="49" charset="0"/>
              </a:rPr>
              <a:t>Parameter passing </a:t>
            </a:r>
            <a:r>
              <a:rPr lang="en-US" sz="3200" b="1" kern="1200" spc="-100" dirty="0" smtClean="0">
                <a:latin typeface="+mj-lt"/>
                <a:ea typeface="+mj-ea"/>
                <a:cs typeface="+mj-cs"/>
              </a:rPr>
              <a:t>in a function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533400" y="1447800"/>
            <a:ext cx="8229600" cy="4800600"/>
          </a:xfrm>
        </p:spPr>
        <p:txBody>
          <a:bodyPr rtlCol="0">
            <a:normAutofit/>
          </a:bodyPr>
          <a:lstStyle/>
          <a:p>
            <a:pPr marL="457200" indent="-457200" algn="just">
              <a:spcBef>
                <a:spcPts val="0"/>
              </a:spcBef>
              <a:buClrTx/>
              <a:buFont typeface="Wingdings" panose="05000000000000000000" pitchFamily="2" charset="2"/>
              <a:buChar char="§"/>
              <a:defRPr/>
            </a:pPr>
            <a:r>
              <a:rPr lang="en-US" dirty="0">
                <a:latin typeface="Arial Narrow" panose="020B0606020202030204" pitchFamily="34" charset="0"/>
              </a:rPr>
              <a:t>We type "</a:t>
            </a:r>
            <a:r>
              <a:rPr lang="en-US" dirty="0">
                <a:solidFill>
                  <a:srgbClr val="0000FF"/>
                </a:solidFill>
                <a:latin typeface="Arial Narrow" panose="020B0606020202030204" pitchFamily="34" charset="0"/>
              </a:rPr>
              <a:t>return 0;" </a:t>
            </a:r>
            <a:r>
              <a:rPr lang="en-US" dirty="0">
                <a:latin typeface="Arial Narrow" panose="020B0606020202030204" pitchFamily="34" charset="0"/>
              </a:rPr>
              <a:t>as the last statement in the main functions of all the programs that we write in this C++course. </a:t>
            </a:r>
            <a:endParaRPr lang="en-US"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endParaRPr lang="en-US"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dirty="0" smtClean="0">
                <a:latin typeface="Arial Narrow" panose="020B0606020202030204" pitchFamily="34" charset="0"/>
              </a:rPr>
              <a:t>This </a:t>
            </a:r>
            <a:r>
              <a:rPr lang="en-US" dirty="0">
                <a:solidFill>
                  <a:srgbClr val="CC00FF"/>
                </a:solidFill>
                <a:latin typeface="Arial Narrow" panose="020B0606020202030204" pitchFamily="34" charset="0"/>
              </a:rPr>
              <a:t>returns a message (of "0") to the operating system indicating that our C++ program ran successfully. </a:t>
            </a:r>
            <a:endParaRPr lang="en-US" dirty="0" smtClean="0">
              <a:solidFill>
                <a:srgbClr val="CC00FF"/>
              </a:solidFill>
              <a:latin typeface="Arial Narrow" panose="020B0606020202030204" pitchFamily="34" charset="0"/>
            </a:endParaRPr>
          </a:p>
          <a:p>
            <a:pPr marL="457200" indent="-457200" algn="just">
              <a:spcBef>
                <a:spcPts val="0"/>
              </a:spcBef>
              <a:buClrTx/>
              <a:buFont typeface="Wingdings" panose="05000000000000000000" pitchFamily="2" charset="2"/>
              <a:buChar char="§"/>
              <a:defRPr/>
            </a:pPr>
            <a:endParaRPr lang="en-US"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dirty="0" smtClean="0">
                <a:latin typeface="Arial Narrow" panose="020B0606020202030204" pitchFamily="34" charset="0"/>
              </a:rPr>
              <a:t>A </a:t>
            </a:r>
            <a:r>
              <a:rPr lang="en-US" dirty="0">
                <a:latin typeface="Arial Narrow" panose="020B0606020202030204" pitchFamily="34" charset="0"/>
              </a:rPr>
              <a:t>returned nonzero value is often used by programmers to indicate that an error occurred during the program's execution. </a:t>
            </a:r>
            <a:endParaRPr lang="en-US" dirty="0" smtClean="0">
              <a:latin typeface="Arial Narrow" panose="020B0606020202030204" pitchFamily="34" charset="0"/>
            </a:endParaRPr>
          </a:p>
          <a:p>
            <a:pPr marL="0" indent="0">
              <a:spcBef>
                <a:spcPts val="0"/>
              </a:spcBef>
              <a:buFont typeface="Arial" charset="0"/>
              <a:buNone/>
              <a:defRPr/>
            </a:pPr>
            <a:endParaRPr lang="en-US" sz="2000" dirty="0">
              <a:latin typeface="Arial Narrow" panose="020B060602020203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a:solidFill>
                  <a:srgbClr val="FF0000"/>
                </a:solidFill>
                <a:latin typeface="Courier New" panose="02070309020205020404" pitchFamily="49" charset="0"/>
                <a:ea typeface="+mj-ea"/>
                <a:cs typeface="Courier New" panose="02070309020205020404" pitchFamily="49" charset="0"/>
              </a:rPr>
              <a:t>Parameter passing </a:t>
            </a:r>
            <a:r>
              <a:rPr lang="en-US" sz="3200" b="1" kern="1200" spc="-100" dirty="0" smtClean="0">
                <a:latin typeface="+mj-lt"/>
                <a:ea typeface="+mj-ea"/>
                <a:cs typeface="+mj-cs"/>
              </a:rPr>
              <a:t>in a function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533400" y="1371600"/>
            <a:ext cx="8229600" cy="4876800"/>
          </a:xfrm>
        </p:spPr>
        <p:txBody>
          <a:bodyPr rtlCol="0">
            <a:normAutofit/>
          </a:bodyPr>
          <a:lstStyle/>
          <a:p>
            <a:pPr marL="457200" indent="-457200" algn="just">
              <a:spcBef>
                <a:spcPts val="0"/>
              </a:spcBef>
              <a:buClrTx/>
              <a:buFont typeface="Wingdings" panose="05000000000000000000" pitchFamily="2" charset="2"/>
              <a:buChar char="§"/>
              <a:defRPr/>
            </a:pPr>
            <a:r>
              <a:rPr lang="en-US" sz="2000" dirty="0" smtClean="0">
                <a:latin typeface="Arial Narrow" panose="020B0606020202030204" pitchFamily="34" charset="0"/>
              </a:rPr>
              <a:t>Often</a:t>
            </a:r>
            <a:r>
              <a:rPr lang="en-US" sz="2000" dirty="0">
                <a:latin typeface="Arial Narrow" panose="020B0606020202030204" pitchFamily="34" charset="0"/>
              </a:rPr>
              <a:t>, though, you want your function to return a computed value to the calling function. This value is used in the exact statement that the function was called. </a:t>
            </a:r>
            <a:endParaRPr lang="en-US" sz="2000"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endParaRPr lang="en-US" sz="2000" dirty="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smtClean="0">
                <a:latin typeface="Arial Narrow" panose="020B0606020202030204" pitchFamily="34" charset="0"/>
              </a:rPr>
              <a:t>For </a:t>
            </a:r>
            <a:r>
              <a:rPr lang="en-US" sz="2000" dirty="0">
                <a:latin typeface="Arial Narrow" panose="020B0606020202030204" pitchFamily="34" charset="0"/>
              </a:rPr>
              <a:t>example, </a:t>
            </a:r>
            <a:endParaRPr lang="en-US" sz="2000" dirty="0" smtClean="0">
              <a:latin typeface="Arial Narrow" panose="020B0606020202030204" pitchFamily="34" charset="0"/>
            </a:endParaRPr>
          </a:p>
          <a:p>
            <a:pPr marL="0" indent="0" algn="just">
              <a:spcBef>
                <a:spcPts val="0"/>
              </a:spcBef>
              <a:buClrTx/>
              <a:buFont typeface="Arial" charset="0"/>
              <a:buNone/>
              <a:defRPr/>
            </a:pPr>
            <a:endParaRPr lang="en-US" sz="2000" dirty="0">
              <a:latin typeface="Arial Narrow" panose="020B0606020202030204" pitchFamily="34" charset="0"/>
            </a:endParaRPr>
          </a:p>
          <a:p>
            <a:pPr marL="0" indent="0" algn="just">
              <a:spcBef>
                <a:spcPts val="0"/>
              </a:spcBef>
              <a:buClrTx/>
              <a:buFont typeface="Arial" charset="0"/>
              <a:buNone/>
              <a:defRPr/>
            </a:pPr>
            <a:r>
              <a:rPr lang="en-US" sz="2000" b="1" dirty="0" smtClean="0">
                <a:latin typeface="Arial Narrow" panose="020B0606020202030204" pitchFamily="34" charset="0"/>
              </a:rPr>
              <a:t>	</a:t>
            </a:r>
            <a:r>
              <a:rPr lang="en-US" sz="1800" b="1" dirty="0" err="1" smtClean="0">
                <a:solidFill>
                  <a:srgbClr val="0000FF"/>
                </a:solidFill>
                <a:latin typeface="Courier New" panose="02070309020205020404" pitchFamily="49" charset="0"/>
                <a:cs typeface="Courier New" panose="02070309020205020404" pitchFamily="49" charset="0"/>
              </a:rPr>
              <a:t>fahrenheit</a:t>
            </a:r>
            <a:r>
              <a:rPr lang="en-US" sz="1800" b="1" dirty="0" smtClean="0">
                <a:solidFill>
                  <a:srgbClr val="0000FF"/>
                </a:solidFill>
                <a:latin typeface="Courier New" panose="02070309020205020404" pitchFamily="49" charset="0"/>
                <a:cs typeface="Courier New" panose="02070309020205020404" pitchFamily="49" charset="0"/>
              </a:rPr>
              <a:t> </a:t>
            </a:r>
            <a:r>
              <a:rPr lang="en-US" sz="1800" b="1" dirty="0">
                <a:solidFill>
                  <a:srgbClr val="0000FF"/>
                </a:solidFill>
                <a:latin typeface="Courier New" panose="02070309020205020404" pitchFamily="49" charset="0"/>
                <a:cs typeface="Courier New" panose="02070309020205020404" pitchFamily="49" charset="0"/>
              </a:rPr>
              <a:t>= </a:t>
            </a:r>
            <a:r>
              <a:rPr lang="en-US" sz="1800" b="1" dirty="0" err="1">
                <a:solidFill>
                  <a:srgbClr val="0000FF"/>
                </a:solidFill>
                <a:latin typeface="Courier New" panose="02070309020205020404" pitchFamily="49" charset="0"/>
                <a:cs typeface="Courier New" panose="02070309020205020404" pitchFamily="49" charset="0"/>
              </a:rPr>
              <a:t>celsiusToFahrenheit</a:t>
            </a:r>
            <a:r>
              <a:rPr lang="en-US" sz="1800" b="1" dirty="0">
                <a:solidFill>
                  <a:srgbClr val="0000FF"/>
                </a:solidFill>
                <a:latin typeface="Courier New" panose="02070309020205020404" pitchFamily="49" charset="0"/>
                <a:cs typeface="Courier New" panose="02070309020205020404" pitchFamily="49" charset="0"/>
              </a:rPr>
              <a:t>(</a:t>
            </a:r>
            <a:r>
              <a:rPr lang="en-US" sz="1800" b="1" dirty="0" err="1">
                <a:solidFill>
                  <a:srgbClr val="0000FF"/>
                </a:solidFill>
                <a:latin typeface="Courier New" panose="02070309020205020404" pitchFamily="49" charset="0"/>
                <a:cs typeface="Courier New" panose="02070309020205020404" pitchFamily="49" charset="0"/>
              </a:rPr>
              <a:t>celsius</a:t>
            </a:r>
            <a:r>
              <a:rPr lang="en-US" sz="1800" b="1" dirty="0" smtClean="0">
                <a:solidFill>
                  <a:srgbClr val="0000FF"/>
                </a:solidFill>
                <a:latin typeface="Courier New" panose="02070309020205020404" pitchFamily="49" charset="0"/>
                <a:cs typeface="Courier New" panose="02070309020205020404" pitchFamily="49" charset="0"/>
              </a:rPr>
              <a:t>);</a:t>
            </a:r>
          </a:p>
          <a:p>
            <a:pPr marL="457200" indent="-457200" algn="just">
              <a:spcBef>
                <a:spcPts val="0"/>
              </a:spcBef>
              <a:buClrTx/>
              <a:buFont typeface="Wingdings" panose="05000000000000000000" pitchFamily="2" charset="2"/>
              <a:buChar char="§"/>
              <a:defRPr/>
            </a:pPr>
            <a:endParaRPr lang="en-US" sz="2000" dirty="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a:latin typeface="Arial Narrow" panose="020B0606020202030204" pitchFamily="34" charset="0"/>
              </a:rPr>
              <a:t>sends the argument, </a:t>
            </a:r>
            <a:r>
              <a:rPr lang="en-US" sz="1800" dirty="0" err="1">
                <a:latin typeface="Courier New" panose="02070309020205020404" pitchFamily="49" charset="0"/>
                <a:cs typeface="Courier New" panose="02070309020205020404" pitchFamily="49" charset="0"/>
              </a:rPr>
              <a:t>celsius</a:t>
            </a:r>
            <a:r>
              <a:rPr lang="en-US" sz="2000" dirty="0">
                <a:latin typeface="Arial Narrow" panose="020B0606020202030204" pitchFamily="34" charset="0"/>
              </a:rPr>
              <a:t>, to the function, </a:t>
            </a:r>
            <a:r>
              <a:rPr lang="en-US" sz="1800" dirty="0" err="1">
                <a:latin typeface="Courier New" panose="02070309020205020404" pitchFamily="49" charset="0"/>
                <a:cs typeface="Courier New" panose="02070309020205020404" pitchFamily="49" charset="0"/>
              </a:rPr>
              <a:t>celsiusToFahrenheit</a:t>
            </a:r>
            <a:r>
              <a:rPr lang="en-US" sz="2000" dirty="0">
                <a:latin typeface="Arial Narrow" panose="020B0606020202030204" pitchFamily="34" charset="0"/>
              </a:rPr>
              <a:t>, where it is used to determine the equivalent Fahrenheit temperature. </a:t>
            </a:r>
            <a:endParaRPr lang="en-US" sz="2000"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endParaRPr lang="en-US" sz="2000" dirty="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smtClean="0">
                <a:latin typeface="Arial Narrow" panose="020B0606020202030204" pitchFamily="34" charset="0"/>
              </a:rPr>
              <a:t>Then</a:t>
            </a:r>
            <a:r>
              <a:rPr lang="en-US" sz="2000" dirty="0">
                <a:latin typeface="Arial Narrow" panose="020B0606020202030204" pitchFamily="34" charset="0"/>
              </a:rPr>
              <a:t>, the final value is returned from within the function to the main function where it is assigned to the </a:t>
            </a:r>
            <a:r>
              <a:rPr lang="en-US" sz="1800" dirty="0" err="1">
                <a:latin typeface="Courier New" panose="02070309020205020404" pitchFamily="49" charset="0"/>
                <a:cs typeface="Courier New" panose="02070309020205020404" pitchFamily="49" charset="0"/>
              </a:rPr>
              <a:t>fahrenheit</a:t>
            </a:r>
            <a:r>
              <a:rPr lang="en-US" sz="2000" dirty="0">
                <a:latin typeface="Arial Narrow" panose="020B0606020202030204" pitchFamily="34" charset="0"/>
              </a:rPr>
              <a:t> variable.</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a:solidFill>
                  <a:srgbClr val="FF0000"/>
                </a:solidFill>
                <a:latin typeface="Courier New" panose="02070309020205020404" pitchFamily="49" charset="0"/>
                <a:ea typeface="+mj-ea"/>
                <a:cs typeface="Courier New" panose="02070309020205020404" pitchFamily="49" charset="0"/>
              </a:rPr>
              <a:t>Parameter passing </a:t>
            </a:r>
            <a:r>
              <a:rPr lang="en-US" sz="3200" b="1" kern="1200" spc="-100" dirty="0" smtClean="0">
                <a:latin typeface="+mj-lt"/>
                <a:ea typeface="+mj-ea"/>
                <a:cs typeface="+mj-cs"/>
              </a:rPr>
              <a:t>in a function (</a:t>
            </a:r>
            <a:r>
              <a:rPr lang="en-US" sz="3200" b="1" kern="1200" spc="-100" dirty="0" err="1" smtClean="0">
                <a:latin typeface="+mj-lt"/>
                <a:ea typeface="+mj-ea"/>
                <a:cs typeface="+mj-cs"/>
              </a:rPr>
              <a:t>cont</a:t>
            </a:r>
            <a:r>
              <a:rPr lang="en-US" sz="3200" b="1" kern="1200" spc="-100" dirty="0" smtClean="0">
                <a:latin typeface="+mj-lt"/>
                <a:ea typeface="+mj-ea"/>
                <a:cs typeface="+mj-cs"/>
              </a:rPr>
              <a:t>…)</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533400" y="1371600"/>
            <a:ext cx="8229600" cy="4876800"/>
          </a:xfrm>
        </p:spPr>
        <p:txBody>
          <a:bodyPr rtlCol="0">
            <a:normAutofit/>
          </a:bodyPr>
          <a:lstStyle/>
          <a:p>
            <a:pPr marL="0" indent="0" algn="just" eaLnBrk="1" fontAlgn="auto" hangingPunct="1">
              <a:lnSpc>
                <a:spcPct val="150000"/>
              </a:lnSpc>
              <a:spcAft>
                <a:spcPts val="0"/>
              </a:spcAft>
              <a:buFont typeface="Arial" charset="0"/>
              <a:buNone/>
              <a:defRPr/>
            </a:pPr>
            <a:r>
              <a:rPr lang="en-US" dirty="0">
                <a:latin typeface="Arial Narrow" panose="020B0606020202030204" pitchFamily="34" charset="0"/>
              </a:rPr>
              <a:t>There are technically </a:t>
            </a:r>
            <a:r>
              <a:rPr lang="en-US" dirty="0">
                <a:solidFill>
                  <a:srgbClr val="0000FF"/>
                </a:solidFill>
                <a:latin typeface="Arial Narrow" panose="020B0606020202030204" pitchFamily="34" charset="0"/>
              </a:rPr>
              <a:t>three ways to pass data </a:t>
            </a:r>
            <a:r>
              <a:rPr lang="en-US" dirty="0">
                <a:latin typeface="Arial Narrow" panose="020B0606020202030204" pitchFamily="34" charset="0"/>
              </a:rPr>
              <a:t>as arguments to functions. You can pass data </a:t>
            </a:r>
            <a:r>
              <a:rPr lang="en-US" dirty="0" smtClean="0">
                <a:latin typeface="Arial Narrow" panose="020B0606020202030204" pitchFamily="34" charset="0"/>
              </a:rPr>
              <a:t>:</a:t>
            </a:r>
          </a:p>
          <a:p>
            <a:pPr marL="914400" indent="-457200" algn="just" eaLnBrk="1" fontAlgn="auto" hangingPunct="1">
              <a:lnSpc>
                <a:spcPct val="150000"/>
              </a:lnSpc>
              <a:spcAft>
                <a:spcPts val="0"/>
              </a:spcAft>
              <a:buClrTx/>
              <a:buFont typeface="+mj-lt"/>
              <a:buAutoNum type="arabicParenR"/>
              <a:tabLst>
                <a:tab pos="857250" algn="l"/>
              </a:tabLst>
              <a:defRPr/>
            </a:pPr>
            <a:r>
              <a:rPr lang="en-US" dirty="0" smtClean="0">
                <a:solidFill>
                  <a:srgbClr val="FF0000"/>
                </a:solidFill>
                <a:latin typeface="Arial Narrow" panose="020B0606020202030204" pitchFamily="34" charset="0"/>
              </a:rPr>
              <a:t>by </a:t>
            </a:r>
            <a:r>
              <a:rPr lang="en-US" dirty="0">
                <a:solidFill>
                  <a:srgbClr val="FF0000"/>
                </a:solidFill>
                <a:latin typeface="Arial Narrow" panose="020B0606020202030204" pitchFamily="34" charset="0"/>
              </a:rPr>
              <a:t>value, </a:t>
            </a:r>
            <a:endParaRPr lang="en-US" dirty="0" smtClean="0">
              <a:solidFill>
                <a:srgbClr val="FF0000"/>
              </a:solidFill>
              <a:latin typeface="Arial Narrow" panose="020B0606020202030204" pitchFamily="34" charset="0"/>
            </a:endParaRPr>
          </a:p>
          <a:p>
            <a:pPr marL="914400" indent="-457200" algn="just" eaLnBrk="1" fontAlgn="auto" hangingPunct="1">
              <a:lnSpc>
                <a:spcPct val="150000"/>
              </a:lnSpc>
              <a:spcAft>
                <a:spcPts val="0"/>
              </a:spcAft>
              <a:buClrTx/>
              <a:buFont typeface="+mj-lt"/>
              <a:buAutoNum type="arabicParenR"/>
              <a:tabLst>
                <a:tab pos="857250" algn="l"/>
              </a:tabLst>
              <a:defRPr/>
            </a:pPr>
            <a:r>
              <a:rPr lang="en-US" dirty="0" smtClean="0">
                <a:solidFill>
                  <a:srgbClr val="FF0000"/>
                </a:solidFill>
                <a:latin typeface="Arial Narrow" panose="020B0606020202030204" pitchFamily="34" charset="0"/>
              </a:rPr>
              <a:t>by </a:t>
            </a:r>
            <a:r>
              <a:rPr lang="en-US" dirty="0">
                <a:solidFill>
                  <a:srgbClr val="FF0000"/>
                </a:solidFill>
                <a:latin typeface="Arial Narrow" panose="020B0606020202030204" pitchFamily="34" charset="0"/>
              </a:rPr>
              <a:t>reference, </a:t>
            </a:r>
            <a:endParaRPr lang="en-US" dirty="0" smtClean="0">
              <a:solidFill>
                <a:srgbClr val="FF0000"/>
              </a:solidFill>
              <a:latin typeface="Arial Narrow" panose="020B0606020202030204" pitchFamily="34" charset="0"/>
            </a:endParaRPr>
          </a:p>
          <a:p>
            <a:pPr marL="914400" indent="-457200" algn="just" eaLnBrk="1" fontAlgn="auto" hangingPunct="1">
              <a:lnSpc>
                <a:spcPct val="150000"/>
              </a:lnSpc>
              <a:spcAft>
                <a:spcPts val="0"/>
              </a:spcAft>
              <a:buClrTx/>
              <a:buFont typeface="+mj-lt"/>
              <a:buAutoNum type="arabicParenR"/>
              <a:tabLst>
                <a:tab pos="857250" algn="l"/>
              </a:tabLst>
              <a:defRPr/>
            </a:pPr>
            <a:r>
              <a:rPr lang="en-US" dirty="0" smtClean="0">
                <a:solidFill>
                  <a:srgbClr val="FF0000"/>
                </a:solidFill>
                <a:latin typeface="Arial Narrow" panose="020B0606020202030204" pitchFamily="34" charset="0"/>
              </a:rPr>
              <a:t>by </a:t>
            </a:r>
            <a:r>
              <a:rPr lang="en-US" dirty="0">
                <a:solidFill>
                  <a:srgbClr val="FF0000"/>
                </a:solidFill>
                <a:latin typeface="Arial Narrow" panose="020B0606020202030204" pitchFamily="34" charset="0"/>
              </a:rPr>
              <a:t>address.</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altLang="en-US" b="1" dirty="0" smtClean="0"/>
              <a:t>Chapter’s </a:t>
            </a:r>
            <a:r>
              <a:rPr lang="en-US" altLang="en-US" b="1" dirty="0"/>
              <a:t>Outline</a:t>
            </a:r>
            <a:endParaRPr lang="en-US" dirty="0"/>
          </a:p>
        </p:txBody>
      </p:sp>
      <p:sp>
        <p:nvSpPr>
          <p:cNvPr id="8195" name="Content Placeholder 1"/>
          <p:cNvSpPr>
            <a:spLocks noGrp="1"/>
          </p:cNvSpPr>
          <p:nvPr>
            <p:ph idx="1"/>
          </p:nvPr>
        </p:nvSpPr>
        <p:spPr/>
        <p:txBody>
          <a:bodyPr/>
          <a:lstStyle/>
          <a:p>
            <a:pPr marL="457200" indent="-457200" algn="just">
              <a:lnSpc>
                <a:spcPct val="150000"/>
              </a:lnSpc>
              <a:buClrTx/>
              <a:buFont typeface="+mj-lt"/>
              <a:buAutoNum type="arabicParenR"/>
              <a:defRPr/>
            </a:pPr>
            <a:r>
              <a:rPr lang="en-US" sz="2000" b="1" dirty="0">
                <a:latin typeface="Arial Narrow" pitchFamily="34" charset="0"/>
              </a:rPr>
              <a:t>Creating structured programs that are divided into </a:t>
            </a:r>
            <a:r>
              <a:rPr lang="en-US" sz="2000" b="1" dirty="0" smtClean="0">
                <a:latin typeface="Arial Narrow" pitchFamily="34" charset="0"/>
              </a:rPr>
              <a:t>functions</a:t>
            </a:r>
          </a:p>
          <a:p>
            <a:pPr marL="457200" indent="-457200" algn="just">
              <a:lnSpc>
                <a:spcPct val="150000"/>
              </a:lnSpc>
              <a:buClrTx/>
              <a:buFont typeface="+mj-lt"/>
              <a:buAutoNum type="arabicParenR"/>
              <a:defRPr/>
            </a:pPr>
            <a:r>
              <a:rPr lang="ms-MY" sz="2000" b="1" dirty="0" smtClean="0">
                <a:latin typeface="Arial Narrow" pitchFamily="34" charset="0"/>
              </a:rPr>
              <a:t>Library </a:t>
            </a:r>
            <a:r>
              <a:rPr lang="ms-MY" sz="2000" b="1" dirty="0">
                <a:latin typeface="Arial Narrow" pitchFamily="34" charset="0"/>
              </a:rPr>
              <a:t>function and </a:t>
            </a:r>
            <a:r>
              <a:rPr lang="ms-MY" sz="2000" b="1" dirty="0" smtClean="0">
                <a:latin typeface="Arial Narrow" pitchFamily="34" charset="0"/>
              </a:rPr>
              <a:t>User </a:t>
            </a:r>
            <a:r>
              <a:rPr lang="ms-MY" sz="2000" b="1" dirty="0">
                <a:latin typeface="Arial Narrow" pitchFamily="34" charset="0"/>
              </a:rPr>
              <a:t>defined function </a:t>
            </a:r>
            <a:endParaRPr lang="ms-MY" sz="2000" b="1" dirty="0" smtClean="0">
              <a:latin typeface="Arial Narrow" pitchFamily="34" charset="0"/>
            </a:endParaRPr>
          </a:p>
          <a:p>
            <a:pPr marL="457200" indent="-457200" algn="just">
              <a:lnSpc>
                <a:spcPct val="150000"/>
              </a:lnSpc>
              <a:buClrTx/>
              <a:buFont typeface="+mj-lt"/>
              <a:buAutoNum type="arabicParenR"/>
              <a:defRPr/>
            </a:pPr>
            <a:r>
              <a:rPr lang="en-US" sz="2000" b="1" dirty="0" smtClean="0">
                <a:latin typeface="Arial Narrow" pitchFamily="34" charset="0"/>
              </a:rPr>
              <a:t>Scope </a:t>
            </a:r>
            <a:r>
              <a:rPr lang="en-US" sz="2000" b="1" dirty="0">
                <a:latin typeface="Arial Narrow" pitchFamily="34" charset="0"/>
              </a:rPr>
              <a:t>of variables </a:t>
            </a:r>
            <a:endParaRPr lang="en-US" sz="2000" b="1" dirty="0" smtClean="0">
              <a:latin typeface="Arial Narrow" pitchFamily="34" charset="0"/>
            </a:endParaRPr>
          </a:p>
          <a:p>
            <a:pPr marL="457200" indent="-457200" algn="just">
              <a:lnSpc>
                <a:spcPct val="150000"/>
              </a:lnSpc>
              <a:buClrTx/>
              <a:buFont typeface="+mj-lt"/>
              <a:buAutoNum type="arabicParenR"/>
              <a:defRPr/>
            </a:pPr>
            <a:r>
              <a:rPr lang="en-US" sz="2000" b="1" dirty="0" smtClean="0">
                <a:latin typeface="Arial Narrow" pitchFamily="34" charset="0"/>
              </a:rPr>
              <a:t>Parameter </a:t>
            </a:r>
            <a:r>
              <a:rPr lang="en-US" sz="2000" b="1" dirty="0">
                <a:latin typeface="Arial Narrow" pitchFamily="34" charset="0"/>
              </a:rPr>
              <a:t>passing </a:t>
            </a:r>
            <a:r>
              <a:rPr lang="en-US" sz="2000" b="1" dirty="0" smtClean="0">
                <a:latin typeface="Arial Narrow" pitchFamily="34" charset="0"/>
              </a:rPr>
              <a:t>in functions</a:t>
            </a:r>
          </a:p>
          <a:p>
            <a:pPr marL="457200" indent="-457200" algn="just">
              <a:lnSpc>
                <a:spcPct val="150000"/>
              </a:lnSpc>
              <a:buClrTx/>
              <a:buFont typeface="+mj-lt"/>
              <a:buAutoNum type="arabicParenR"/>
              <a:defRPr/>
            </a:pPr>
            <a:r>
              <a:rPr lang="en-US" sz="2000" b="1" dirty="0">
                <a:latin typeface="Arial Narrow" pitchFamily="34" charset="0"/>
              </a:rPr>
              <a:t>List and explain the four basic types of statements. (This objective is not from our textbook.) </a:t>
            </a:r>
          </a:p>
          <a:p>
            <a:pPr marL="0" indent="0" algn="just">
              <a:lnSpc>
                <a:spcPct val="150000"/>
              </a:lnSpc>
              <a:buClrTx/>
              <a:buFont typeface="Arial" charset="0"/>
              <a:buNone/>
              <a:defRPr/>
            </a:pP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a:latin typeface="+mj-lt"/>
                <a:ea typeface="+mj-ea"/>
                <a:cs typeface="+mj-cs"/>
              </a:rPr>
              <a:t>Parameter </a:t>
            </a:r>
            <a:r>
              <a:rPr lang="en-US" sz="3200" b="1" kern="1200" spc="-100" dirty="0" smtClean="0">
                <a:latin typeface="+mj-lt"/>
                <a:ea typeface="+mj-ea"/>
                <a:cs typeface="+mj-cs"/>
              </a:rPr>
              <a:t>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passing by value</a:t>
            </a:r>
            <a:r>
              <a:rPr lang="en-US" sz="3200" b="1" kern="1200" spc="-100" dirty="0">
                <a:solidFill>
                  <a:srgbClr val="FF0000"/>
                </a:solidFill>
                <a:latin typeface="Courier New" panose="02070309020205020404" pitchFamily="49" charset="0"/>
                <a:ea typeface="+mj-ea"/>
                <a:cs typeface="Courier New" panose="02070309020205020404" pitchFamily="49" charset="0"/>
              </a:rPr>
              <a:t/>
            </a:r>
            <a:br>
              <a:rPr lang="en-US" sz="3200" b="1" kern="1200" spc="-100" dirty="0">
                <a:solidFill>
                  <a:srgbClr val="FF0000"/>
                </a:solidFill>
                <a:latin typeface="Courier New" panose="02070309020205020404" pitchFamily="49" charset="0"/>
                <a:ea typeface="+mj-ea"/>
                <a:cs typeface="Courier New" panose="02070309020205020404" pitchFamily="49" charset="0"/>
              </a:rPr>
            </a:br>
            <a:endParaRPr lang="en-US" sz="3200" b="1" kern="1200" spc="-100" dirty="0">
              <a:solidFill>
                <a:srgbClr val="FF0000"/>
              </a:solidFill>
              <a:latin typeface="Courier New" panose="02070309020205020404" pitchFamily="49" charset="0"/>
              <a:ea typeface="+mj-ea"/>
              <a:cs typeface="Courier New" panose="02070309020205020404" pitchFamily="49" charset="0"/>
            </a:endParaRPr>
          </a:p>
        </p:txBody>
      </p:sp>
      <p:sp>
        <p:nvSpPr>
          <p:cNvPr id="3" name="Content Placeholder 2"/>
          <p:cNvSpPr>
            <a:spLocks noGrp="1"/>
          </p:cNvSpPr>
          <p:nvPr>
            <p:ph idx="1"/>
          </p:nvPr>
        </p:nvSpPr>
        <p:spPr>
          <a:xfrm>
            <a:off x="533400" y="1219200"/>
            <a:ext cx="8229600" cy="5334000"/>
          </a:xfrm>
        </p:spPr>
        <p:txBody>
          <a:bodyPr rtlCol="0">
            <a:normAutofit fontScale="32500" lnSpcReduction="20000"/>
          </a:bodyPr>
          <a:lstStyle/>
          <a:p>
            <a:pPr marL="0" lvl="1" indent="0" defTabSz="457200">
              <a:lnSpc>
                <a:spcPct val="120000"/>
              </a:lnSpc>
              <a:spcBef>
                <a:spcPts val="0"/>
              </a:spcBef>
              <a:buFont typeface="Arial" charset="0"/>
              <a:buNone/>
              <a:defRPr/>
            </a:pPr>
            <a:r>
              <a:rPr lang="en-US" sz="4500" b="1" dirty="0" smtClean="0">
                <a:solidFill>
                  <a:srgbClr val="0000FF"/>
                </a:solidFill>
                <a:latin typeface="Arial Narrow" panose="020B0606020202030204" pitchFamily="34" charset="0"/>
              </a:rPr>
              <a:t>passing </a:t>
            </a:r>
            <a:r>
              <a:rPr lang="en-US" sz="4500" b="1" dirty="0">
                <a:solidFill>
                  <a:srgbClr val="0000FF"/>
                </a:solidFill>
                <a:latin typeface="Arial Narrow" panose="020B0606020202030204" pitchFamily="34" charset="0"/>
              </a:rPr>
              <a:t>by value</a:t>
            </a:r>
            <a:r>
              <a:rPr lang="en-US" sz="4500" dirty="0">
                <a:solidFill>
                  <a:srgbClr val="0000FF"/>
                </a:solidFill>
                <a:latin typeface="Arial Narrow" panose="020B0606020202030204" pitchFamily="34" charset="0"/>
              </a:rPr>
              <a:t> </a:t>
            </a:r>
            <a:r>
              <a:rPr lang="en-US" sz="4500" dirty="0">
                <a:latin typeface="Arial Narrow" panose="020B0606020202030204" pitchFamily="34" charset="0"/>
              </a:rPr>
              <a:t>is the preferred method. </a:t>
            </a:r>
            <a:r>
              <a:rPr lang="en-US" sz="4500" dirty="0" smtClean="0">
                <a:latin typeface="Arial Narrow" panose="020B0606020202030204" pitchFamily="34" charset="0"/>
              </a:rPr>
              <a:t>You </a:t>
            </a:r>
            <a:r>
              <a:rPr lang="en-US" sz="4500" dirty="0">
                <a:latin typeface="Arial Narrow" panose="020B0606020202030204" pitchFamily="34" charset="0"/>
              </a:rPr>
              <a:t>simply use a variable name, an actual numeric literal, or an expression in the parentheses of the call statement. </a:t>
            </a:r>
            <a:r>
              <a:rPr lang="en-US" sz="4500" dirty="0" smtClean="0">
                <a:latin typeface="Arial Narrow" panose="020B0606020202030204" pitchFamily="34" charset="0"/>
              </a:rPr>
              <a:t>This </a:t>
            </a:r>
            <a:r>
              <a:rPr lang="en-US" sz="4500" dirty="0">
                <a:latin typeface="Arial Narrow" panose="020B0606020202030204" pitchFamily="34" charset="0"/>
              </a:rPr>
              <a:t>method is the safest because it does not actually change the value of the argument in the calling function. </a:t>
            </a:r>
            <a:r>
              <a:rPr lang="en-US" sz="4500" dirty="0" smtClean="0">
                <a:latin typeface="Arial Narrow" panose="020B0606020202030204" pitchFamily="34" charset="0"/>
              </a:rPr>
              <a:t/>
            </a:r>
            <a:br>
              <a:rPr lang="en-US" sz="4500" dirty="0" smtClean="0">
                <a:latin typeface="Arial Narrow" panose="020B0606020202030204" pitchFamily="34" charset="0"/>
              </a:rPr>
            </a:br>
            <a:r>
              <a:rPr lang="en-US" sz="4500" dirty="0" smtClean="0">
                <a:latin typeface="Arial Narrow" panose="020B0606020202030204" pitchFamily="34" charset="0"/>
              </a:rPr>
              <a:t/>
            </a:r>
            <a:br>
              <a:rPr lang="en-US" sz="4500" dirty="0" smtClean="0">
                <a:latin typeface="Arial Narrow" panose="020B0606020202030204" pitchFamily="34" charset="0"/>
              </a:rPr>
            </a:br>
            <a:r>
              <a:rPr lang="en-US" sz="4500" dirty="0" smtClean="0">
                <a:latin typeface="Arial Narrow" panose="020B0606020202030204" pitchFamily="34" charset="0"/>
              </a:rPr>
              <a:t>In </a:t>
            </a:r>
            <a:r>
              <a:rPr lang="en-US" sz="4500" dirty="0">
                <a:latin typeface="Arial Narrow" panose="020B0606020202030204" pitchFamily="34" charset="0"/>
              </a:rPr>
              <a:t>the example below, the argument named </a:t>
            </a:r>
            <a:r>
              <a:rPr lang="en-US" sz="4300" dirty="0">
                <a:latin typeface="Courier New" panose="02070309020205020404" pitchFamily="49" charset="0"/>
                <a:cs typeface="Courier New" panose="02070309020205020404" pitchFamily="49" charset="0"/>
              </a:rPr>
              <a:t>price </a:t>
            </a:r>
            <a:r>
              <a:rPr lang="en-US" sz="4500" dirty="0">
                <a:latin typeface="Arial Narrow" panose="020B0606020202030204" pitchFamily="34" charset="0"/>
              </a:rPr>
              <a:t>is passed by value to the function </a:t>
            </a:r>
            <a:r>
              <a:rPr lang="en-US" sz="4300" dirty="0" err="1">
                <a:latin typeface="Courier New" panose="02070309020205020404" pitchFamily="49" charset="0"/>
                <a:cs typeface="Courier New" panose="02070309020205020404" pitchFamily="49" charset="0"/>
              </a:rPr>
              <a:t>addTax</a:t>
            </a:r>
            <a:r>
              <a:rPr lang="en-US" sz="4500" dirty="0">
                <a:latin typeface="Arial Narrow" panose="020B0606020202030204" pitchFamily="34" charset="0"/>
              </a:rPr>
              <a:t>.</a:t>
            </a:r>
            <a:br>
              <a:rPr lang="en-US" sz="4500" dirty="0">
                <a:latin typeface="Arial Narrow" panose="020B0606020202030204" pitchFamily="34" charset="0"/>
              </a:rPr>
            </a:br>
            <a:r>
              <a:rPr lang="en-US" sz="2900" dirty="0">
                <a:latin typeface="Arial Narrow" panose="020B0606020202030204" pitchFamily="34" charset="0"/>
              </a:rPr>
              <a:t/>
            </a:r>
            <a:br>
              <a:rPr lang="en-US" sz="2900" dirty="0">
                <a:latin typeface="Arial Narrow" panose="020B0606020202030204" pitchFamily="34" charset="0"/>
              </a:rPr>
            </a:br>
            <a:r>
              <a:rPr lang="en-US" sz="2900" dirty="0" smtClean="0">
                <a:latin typeface="Arial Narrow" panose="020B0606020202030204" pitchFamily="34" charset="0"/>
              </a:rPr>
              <a:t>	</a:t>
            </a:r>
          </a:p>
          <a:p>
            <a:pPr marL="0" lvl="1" indent="0" defTabSz="457200">
              <a:lnSpc>
                <a:spcPct val="120000"/>
              </a:lnSpc>
              <a:spcBef>
                <a:spcPts val="0"/>
              </a:spcBef>
              <a:buFont typeface="Arial" charset="0"/>
              <a:buNone/>
              <a:defRPr/>
            </a:pPr>
            <a:r>
              <a:rPr lang="en-US" sz="2900" b="1" dirty="0">
                <a:solidFill>
                  <a:srgbClr val="FF0000"/>
                </a:solidFill>
                <a:latin typeface="Arial Narrow" panose="020B0606020202030204" pitchFamily="34" charset="0"/>
                <a:cs typeface="Courier New" panose="02070309020205020404" pitchFamily="49" charset="0"/>
              </a:rPr>
              <a:t>	</a:t>
            </a:r>
            <a:r>
              <a:rPr lang="en-US" sz="3700" b="1" dirty="0" smtClean="0">
                <a:solidFill>
                  <a:srgbClr val="FF0000"/>
                </a:solidFill>
                <a:latin typeface="Courier New" panose="02070309020205020404" pitchFamily="49" charset="0"/>
                <a:cs typeface="Courier New" panose="02070309020205020404" pitchFamily="49" charset="0"/>
              </a:rPr>
              <a:t>#</a:t>
            </a:r>
            <a:r>
              <a:rPr lang="en-US" sz="3700" b="1" dirty="0">
                <a:solidFill>
                  <a:srgbClr val="FF0000"/>
                </a:solidFill>
                <a:latin typeface="Courier New" panose="02070309020205020404" pitchFamily="49" charset="0"/>
                <a:cs typeface="Courier New" panose="02070309020205020404" pitchFamily="49" charset="0"/>
              </a:rPr>
              <a:t>include &lt;</a:t>
            </a:r>
            <a:r>
              <a:rPr lang="en-US" sz="3700" b="1" dirty="0" err="1">
                <a:solidFill>
                  <a:srgbClr val="FF0000"/>
                </a:solidFill>
                <a:latin typeface="Courier New" panose="02070309020205020404" pitchFamily="49" charset="0"/>
                <a:cs typeface="Courier New" panose="02070309020205020404" pitchFamily="49" charset="0"/>
              </a:rPr>
              <a:t>iostream.h</a:t>
            </a:r>
            <a:r>
              <a:rPr lang="en-US" sz="3700" b="1" dirty="0">
                <a:solidFill>
                  <a:srgbClr val="FF0000"/>
                </a:solidFill>
                <a:latin typeface="Courier New" panose="02070309020205020404" pitchFamily="49" charset="0"/>
                <a:cs typeface="Courier New" panose="02070309020205020404" pitchFamily="49" charset="0"/>
              </a:rPr>
              <a:t>&gt;</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smtClean="0">
                <a:solidFill>
                  <a:srgbClr val="0000FF"/>
                </a:solidFill>
                <a:latin typeface="Courier New" panose="02070309020205020404" pitchFamily="49" charset="0"/>
                <a:cs typeface="Courier New" panose="02070309020205020404" pitchFamily="49" charset="0"/>
              </a:rPr>
              <a:t>double </a:t>
            </a:r>
            <a:r>
              <a:rPr lang="en-US" sz="3700" b="1" dirty="0" err="1">
                <a:solidFill>
                  <a:srgbClr val="0000FF"/>
                </a:solidFill>
                <a:latin typeface="Courier New" panose="02070309020205020404" pitchFamily="49" charset="0"/>
                <a:cs typeface="Courier New" panose="02070309020205020404" pitchFamily="49" charset="0"/>
              </a:rPr>
              <a:t>addTax</a:t>
            </a:r>
            <a:r>
              <a:rPr lang="en-US" sz="3700" b="1" dirty="0">
                <a:solidFill>
                  <a:srgbClr val="0000FF"/>
                </a:solidFill>
                <a:latin typeface="Courier New" panose="02070309020205020404" pitchFamily="49" charset="0"/>
                <a:cs typeface="Courier New" panose="02070309020205020404" pitchFamily="49" charset="0"/>
              </a:rPr>
              <a:t>(double);</a:t>
            </a: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err="1" smtClean="0">
                <a:solidFill>
                  <a:srgbClr val="FF0000"/>
                </a:solidFill>
                <a:latin typeface="Courier New" panose="02070309020205020404" pitchFamily="49" charset="0"/>
                <a:cs typeface="Courier New" panose="02070309020205020404" pitchFamily="49" charset="0"/>
              </a:rPr>
              <a:t>int</a:t>
            </a: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a:solidFill>
                  <a:srgbClr val="FF0000"/>
                </a:solidFill>
                <a:latin typeface="Courier New" panose="02070309020205020404" pitchFamily="49" charset="0"/>
                <a:cs typeface="Courier New" panose="02070309020205020404" pitchFamily="49" charset="0"/>
              </a:rPr>
              <a:t>main()</a:t>
            </a:r>
            <a:br>
              <a:rPr lang="en-US" sz="3700" b="1" dirty="0">
                <a:solidFill>
                  <a:srgbClr val="FF0000"/>
                </a:solidFill>
                <a:latin typeface="Courier New" panose="02070309020205020404" pitchFamily="49" charset="0"/>
                <a:cs typeface="Courier New" panose="02070309020205020404" pitchFamily="49" charset="0"/>
              </a:rPr>
            </a:b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t>
            </a:r>
            <a:r>
              <a:rPr lang="en-US" sz="3700" b="1" dirty="0" smtClean="0">
                <a:solidFill>
                  <a:srgbClr val="FF0000"/>
                </a:solidFill>
                <a:latin typeface="Courier New" panose="02070309020205020404" pitchFamily="49" charset="0"/>
                <a:cs typeface="Courier New" panose="02070309020205020404" pitchFamily="49" charset="0"/>
              </a:rPr>
              <a:t>		double </a:t>
            </a:r>
            <a:r>
              <a:rPr lang="en-US" sz="3700" b="1" dirty="0">
                <a:solidFill>
                  <a:srgbClr val="FF0000"/>
                </a:solidFill>
                <a:latin typeface="Courier New" panose="02070309020205020404" pitchFamily="49" charset="0"/>
                <a:cs typeface="Courier New" panose="02070309020205020404" pitchFamily="49" charset="0"/>
              </a:rPr>
              <a:t>price = 10.00;</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t>
            </a:r>
            <a:r>
              <a:rPr lang="en-US" sz="3700" b="1" dirty="0" smtClean="0">
                <a:solidFill>
                  <a:srgbClr val="FF0000"/>
                </a:solidFill>
                <a:latin typeface="Courier New" panose="02070309020205020404" pitchFamily="49" charset="0"/>
                <a:cs typeface="Courier New" panose="02070309020205020404" pitchFamily="49" charset="0"/>
              </a:rPr>
              <a:t>		double </a:t>
            </a:r>
            <a:r>
              <a:rPr lang="en-US" sz="3700" b="1" dirty="0" err="1">
                <a:solidFill>
                  <a:srgbClr val="FF0000"/>
                </a:solidFill>
                <a:latin typeface="Courier New" panose="02070309020205020404" pitchFamily="49" charset="0"/>
                <a:cs typeface="Courier New" panose="02070309020205020404" pitchFamily="49" charset="0"/>
              </a:rPr>
              <a:t>finalPrice</a:t>
            </a:r>
            <a:r>
              <a:rPr lang="en-US" sz="3700" b="1" dirty="0">
                <a:solidFill>
                  <a:srgbClr val="FF0000"/>
                </a:solidFill>
                <a:latin typeface="Courier New" panose="02070309020205020404" pitchFamily="49" charset="0"/>
                <a:cs typeface="Courier New" panose="02070309020205020404" pitchFamily="49" charset="0"/>
              </a:rPr>
              <a:t> = 0.0;</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t>
            </a: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err="1" smtClean="0">
                <a:solidFill>
                  <a:srgbClr val="FF0000"/>
                </a:solidFill>
                <a:latin typeface="Courier New" panose="02070309020205020404" pitchFamily="49" charset="0"/>
                <a:cs typeface="Courier New" panose="02070309020205020404" pitchFamily="49" charset="0"/>
              </a:rPr>
              <a:t>finalPrice</a:t>
            </a: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a:solidFill>
                  <a:srgbClr val="FF0000"/>
                </a:solidFill>
                <a:latin typeface="Courier New" panose="02070309020205020404" pitchFamily="49" charset="0"/>
                <a:cs typeface="Courier New" panose="02070309020205020404" pitchFamily="49" charset="0"/>
              </a:rPr>
              <a:t>= </a:t>
            </a:r>
            <a:r>
              <a:rPr lang="en-US" sz="3700" b="1" dirty="0" err="1">
                <a:solidFill>
                  <a:srgbClr val="0000FF"/>
                </a:solidFill>
                <a:latin typeface="Courier New" panose="02070309020205020404" pitchFamily="49" charset="0"/>
                <a:cs typeface="Courier New" panose="02070309020205020404" pitchFamily="49" charset="0"/>
              </a:rPr>
              <a:t>addTax</a:t>
            </a:r>
            <a:r>
              <a:rPr lang="en-US" sz="3700" b="1" dirty="0">
                <a:solidFill>
                  <a:srgbClr val="0000FF"/>
                </a:solidFill>
                <a:latin typeface="Courier New" panose="02070309020205020404" pitchFamily="49" charset="0"/>
                <a:cs typeface="Courier New" panose="02070309020205020404" pitchFamily="49" charset="0"/>
              </a:rPr>
              <a:t>(price</a:t>
            </a:r>
            <a:r>
              <a:rPr lang="en-US" sz="3700" b="1" dirty="0" smtClean="0">
                <a:solidFill>
                  <a:srgbClr val="0000FF"/>
                </a:solidFill>
                <a:latin typeface="Courier New" panose="02070309020205020404" pitchFamily="49" charset="0"/>
                <a:cs typeface="Courier New" panose="02070309020205020404" pitchFamily="49" charset="0"/>
              </a:rPr>
              <a:t>); </a:t>
            </a:r>
            <a:r>
              <a:rPr lang="en-US" sz="3700" b="1" dirty="0" smtClean="0">
                <a:solidFill>
                  <a:srgbClr val="339933"/>
                </a:solidFill>
                <a:latin typeface="Courier New" panose="02070309020205020404" pitchFamily="49" charset="0"/>
                <a:cs typeface="Courier New" panose="02070309020205020404" pitchFamily="49" charset="0"/>
              </a:rPr>
              <a:t>// function call</a:t>
            </a: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t>
            </a: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err="1" smtClean="0">
                <a:solidFill>
                  <a:srgbClr val="FF0000"/>
                </a:solidFill>
                <a:latin typeface="Courier New" panose="02070309020205020404" pitchFamily="49" charset="0"/>
                <a:cs typeface="Courier New" panose="02070309020205020404" pitchFamily="49" charset="0"/>
              </a:rPr>
              <a:t>cout</a:t>
            </a: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a:solidFill>
                  <a:srgbClr val="FF0000"/>
                </a:solidFill>
                <a:latin typeface="Courier New" panose="02070309020205020404" pitchFamily="49" charset="0"/>
                <a:cs typeface="Courier New" panose="02070309020205020404" pitchFamily="49" charset="0"/>
              </a:rPr>
              <a:t>&lt;&lt; "The final price with tax is " &lt;&lt; </a:t>
            </a:r>
            <a:r>
              <a:rPr lang="en-US" sz="3700" b="1" dirty="0" err="1">
                <a:solidFill>
                  <a:srgbClr val="FF0000"/>
                </a:solidFill>
                <a:latin typeface="Courier New" panose="02070309020205020404" pitchFamily="49" charset="0"/>
                <a:cs typeface="Courier New" panose="02070309020205020404" pitchFamily="49" charset="0"/>
              </a:rPr>
              <a:t>finalPrice</a:t>
            </a:r>
            <a:r>
              <a:rPr lang="en-US" sz="3700" b="1" dirty="0">
                <a:solidFill>
                  <a:srgbClr val="FF0000"/>
                </a:solidFill>
                <a:latin typeface="Courier New" panose="02070309020205020404" pitchFamily="49" charset="0"/>
                <a:cs typeface="Courier New" panose="02070309020205020404" pitchFamily="49" charset="0"/>
              </a:rPr>
              <a:t> &lt;&lt; </a:t>
            </a:r>
            <a:r>
              <a:rPr lang="en-US" sz="3700" b="1" dirty="0" err="1">
                <a:solidFill>
                  <a:srgbClr val="FF0000"/>
                </a:solidFill>
                <a:latin typeface="Courier New" panose="02070309020205020404" pitchFamily="49" charset="0"/>
                <a:cs typeface="Courier New" panose="02070309020205020404" pitchFamily="49" charset="0"/>
              </a:rPr>
              <a:t>endl</a:t>
            </a:r>
            <a:r>
              <a:rPr lang="en-US" sz="3700" b="1" dirty="0">
                <a:solidFill>
                  <a:srgbClr val="FF0000"/>
                </a:solidFill>
                <a:latin typeface="Courier New" panose="02070309020205020404" pitchFamily="49" charset="0"/>
                <a:cs typeface="Courier New" panose="02070309020205020404" pitchFamily="49" charset="0"/>
              </a:rPr>
              <a:t>;</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t>
            </a:r>
            <a:r>
              <a:rPr lang="en-US" sz="3700" b="1" dirty="0" smtClean="0">
                <a:solidFill>
                  <a:srgbClr val="FF0000"/>
                </a:solidFill>
                <a:latin typeface="Courier New" panose="02070309020205020404" pitchFamily="49" charset="0"/>
                <a:cs typeface="Courier New" panose="02070309020205020404" pitchFamily="49" charset="0"/>
              </a:rPr>
              <a:t>		return </a:t>
            </a:r>
            <a:r>
              <a:rPr lang="en-US" sz="3700" b="1" dirty="0">
                <a:solidFill>
                  <a:srgbClr val="FF0000"/>
                </a:solidFill>
                <a:latin typeface="Courier New" panose="02070309020205020404" pitchFamily="49" charset="0"/>
                <a:cs typeface="Courier New" panose="02070309020205020404" pitchFamily="49" charset="0"/>
              </a:rPr>
              <a:t>0;</a:t>
            </a:r>
            <a:br>
              <a:rPr lang="en-US" sz="3700" b="1" dirty="0">
                <a:solidFill>
                  <a:srgbClr val="FF0000"/>
                </a:solidFill>
                <a:latin typeface="Courier New" panose="02070309020205020404" pitchFamily="49" charset="0"/>
                <a:cs typeface="Courier New" panose="02070309020205020404" pitchFamily="49" charset="0"/>
              </a:rPr>
            </a:b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smtClean="0">
                <a:solidFill>
                  <a:srgbClr val="339933"/>
                </a:solidFill>
                <a:latin typeface="Courier New" panose="02070309020205020404" pitchFamily="49" charset="0"/>
                <a:cs typeface="Courier New" panose="02070309020205020404" pitchFamily="49" charset="0"/>
              </a:rPr>
              <a:t>// </a:t>
            </a:r>
            <a:r>
              <a:rPr lang="en-US" sz="3700" b="1" dirty="0">
                <a:solidFill>
                  <a:srgbClr val="339933"/>
                </a:solidFill>
                <a:latin typeface="Courier New" panose="02070309020205020404" pitchFamily="49" charset="0"/>
                <a:cs typeface="Courier New" panose="02070309020205020404" pitchFamily="49" charset="0"/>
              </a:rPr>
              <a:t>end of main</a:t>
            </a: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smtClean="0">
                <a:solidFill>
                  <a:srgbClr val="0000FF"/>
                </a:solidFill>
                <a:latin typeface="Courier New" panose="02070309020205020404" pitchFamily="49" charset="0"/>
                <a:cs typeface="Courier New" panose="02070309020205020404" pitchFamily="49" charset="0"/>
              </a:rPr>
              <a:t>double </a:t>
            </a:r>
            <a:r>
              <a:rPr lang="en-US" sz="3700" b="1" dirty="0" err="1">
                <a:solidFill>
                  <a:srgbClr val="0000FF"/>
                </a:solidFill>
                <a:latin typeface="Courier New" panose="02070309020205020404" pitchFamily="49" charset="0"/>
                <a:cs typeface="Courier New" panose="02070309020205020404" pitchFamily="49" charset="0"/>
              </a:rPr>
              <a:t>addTax</a:t>
            </a:r>
            <a:r>
              <a:rPr lang="en-US" sz="3700" b="1" dirty="0">
                <a:solidFill>
                  <a:srgbClr val="0000FF"/>
                </a:solidFill>
                <a:latin typeface="Courier New" panose="02070309020205020404" pitchFamily="49" charset="0"/>
                <a:cs typeface="Courier New" panose="02070309020205020404" pitchFamily="49" charset="0"/>
              </a:rPr>
              <a:t>(double </a:t>
            </a:r>
            <a:r>
              <a:rPr lang="en-US" sz="3700" b="1" dirty="0" err="1">
                <a:solidFill>
                  <a:srgbClr val="0000FF"/>
                </a:solidFill>
                <a:latin typeface="Courier New" panose="02070309020205020404" pitchFamily="49" charset="0"/>
                <a:cs typeface="Courier New" panose="02070309020205020404" pitchFamily="49" charset="0"/>
              </a:rPr>
              <a:t>initialPrice</a:t>
            </a:r>
            <a:r>
              <a:rPr lang="en-US" sz="3700" b="1" dirty="0">
                <a:solidFill>
                  <a:srgbClr val="0000FF"/>
                </a:solidFill>
                <a:latin typeface="Courier New" panose="02070309020205020404" pitchFamily="49" charset="0"/>
                <a:cs typeface="Courier New" panose="02070309020205020404" pitchFamily="49" charset="0"/>
              </a:rPr>
              <a:t>)</a:t>
            </a: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a:solidFill>
                  <a:srgbClr val="FF0000"/>
                </a:solidFill>
                <a:latin typeface="Courier New" panose="02070309020205020404" pitchFamily="49" charset="0"/>
                <a:cs typeface="Courier New" panose="02070309020205020404" pitchFamily="49" charset="0"/>
              </a:rPr>
              <a:t/>
            </a:r>
            <a:br>
              <a:rPr lang="en-US" sz="3700" b="1" dirty="0">
                <a:solidFill>
                  <a:srgbClr val="FF0000"/>
                </a:solidFill>
                <a:latin typeface="Courier New" panose="02070309020205020404" pitchFamily="49" charset="0"/>
                <a:cs typeface="Courier New" panose="02070309020205020404" pitchFamily="49" charset="0"/>
              </a:rPr>
            </a:br>
            <a:r>
              <a:rPr lang="en-US" sz="3700" b="1" dirty="0">
                <a:solidFill>
                  <a:srgbClr val="FF0000"/>
                </a:solidFill>
                <a:latin typeface="Courier New" panose="02070309020205020404" pitchFamily="49" charset="0"/>
                <a:cs typeface="Courier New" panose="02070309020205020404" pitchFamily="49" charset="0"/>
              </a:rPr>
              <a:t>   </a:t>
            </a:r>
            <a:r>
              <a:rPr lang="en-US" sz="3700" b="1" dirty="0" smtClean="0">
                <a:solidFill>
                  <a:srgbClr val="FF0000"/>
                </a:solidFill>
                <a:latin typeface="Courier New" panose="02070309020205020404" pitchFamily="49" charset="0"/>
                <a:cs typeface="Courier New" panose="02070309020205020404" pitchFamily="49" charset="0"/>
              </a:rPr>
              <a:t>		return </a:t>
            </a:r>
            <a:r>
              <a:rPr lang="en-US" sz="3700" b="1" dirty="0">
                <a:solidFill>
                  <a:srgbClr val="FF0000"/>
                </a:solidFill>
                <a:latin typeface="Courier New" panose="02070309020205020404" pitchFamily="49" charset="0"/>
                <a:cs typeface="Courier New" panose="02070309020205020404" pitchFamily="49" charset="0"/>
              </a:rPr>
              <a:t>(</a:t>
            </a:r>
            <a:r>
              <a:rPr lang="en-US" sz="3700" b="1" dirty="0" err="1">
                <a:solidFill>
                  <a:srgbClr val="FF0000"/>
                </a:solidFill>
                <a:latin typeface="Courier New" panose="02070309020205020404" pitchFamily="49" charset="0"/>
                <a:cs typeface="Courier New" panose="02070309020205020404" pitchFamily="49" charset="0"/>
              </a:rPr>
              <a:t>initialPrice</a:t>
            </a:r>
            <a:r>
              <a:rPr lang="en-US" sz="3700" b="1" dirty="0">
                <a:solidFill>
                  <a:srgbClr val="FF0000"/>
                </a:solidFill>
                <a:latin typeface="Courier New" panose="02070309020205020404" pitchFamily="49" charset="0"/>
                <a:cs typeface="Courier New" panose="02070309020205020404" pitchFamily="49" charset="0"/>
              </a:rPr>
              <a:t> + </a:t>
            </a:r>
            <a:r>
              <a:rPr lang="en-US" sz="3700" b="1" dirty="0" err="1">
                <a:solidFill>
                  <a:srgbClr val="FF0000"/>
                </a:solidFill>
                <a:latin typeface="Courier New" panose="02070309020205020404" pitchFamily="49" charset="0"/>
                <a:cs typeface="Courier New" panose="02070309020205020404" pitchFamily="49" charset="0"/>
              </a:rPr>
              <a:t>initialPrice</a:t>
            </a:r>
            <a:r>
              <a:rPr lang="en-US" sz="3700" b="1" dirty="0">
                <a:solidFill>
                  <a:srgbClr val="FF0000"/>
                </a:solidFill>
                <a:latin typeface="Courier New" panose="02070309020205020404" pitchFamily="49" charset="0"/>
                <a:cs typeface="Courier New" panose="02070309020205020404" pitchFamily="49" charset="0"/>
              </a:rPr>
              <a:t> * 0.06);</a:t>
            </a:r>
            <a:br>
              <a:rPr lang="en-US" sz="3700" b="1" dirty="0">
                <a:solidFill>
                  <a:srgbClr val="FF0000"/>
                </a:solidFill>
                <a:latin typeface="Courier New" panose="02070309020205020404" pitchFamily="49" charset="0"/>
                <a:cs typeface="Courier New" panose="02070309020205020404" pitchFamily="49" charset="0"/>
              </a:rPr>
            </a:br>
            <a:r>
              <a:rPr lang="en-US" sz="3700" b="1" dirty="0" smtClean="0">
                <a:solidFill>
                  <a:srgbClr val="FF0000"/>
                </a:solidFill>
                <a:latin typeface="Courier New" panose="02070309020205020404" pitchFamily="49" charset="0"/>
                <a:cs typeface="Courier New" panose="02070309020205020404" pitchFamily="49" charset="0"/>
              </a:rPr>
              <a:t>	}</a:t>
            </a:r>
            <a:r>
              <a:rPr lang="en-US" sz="3700" b="1" dirty="0" smtClean="0">
                <a:solidFill>
                  <a:srgbClr val="339933"/>
                </a:solidFill>
                <a:latin typeface="Courier New" panose="02070309020205020404" pitchFamily="49" charset="0"/>
                <a:cs typeface="Courier New" panose="02070309020205020404" pitchFamily="49" charset="0"/>
              </a:rPr>
              <a:t>// </a:t>
            </a:r>
            <a:r>
              <a:rPr lang="en-US" sz="3700" b="1" dirty="0">
                <a:solidFill>
                  <a:srgbClr val="339933"/>
                </a:solidFill>
                <a:latin typeface="Courier New" panose="02070309020205020404" pitchFamily="49" charset="0"/>
                <a:cs typeface="Courier New" panose="02070309020205020404" pitchFamily="49" charset="0"/>
              </a:rPr>
              <a:t>end of </a:t>
            </a:r>
            <a:r>
              <a:rPr lang="en-US" sz="3700" b="1" dirty="0" err="1">
                <a:solidFill>
                  <a:srgbClr val="339933"/>
                </a:solidFill>
                <a:latin typeface="Courier New" panose="02070309020205020404" pitchFamily="49" charset="0"/>
                <a:cs typeface="Courier New" panose="02070309020205020404" pitchFamily="49" charset="0"/>
              </a:rPr>
              <a:t>addTax</a:t>
            </a:r>
            <a:endParaRPr lang="en-US" sz="3700" dirty="0">
              <a:solidFill>
                <a:srgbClr val="339933"/>
              </a:solidFill>
              <a:latin typeface="Courier New" panose="02070309020205020404" pitchFamily="49" charset="0"/>
              <a:cs typeface="Courier New" panose="02070309020205020404" pitchFamily="49" charset="0"/>
            </a:endParaRPr>
          </a:p>
          <a:p>
            <a:pPr marL="0" indent="0" eaLnBrk="1" fontAlgn="auto" hangingPunct="1">
              <a:lnSpc>
                <a:spcPct val="120000"/>
              </a:lnSpc>
              <a:spcBef>
                <a:spcPts val="0"/>
              </a:spcBef>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smtClean="0">
                <a:latin typeface="+mj-lt"/>
                <a:ea typeface="+mj-ea"/>
                <a:cs typeface="+mj-cs"/>
              </a:rPr>
              <a:t>Parameter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passing by reference</a:t>
            </a:r>
            <a:endParaRPr lang="en-US" sz="3200" b="1" kern="1200" spc="-100" dirty="0">
              <a:solidFill>
                <a:srgbClr val="FF0000"/>
              </a:solidFill>
              <a:latin typeface="Courier New" panose="02070309020205020404" pitchFamily="49" charset="0"/>
              <a:ea typeface="+mj-ea"/>
              <a:cs typeface="Courier New" panose="02070309020205020404" pitchFamily="49" charset="0"/>
            </a:endParaRPr>
          </a:p>
        </p:txBody>
      </p:sp>
      <p:sp>
        <p:nvSpPr>
          <p:cNvPr id="3" name="Content Placeholder 2"/>
          <p:cNvSpPr>
            <a:spLocks noGrp="1"/>
          </p:cNvSpPr>
          <p:nvPr>
            <p:ph idx="1"/>
          </p:nvPr>
        </p:nvSpPr>
        <p:spPr>
          <a:xfrm>
            <a:off x="533400" y="1371600"/>
            <a:ext cx="8229600" cy="5029200"/>
          </a:xfrm>
        </p:spPr>
        <p:txBody>
          <a:bodyPr rtlCol="0">
            <a:normAutofit fontScale="92500" lnSpcReduction="20000"/>
          </a:bodyPr>
          <a:lstStyle/>
          <a:p>
            <a:pPr lvl="1" indent="-457200" algn="just" defTabSz="457200">
              <a:lnSpc>
                <a:spcPct val="120000"/>
              </a:lnSpc>
              <a:spcBef>
                <a:spcPts val="0"/>
              </a:spcBef>
              <a:buClrTx/>
              <a:buFont typeface="Wingdings" panose="05000000000000000000" pitchFamily="2" charset="2"/>
              <a:buChar char="§"/>
              <a:defRPr/>
            </a:pPr>
            <a:r>
              <a:rPr lang="en-US" sz="1800" b="1" dirty="0">
                <a:solidFill>
                  <a:srgbClr val="0000FF"/>
                </a:solidFill>
                <a:latin typeface="Arial Narrow" panose="020B0606020202030204" pitchFamily="34" charset="0"/>
              </a:rPr>
              <a:t>passing by reference</a:t>
            </a:r>
            <a:r>
              <a:rPr lang="en-US" sz="1800" dirty="0">
                <a:solidFill>
                  <a:srgbClr val="0000FF"/>
                </a:solidFill>
                <a:latin typeface="Arial Narrow" panose="020B0606020202030204" pitchFamily="34" charset="0"/>
              </a:rPr>
              <a:t> </a:t>
            </a:r>
            <a:r>
              <a:rPr lang="en-US" sz="1800" dirty="0">
                <a:latin typeface="Arial Narrow" panose="020B0606020202030204" pitchFamily="34" charset="0"/>
              </a:rPr>
              <a:t>is to be </a:t>
            </a:r>
            <a:r>
              <a:rPr lang="en-US" sz="1800" dirty="0">
                <a:solidFill>
                  <a:srgbClr val="0000FF"/>
                </a:solidFill>
                <a:latin typeface="Arial Narrow" panose="020B0606020202030204" pitchFamily="34" charset="0"/>
              </a:rPr>
              <a:t>used when you want the function to actually and permanently change the values of one or more variables. </a:t>
            </a:r>
            <a:r>
              <a:rPr lang="en-US" sz="1800" dirty="0">
                <a:latin typeface="Arial Narrow" panose="020B0606020202030204" pitchFamily="34" charset="0"/>
              </a:rPr>
              <a:t>This method is dangerous but beneficial sometimes since it allows you to affect the values of arguments in your calling function</a:t>
            </a:r>
            <a:r>
              <a:rPr lang="en-US" sz="1800" dirty="0" smtClean="0">
                <a:latin typeface="Arial Narrow" panose="020B0606020202030204" pitchFamily="34" charset="0"/>
              </a:rPr>
              <a:t>.</a:t>
            </a:r>
          </a:p>
          <a:p>
            <a:pPr marL="0" lvl="1" indent="0" algn="just" defTabSz="457200">
              <a:lnSpc>
                <a:spcPct val="120000"/>
              </a:lnSpc>
              <a:spcBef>
                <a:spcPts val="0"/>
              </a:spcBef>
              <a:buClrTx/>
              <a:buFont typeface="Arial" charset="0"/>
              <a:buNone/>
              <a:defRPr/>
            </a:pPr>
            <a:r>
              <a:rPr lang="en-US" sz="1800" dirty="0" smtClean="0">
                <a:latin typeface="Arial Narrow" panose="020B0606020202030204" pitchFamily="34" charset="0"/>
              </a:rPr>
              <a:t> </a:t>
            </a:r>
          </a:p>
          <a:p>
            <a:pPr lvl="1" indent="-457200" algn="just" defTabSz="457200">
              <a:lnSpc>
                <a:spcPct val="120000"/>
              </a:lnSpc>
              <a:spcBef>
                <a:spcPts val="0"/>
              </a:spcBef>
              <a:buClrTx/>
              <a:buFont typeface="Wingdings" panose="05000000000000000000" pitchFamily="2" charset="2"/>
              <a:buChar char="§"/>
              <a:defRPr/>
            </a:pPr>
            <a:r>
              <a:rPr lang="en-US" sz="1800" dirty="0" smtClean="0">
                <a:latin typeface="Arial Narrow" panose="020B0606020202030204" pitchFamily="34" charset="0"/>
              </a:rPr>
              <a:t>You </a:t>
            </a:r>
            <a:r>
              <a:rPr lang="en-US" sz="1800" dirty="0">
                <a:latin typeface="Arial Narrow" panose="020B0606020202030204" pitchFamily="34" charset="0"/>
              </a:rPr>
              <a:t>would purposefully pass by reference if you want to return 2 or more values to the calling function. Since it is not possible in C++ to execute two return statements within a function and since it is not possible to return two values in the same return statement (i.e. return </a:t>
            </a:r>
            <a:r>
              <a:rPr lang="en-US" sz="1700" dirty="0" err="1">
                <a:latin typeface="Courier New" panose="02070309020205020404" pitchFamily="49" charset="0"/>
                <a:cs typeface="Courier New" panose="02070309020205020404" pitchFamily="49" charset="0"/>
              </a:rPr>
              <a:t>myResult</a:t>
            </a:r>
            <a:r>
              <a:rPr lang="en-US" sz="1800" dirty="0">
                <a:latin typeface="Arial Narrow" panose="020B0606020202030204" pitchFamily="34" charset="0"/>
              </a:rPr>
              <a:t>, </a:t>
            </a:r>
            <a:r>
              <a:rPr lang="en-US" sz="1700" dirty="0" err="1">
                <a:latin typeface="Courier New" panose="02070309020205020404" pitchFamily="49" charset="0"/>
                <a:cs typeface="Courier New" panose="02070309020205020404" pitchFamily="49" charset="0"/>
              </a:rPr>
              <a:t>myOtherResult</a:t>
            </a:r>
            <a:r>
              <a:rPr lang="en-US" sz="1800" dirty="0">
                <a:latin typeface="Arial Narrow" panose="020B0606020202030204" pitchFamily="34" charset="0"/>
              </a:rPr>
              <a:t> is illegal), passing by reference can allow you to modify two or more variables in the calling function (i.e. main). </a:t>
            </a:r>
            <a:endParaRPr lang="en-US" sz="1800" dirty="0" smtClean="0">
              <a:latin typeface="Arial Narrow" panose="020B0606020202030204" pitchFamily="34" charset="0"/>
            </a:endParaRPr>
          </a:p>
          <a:p>
            <a:pPr marL="0" lvl="1" indent="0" algn="just" defTabSz="457200">
              <a:lnSpc>
                <a:spcPct val="120000"/>
              </a:lnSpc>
              <a:spcBef>
                <a:spcPts val="0"/>
              </a:spcBef>
              <a:buClrTx/>
              <a:buFont typeface="Arial" charset="0"/>
              <a:buNone/>
              <a:defRPr/>
            </a:pPr>
            <a:endParaRPr lang="en-US" sz="1800" dirty="0" smtClean="0">
              <a:latin typeface="Arial Narrow" panose="020B0606020202030204" pitchFamily="34" charset="0"/>
            </a:endParaRPr>
          </a:p>
          <a:p>
            <a:pPr lvl="1" indent="-457200" algn="just" defTabSz="457200">
              <a:lnSpc>
                <a:spcPct val="120000"/>
              </a:lnSpc>
              <a:spcBef>
                <a:spcPts val="0"/>
              </a:spcBef>
              <a:buClrTx/>
              <a:buFont typeface="Wingdings" panose="05000000000000000000" pitchFamily="2" charset="2"/>
              <a:buChar char="§"/>
              <a:defRPr/>
            </a:pPr>
            <a:r>
              <a:rPr lang="en-US" sz="1800" dirty="0" smtClean="0">
                <a:latin typeface="Arial Narrow" panose="020B0606020202030204" pitchFamily="34" charset="0"/>
              </a:rPr>
              <a:t>Also</a:t>
            </a:r>
            <a:r>
              <a:rPr lang="en-US" sz="1800" dirty="0">
                <a:latin typeface="Arial Narrow" panose="020B0606020202030204" pitchFamily="34" charset="0"/>
              </a:rPr>
              <a:t>, if you need to pass a really large variable or object, it saves memory to pass by reference. Since a copy of the variable is not being made when you pass by reference, less memory overhead is required. </a:t>
            </a:r>
            <a:endParaRPr lang="en-US" sz="1800" dirty="0" smtClean="0">
              <a:latin typeface="Arial Narrow" panose="020B0606020202030204" pitchFamily="34" charset="0"/>
            </a:endParaRPr>
          </a:p>
          <a:p>
            <a:pPr marL="0" lvl="1" indent="0" algn="just" defTabSz="457200">
              <a:lnSpc>
                <a:spcPct val="120000"/>
              </a:lnSpc>
              <a:spcBef>
                <a:spcPts val="0"/>
              </a:spcBef>
              <a:buClrTx/>
              <a:buFont typeface="Arial" charset="0"/>
              <a:buNone/>
              <a:defRPr/>
            </a:pPr>
            <a:endParaRPr lang="en-US" sz="1800" dirty="0" smtClean="0">
              <a:latin typeface="Arial Narrow" panose="020B0606020202030204" pitchFamily="34" charset="0"/>
            </a:endParaRPr>
          </a:p>
          <a:p>
            <a:pPr lvl="1" indent="-457200" algn="just" defTabSz="457200">
              <a:lnSpc>
                <a:spcPct val="120000"/>
              </a:lnSpc>
              <a:spcBef>
                <a:spcPts val="0"/>
              </a:spcBef>
              <a:buClrTx/>
              <a:buFont typeface="Wingdings" panose="05000000000000000000" pitchFamily="2" charset="2"/>
              <a:buChar char="§"/>
              <a:defRPr/>
            </a:pPr>
            <a:r>
              <a:rPr lang="en-US" sz="1800" dirty="0" smtClean="0">
                <a:latin typeface="Arial Narrow" panose="020B0606020202030204" pitchFamily="34" charset="0"/>
              </a:rPr>
              <a:t>For </a:t>
            </a:r>
            <a:r>
              <a:rPr lang="en-US" sz="1800" dirty="0" err="1">
                <a:latin typeface="Arial Narrow" panose="020B0606020202030204" pitchFamily="34" charset="0"/>
              </a:rPr>
              <a:t>int</a:t>
            </a:r>
            <a:r>
              <a:rPr lang="en-US" sz="1800" dirty="0">
                <a:latin typeface="Arial Narrow" panose="020B0606020202030204" pitchFamily="34" charset="0"/>
              </a:rPr>
              <a:t>, double, and char variables, passing by reference to save memory is not really necessary. However, if you were to pass a large "object" such as a piece of clipart or a whole file, you would </a:t>
            </a:r>
            <a:r>
              <a:rPr lang="en-US" sz="1800" dirty="0" smtClean="0">
                <a:latin typeface="Arial Narrow" panose="020B0606020202030204" pitchFamily="34" charset="0"/>
              </a:rPr>
              <a:t>intentionally pass </a:t>
            </a:r>
            <a:r>
              <a:rPr lang="en-US" sz="1800" dirty="0">
                <a:latin typeface="Arial Narrow" panose="020B0606020202030204" pitchFamily="34" charset="0"/>
              </a:rPr>
              <a:t>by reference</a:t>
            </a:r>
            <a:r>
              <a:rPr lang="en-US" sz="1800" dirty="0" smtClean="0">
                <a:latin typeface="Arial Narrow" panose="020B0606020202030204" pitchFamily="34" charset="0"/>
              </a:rPr>
              <a:t>.</a:t>
            </a:r>
          </a:p>
          <a:p>
            <a:pPr marL="0" lvl="1" indent="0" algn="just" defTabSz="457200">
              <a:lnSpc>
                <a:spcPct val="120000"/>
              </a:lnSpc>
              <a:spcBef>
                <a:spcPts val="0"/>
              </a:spcBef>
              <a:buFont typeface="Arial" charset="0"/>
              <a:buNone/>
              <a:defRPr/>
            </a:pPr>
            <a:r>
              <a:rPr lang="en-US" sz="800" dirty="0"/>
              <a:t/>
            </a:r>
            <a:br>
              <a:rPr lang="en-US" sz="800" dirty="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685800"/>
          </a:xfrm>
        </p:spPr>
        <p:txBody>
          <a:bodyPr>
            <a:noAutofit/>
          </a:bodyPr>
          <a:lstStyle/>
          <a:p>
            <a:pPr lvl="1" eaLnBrk="1" fontAlgn="auto" hangingPunct="1">
              <a:spcAft>
                <a:spcPts val="0"/>
              </a:spcAft>
              <a:defRPr/>
            </a:pPr>
            <a:r>
              <a:rPr lang="en-US" sz="3200" b="1" kern="1200" spc="-100" dirty="0" smtClean="0">
                <a:latin typeface="+mj-lt"/>
                <a:ea typeface="+mj-ea"/>
                <a:cs typeface="+mj-cs"/>
              </a:rPr>
              <a:t>Parameter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passing by reference </a:t>
            </a:r>
            <a:r>
              <a:rPr lang="en-US" sz="3200" b="1" kern="1200" spc="-100" dirty="0">
                <a:latin typeface="+mj-lt"/>
                <a:ea typeface="+mj-ea"/>
                <a:cs typeface="+mj-cs"/>
              </a:rPr>
              <a:t>(</a:t>
            </a:r>
            <a:r>
              <a:rPr lang="en-US" sz="3200" b="1" kern="1200" spc="-100" dirty="0" err="1">
                <a:latin typeface="+mj-lt"/>
                <a:ea typeface="+mj-ea"/>
                <a:cs typeface="+mj-cs"/>
              </a:rPr>
              <a:t>cont</a:t>
            </a:r>
            <a:r>
              <a:rPr lang="en-US" sz="3200" b="1" kern="1200" spc="-100" dirty="0">
                <a:latin typeface="+mj-lt"/>
                <a:ea typeface="+mj-ea"/>
                <a:cs typeface="+mj-cs"/>
              </a:rPr>
              <a:t>…)</a:t>
            </a:r>
          </a:p>
        </p:txBody>
      </p:sp>
      <p:sp>
        <p:nvSpPr>
          <p:cNvPr id="3" name="Content Placeholder 2"/>
          <p:cNvSpPr>
            <a:spLocks noGrp="1"/>
          </p:cNvSpPr>
          <p:nvPr>
            <p:ph idx="1"/>
          </p:nvPr>
        </p:nvSpPr>
        <p:spPr>
          <a:xfrm>
            <a:off x="533400" y="1371600"/>
            <a:ext cx="8229600" cy="5181600"/>
          </a:xfrm>
        </p:spPr>
        <p:txBody>
          <a:bodyPr rtlCol="0">
            <a:normAutofit fontScale="55000" lnSpcReduction="20000"/>
          </a:bodyPr>
          <a:lstStyle/>
          <a:p>
            <a:pPr marL="342900" lvl="1" indent="-342900" algn="just">
              <a:lnSpc>
                <a:spcPct val="120000"/>
              </a:lnSpc>
              <a:spcBef>
                <a:spcPts val="0"/>
              </a:spcBef>
              <a:buClrTx/>
              <a:buFont typeface="Wingdings" panose="05000000000000000000" pitchFamily="2" charset="2"/>
              <a:buChar char="§"/>
              <a:defRPr/>
            </a:pPr>
            <a:r>
              <a:rPr lang="en-US" sz="3300" dirty="0" smtClean="0">
                <a:latin typeface="Arial Narrow" panose="020B0606020202030204" pitchFamily="34" charset="0"/>
              </a:rPr>
              <a:t>You </a:t>
            </a:r>
            <a:r>
              <a:rPr lang="en-US" sz="3300" dirty="0">
                <a:latin typeface="Arial Narrow" panose="020B0606020202030204" pitchFamily="34" charset="0"/>
              </a:rPr>
              <a:t>must use an ampersand (&amp;) before the formal parameter names in the </a:t>
            </a:r>
            <a:r>
              <a:rPr lang="en-US" sz="3300" b="1" dirty="0">
                <a:latin typeface="Arial Narrow" panose="020B0606020202030204" pitchFamily="34" charset="0"/>
              </a:rPr>
              <a:t>function header</a:t>
            </a:r>
            <a:r>
              <a:rPr lang="en-US" sz="3300" dirty="0">
                <a:latin typeface="Arial Narrow" panose="020B0606020202030204" pitchFamily="34" charset="0"/>
              </a:rPr>
              <a:t> (the first line of the </a:t>
            </a:r>
            <a:r>
              <a:rPr lang="en-US" sz="3300" b="1" dirty="0">
                <a:latin typeface="Arial Narrow" panose="020B0606020202030204" pitchFamily="34" charset="0"/>
              </a:rPr>
              <a:t>function definition</a:t>
            </a:r>
            <a:r>
              <a:rPr lang="en-US" sz="3300" dirty="0">
                <a:latin typeface="Arial Narrow" panose="020B0606020202030204" pitchFamily="34" charset="0"/>
              </a:rPr>
              <a:t>) to denote passing by </a:t>
            </a:r>
            <a:r>
              <a:rPr lang="en-US" sz="3300" dirty="0" err="1" smtClean="0">
                <a:latin typeface="Arial Narrow" panose="020B0606020202030204" pitchFamily="34" charset="0"/>
              </a:rPr>
              <a:t>reference.In</a:t>
            </a:r>
            <a:r>
              <a:rPr lang="en-US" sz="3300" dirty="0" smtClean="0">
                <a:latin typeface="Arial Narrow" panose="020B0606020202030204" pitchFamily="34" charset="0"/>
              </a:rPr>
              <a:t> </a:t>
            </a:r>
            <a:r>
              <a:rPr lang="en-US" sz="3300" dirty="0">
                <a:latin typeface="Arial Narrow" panose="020B0606020202030204" pitchFamily="34" charset="0"/>
              </a:rPr>
              <a:t>the example below, the argument named price is passed by reference to the function </a:t>
            </a:r>
            <a:r>
              <a:rPr lang="en-US" sz="3300" dirty="0" err="1">
                <a:latin typeface="Arial Narrow" panose="020B0606020202030204" pitchFamily="34" charset="0"/>
              </a:rPr>
              <a:t>addTax</a:t>
            </a:r>
            <a:r>
              <a:rPr lang="en-US" sz="3300" dirty="0" smtClean="0">
                <a:latin typeface="Arial Narrow" panose="020B0606020202030204" pitchFamily="34" charset="0"/>
              </a:rPr>
              <a:t>.</a:t>
            </a:r>
          </a:p>
          <a:p>
            <a:pPr marL="0" lvl="1" indent="0" algn="just">
              <a:lnSpc>
                <a:spcPct val="120000"/>
              </a:lnSpc>
              <a:spcBef>
                <a:spcPts val="0"/>
              </a:spcBef>
              <a:buClrTx/>
              <a:buFont typeface="Arial" charset="0"/>
              <a:buNone/>
              <a:defRPr/>
            </a:pPr>
            <a:r>
              <a:rPr lang="en-US" dirty="0"/>
              <a:t/>
            </a:r>
            <a:br>
              <a:rPr lang="en-US" dirty="0"/>
            </a:br>
            <a:endParaRPr lang="en-US" dirty="0" smtClean="0"/>
          </a:p>
          <a:p>
            <a:pPr marL="342900" lvl="1" indent="0">
              <a:lnSpc>
                <a:spcPct val="120000"/>
              </a:lnSpc>
              <a:spcBef>
                <a:spcPts val="0"/>
              </a:spcBef>
              <a:buClrTx/>
              <a:buFont typeface="Arial" charset="0"/>
              <a:buNone/>
              <a:defRPr/>
            </a:pPr>
            <a:r>
              <a:rPr lang="en-US" sz="2500" b="1" dirty="0" smtClean="0">
                <a:solidFill>
                  <a:srgbClr val="0000FF"/>
                </a:solidFill>
                <a:latin typeface="Courier New" panose="02070309020205020404" pitchFamily="49" charset="0"/>
                <a:cs typeface="Courier New" panose="02070309020205020404" pitchFamily="49" charset="0"/>
              </a:rPr>
              <a:t>#include &lt;</a:t>
            </a:r>
            <a:r>
              <a:rPr lang="en-US" sz="2500" b="1" dirty="0" err="1" smtClean="0">
                <a:solidFill>
                  <a:srgbClr val="0000FF"/>
                </a:solidFill>
                <a:latin typeface="Courier New" panose="02070309020205020404" pitchFamily="49" charset="0"/>
                <a:cs typeface="Courier New" panose="02070309020205020404" pitchFamily="49" charset="0"/>
              </a:rPr>
              <a:t>iostream.h</a:t>
            </a:r>
            <a:r>
              <a:rPr lang="en-US" sz="2500" b="1" dirty="0" smtClean="0">
                <a:solidFill>
                  <a:srgbClr val="0000FF"/>
                </a:solidFill>
                <a:latin typeface="Courier New" panose="02070309020205020404" pitchFamily="49" charset="0"/>
                <a:cs typeface="Courier New" panose="02070309020205020404" pitchFamily="49" charset="0"/>
              </a:rPr>
              <a:t>&gt;</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FF0000"/>
                </a:solidFill>
                <a:latin typeface="Courier New" panose="02070309020205020404" pitchFamily="49" charset="0"/>
                <a:cs typeface="Courier New" panose="02070309020205020404" pitchFamily="49" charset="0"/>
              </a:rPr>
              <a:t>void </a:t>
            </a:r>
            <a:r>
              <a:rPr lang="en-US" sz="2500" b="1" dirty="0" err="1" smtClean="0">
                <a:solidFill>
                  <a:srgbClr val="FF0000"/>
                </a:solidFill>
                <a:latin typeface="Courier New" panose="02070309020205020404" pitchFamily="49" charset="0"/>
                <a:cs typeface="Courier New" panose="02070309020205020404" pitchFamily="49" charset="0"/>
              </a:rPr>
              <a:t>addTax</a:t>
            </a:r>
            <a:r>
              <a:rPr lang="en-US" sz="2500" b="1" dirty="0" smtClean="0">
                <a:solidFill>
                  <a:srgbClr val="FF0000"/>
                </a:solidFill>
                <a:latin typeface="Courier New" panose="02070309020205020404" pitchFamily="49" charset="0"/>
                <a:cs typeface="Courier New" panose="02070309020205020404" pitchFamily="49" charset="0"/>
              </a:rPr>
              <a:t>(double &amp;); </a:t>
            </a:r>
            <a:r>
              <a:rPr lang="en-US" sz="2500" b="1" dirty="0" smtClean="0">
                <a:solidFill>
                  <a:srgbClr val="339933"/>
                </a:solidFill>
                <a:latin typeface="Courier New" panose="02070309020205020404" pitchFamily="49" charset="0"/>
                <a:cs typeface="Courier New" panose="02070309020205020404" pitchFamily="49" charset="0"/>
              </a:rPr>
              <a:t>// function prototype</a:t>
            </a:r>
            <a:r>
              <a:rPr lang="en-US" sz="2500" b="1" dirty="0" smtClean="0">
                <a:solidFill>
                  <a:srgbClr val="0000FF"/>
                </a:solidFill>
                <a:latin typeface="Courier New" panose="02070309020205020404" pitchFamily="49" charset="0"/>
                <a:cs typeface="Courier New" panose="02070309020205020404" pitchFamily="49" charset="0"/>
              </a:rPr>
              <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err="1" smtClean="0">
                <a:solidFill>
                  <a:srgbClr val="0000FF"/>
                </a:solidFill>
                <a:latin typeface="Courier New" panose="02070309020205020404" pitchFamily="49" charset="0"/>
                <a:cs typeface="Courier New" panose="02070309020205020404" pitchFamily="49" charset="0"/>
              </a:rPr>
              <a:t>int</a:t>
            </a:r>
            <a:r>
              <a:rPr lang="en-US" sz="2500" b="1" dirty="0" smtClean="0">
                <a:solidFill>
                  <a:srgbClr val="0000FF"/>
                </a:solidFill>
                <a:latin typeface="Courier New" panose="02070309020205020404" pitchFamily="49" charset="0"/>
                <a:cs typeface="Courier New" panose="02070309020205020404" pitchFamily="49" charset="0"/>
              </a:rPr>
              <a:t> main()</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double price = 10.00;</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a:t>
            </a:r>
            <a:r>
              <a:rPr lang="en-US" sz="2500" b="1" dirty="0" err="1" smtClean="0">
                <a:solidFill>
                  <a:srgbClr val="FF0000"/>
                </a:solidFill>
                <a:latin typeface="Courier New" panose="02070309020205020404" pitchFamily="49" charset="0"/>
                <a:cs typeface="Courier New" panose="02070309020205020404" pitchFamily="49" charset="0"/>
              </a:rPr>
              <a:t>addTax</a:t>
            </a:r>
            <a:r>
              <a:rPr lang="en-US" sz="2500" b="1" dirty="0" smtClean="0">
                <a:solidFill>
                  <a:srgbClr val="FF0000"/>
                </a:solidFill>
                <a:latin typeface="Courier New" panose="02070309020205020404" pitchFamily="49" charset="0"/>
                <a:cs typeface="Courier New" panose="02070309020205020404" pitchFamily="49" charset="0"/>
              </a:rPr>
              <a:t>(price); </a:t>
            </a:r>
            <a:r>
              <a:rPr lang="en-US" sz="2500" b="1" dirty="0" smtClean="0">
                <a:solidFill>
                  <a:srgbClr val="339933"/>
                </a:solidFill>
                <a:latin typeface="Courier New" panose="02070309020205020404" pitchFamily="49" charset="0"/>
                <a:cs typeface="Courier New" panose="02070309020205020404" pitchFamily="49" charset="0"/>
              </a:rPr>
              <a:t>// function call</a:t>
            </a:r>
            <a:r>
              <a:rPr lang="en-US" sz="2500" b="1" dirty="0" smtClean="0">
                <a:solidFill>
                  <a:srgbClr val="0000FF"/>
                </a:solidFill>
                <a:latin typeface="Courier New" panose="02070309020205020404" pitchFamily="49" charset="0"/>
                <a:cs typeface="Courier New" panose="02070309020205020404" pitchFamily="49" charset="0"/>
              </a:rPr>
              <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a:t>
            </a:r>
            <a:r>
              <a:rPr lang="en-US" sz="2500" b="1" dirty="0" err="1" smtClean="0">
                <a:solidFill>
                  <a:srgbClr val="0000FF"/>
                </a:solidFill>
                <a:latin typeface="Courier New" panose="02070309020205020404" pitchFamily="49" charset="0"/>
                <a:cs typeface="Courier New" panose="02070309020205020404" pitchFamily="49" charset="0"/>
              </a:rPr>
              <a:t>cout</a:t>
            </a:r>
            <a:r>
              <a:rPr lang="en-US" sz="2500" b="1" dirty="0" smtClean="0">
                <a:solidFill>
                  <a:srgbClr val="0000FF"/>
                </a:solidFill>
                <a:latin typeface="Courier New" panose="02070309020205020404" pitchFamily="49" charset="0"/>
                <a:cs typeface="Courier New" panose="02070309020205020404" pitchFamily="49" charset="0"/>
              </a:rPr>
              <a:t> &lt;&lt; "The final price with tax is " &lt;&lt; price &lt;&lt; </a:t>
            </a:r>
            <a:r>
              <a:rPr lang="en-US" sz="2500" b="1" dirty="0" err="1" smtClean="0">
                <a:solidFill>
                  <a:srgbClr val="0000FF"/>
                </a:solidFill>
                <a:latin typeface="Courier New" panose="02070309020205020404" pitchFamily="49" charset="0"/>
                <a:cs typeface="Courier New" panose="02070309020205020404" pitchFamily="49" charset="0"/>
              </a:rPr>
              <a:t>endl</a:t>
            </a:r>
            <a:r>
              <a:rPr lang="en-US" sz="2500" b="1" dirty="0" smtClean="0">
                <a:solidFill>
                  <a:srgbClr val="0000FF"/>
                </a:solidFill>
                <a:latin typeface="Courier New" panose="02070309020205020404" pitchFamily="49" charset="0"/>
                <a:cs typeface="Courier New" panose="02070309020205020404" pitchFamily="49" charset="0"/>
              </a:rPr>
              <a:t>;</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return 0;</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a:t>
            </a:r>
            <a:r>
              <a:rPr lang="en-US" sz="2500" b="1" dirty="0" smtClean="0">
                <a:solidFill>
                  <a:srgbClr val="339933"/>
                </a:solidFill>
                <a:latin typeface="Courier New" panose="02070309020205020404" pitchFamily="49" charset="0"/>
                <a:cs typeface="Courier New" panose="02070309020205020404" pitchFamily="49" charset="0"/>
              </a:rPr>
              <a:t>// end of main</a:t>
            </a:r>
            <a:r>
              <a:rPr lang="en-US" sz="2500" b="1" dirty="0" smtClean="0">
                <a:solidFill>
                  <a:srgbClr val="0000FF"/>
                </a:solidFill>
                <a:latin typeface="Courier New" panose="02070309020205020404" pitchFamily="49" charset="0"/>
                <a:cs typeface="Courier New" panose="02070309020205020404" pitchFamily="49" charset="0"/>
              </a:rPr>
              <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FF0000"/>
                </a:solidFill>
                <a:latin typeface="Courier New" panose="02070309020205020404" pitchFamily="49" charset="0"/>
                <a:cs typeface="Courier New" panose="02070309020205020404" pitchFamily="49" charset="0"/>
              </a:rPr>
              <a:t>void </a:t>
            </a:r>
            <a:r>
              <a:rPr lang="en-US" sz="2500" b="1" dirty="0" err="1" smtClean="0">
                <a:solidFill>
                  <a:srgbClr val="FF0000"/>
                </a:solidFill>
                <a:latin typeface="Courier New" panose="02070309020205020404" pitchFamily="49" charset="0"/>
                <a:cs typeface="Courier New" panose="02070309020205020404" pitchFamily="49" charset="0"/>
              </a:rPr>
              <a:t>addTax</a:t>
            </a:r>
            <a:r>
              <a:rPr lang="en-US" sz="2500" b="1" dirty="0" smtClean="0">
                <a:solidFill>
                  <a:srgbClr val="FF0000"/>
                </a:solidFill>
                <a:latin typeface="Courier New" panose="02070309020205020404" pitchFamily="49" charset="0"/>
                <a:cs typeface="Courier New" panose="02070309020205020404" pitchFamily="49" charset="0"/>
              </a:rPr>
              <a:t>(double &amp; </a:t>
            </a:r>
            <a:r>
              <a:rPr lang="en-US" sz="2500" b="1" dirty="0" err="1" smtClean="0">
                <a:solidFill>
                  <a:srgbClr val="FF0000"/>
                </a:solidFill>
                <a:latin typeface="Courier New" panose="02070309020205020404" pitchFamily="49" charset="0"/>
                <a:cs typeface="Courier New" panose="02070309020205020404" pitchFamily="49" charset="0"/>
              </a:rPr>
              <a:t>incomingPrice</a:t>
            </a:r>
            <a:r>
              <a:rPr lang="en-US" sz="2500" b="1" dirty="0" smtClean="0">
                <a:solidFill>
                  <a:srgbClr val="FF0000"/>
                </a:solidFill>
                <a:latin typeface="Courier New" panose="02070309020205020404" pitchFamily="49" charset="0"/>
                <a:cs typeface="Courier New" panose="02070309020205020404" pitchFamily="49" charset="0"/>
              </a:rPr>
              <a:t>) </a:t>
            </a:r>
            <a:r>
              <a:rPr lang="en-US" sz="2500" b="1" dirty="0" smtClean="0">
                <a:solidFill>
                  <a:srgbClr val="339933"/>
                </a:solidFill>
                <a:latin typeface="Courier New" panose="02070309020205020404" pitchFamily="49" charset="0"/>
                <a:cs typeface="Courier New" panose="02070309020205020404" pitchFamily="49" charset="0"/>
              </a:rPr>
              <a:t>// function header or definition</a:t>
            </a:r>
            <a:r>
              <a:rPr lang="en-US" sz="2500" b="1" dirty="0" smtClean="0">
                <a:solidFill>
                  <a:srgbClr val="0000FF"/>
                </a:solidFill>
                <a:latin typeface="Courier New" panose="02070309020205020404" pitchFamily="49" charset="0"/>
                <a:cs typeface="Courier New" panose="02070309020205020404" pitchFamily="49" charset="0"/>
              </a:rPr>
              <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a:t>
            </a:r>
            <a:r>
              <a:rPr lang="en-US" sz="2500" b="1" dirty="0" err="1" smtClean="0">
                <a:solidFill>
                  <a:srgbClr val="0000FF"/>
                </a:solidFill>
                <a:latin typeface="Courier New" panose="02070309020205020404" pitchFamily="49" charset="0"/>
                <a:cs typeface="Courier New" panose="02070309020205020404" pitchFamily="49" charset="0"/>
              </a:rPr>
              <a:t>incomingPrice</a:t>
            </a:r>
            <a:r>
              <a:rPr lang="en-US" sz="2500" b="1" dirty="0" smtClean="0">
                <a:solidFill>
                  <a:srgbClr val="0000FF"/>
                </a:solidFill>
                <a:latin typeface="Courier New" panose="02070309020205020404" pitchFamily="49" charset="0"/>
                <a:cs typeface="Courier New" panose="02070309020205020404" pitchFamily="49" charset="0"/>
              </a:rPr>
              <a:t> = </a:t>
            </a:r>
            <a:r>
              <a:rPr lang="en-US" sz="2500" b="1" dirty="0" err="1" smtClean="0">
                <a:solidFill>
                  <a:srgbClr val="0000FF"/>
                </a:solidFill>
                <a:latin typeface="Courier New" panose="02070309020205020404" pitchFamily="49" charset="0"/>
                <a:cs typeface="Courier New" panose="02070309020205020404" pitchFamily="49" charset="0"/>
              </a:rPr>
              <a:t>incomingPrice</a:t>
            </a:r>
            <a:r>
              <a:rPr lang="en-US" sz="2500" b="1" dirty="0" smtClean="0">
                <a:solidFill>
                  <a:srgbClr val="0000FF"/>
                </a:solidFill>
                <a:latin typeface="Courier New" panose="02070309020205020404" pitchFamily="49" charset="0"/>
                <a:cs typeface="Courier New" panose="02070309020205020404" pitchFamily="49" charset="0"/>
              </a:rPr>
              <a:t> + </a:t>
            </a:r>
            <a:r>
              <a:rPr lang="en-US" sz="2500" b="1" dirty="0" err="1" smtClean="0">
                <a:solidFill>
                  <a:srgbClr val="0000FF"/>
                </a:solidFill>
                <a:latin typeface="Courier New" panose="02070309020205020404" pitchFamily="49" charset="0"/>
                <a:cs typeface="Courier New" panose="02070309020205020404" pitchFamily="49" charset="0"/>
              </a:rPr>
              <a:t>incomingPrice</a:t>
            </a:r>
            <a:r>
              <a:rPr lang="en-US" sz="2500" b="1" dirty="0" smtClean="0">
                <a:solidFill>
                  <a:srgbClr val="0000FF"/>
                </a:solidFill>
                <a:latin typeface="Courier New" panose="02070309020205020404" pitchFamily="49" charset="0"/>
                <a:cs typeface="Courier New" panose="02070309020205020404" pitchFamily="49" charset="0"/>
              </a:rPr>
              <a:t> * 0.06;</a:t>
            </a:r>
            <a:br>
              <a:rPr lang="en-US" sz="2500" b="1" dirty="0" smtClean="0">
                <a:solidFill>
                  <a:srgbClr val="0000FF"/>
                </a:solidFill>
                <a:latin typeface="Courier New" panose="02070309020205020404" pitchFamily="49" charset="0"/>
                <a:cs typeface="Courier New" panose="02070309020205020404" pitchFamily="49" charset="0"/>
              </a:rPr>
            </a:br>
            <a:r>
              <a:rPr lang="en-US" sz="2500" b="1" dirty="0" smtClean="0">
                <a:solidFill>
                  <a:srgbClr val="0000FF"/>
                </a:solidFill>
                <a:latin typeface="Courier New" panose="02070309020205020404" pitchFamily="49" charset="0"/>
                <a:cs typeface="Courier New" panose="02070309020205020404" pitchFamily="49" charset="0"/>
              </a:rPr>
              <a:t>} </a:t>
            </a:r>
            <a:r>
              <a:rPr lang="en-US" sz="2500" b="1" dirty="0" smtClean="0">
                <a:solidFill>
                  <a:srgbClr val="339933"/>
                </a:solidFill>
                <a:latin typeface="Courier New" panose="02070309020205020404" pitchFamily="49" charset="0"/>
                <a:cs typeface="Courier New" panose="02070309020205020404" pitchFamily="49" charset="0"/>
              </a:rPr>
              <a:t>// end of </a:t>
            </a:r>
            <a:r>
              <a:rPr lang="en-US" sz="2500" b="1" dirty="0" err="1" smtClean="0">
                <a:solidFill>
                  <a:srgbClr val="339933"/>
                </a:solidFill>
                <a:latin typeface="Courier New" panose="02070309020205020404" pitchFamily="49" charset="0"/>
                <a:cs typeface="Courier New" panose="02070309020205020404" pitchFamily="49" charset="0"/>
              </a:rPr>
              <a:t>addTax</a:t>
            </a:r>
            <a:endParaRPr lang="en-US" sz="2500" dirty="0" smtClean="0">
              <a:solidFill>
                <a:srgbClr val="339933"/>
              </a:solidFill>
              <a:latin typeface="Courier New" panose="02070309020205020404" pitchFamily="49" charset="0"/>
              <a:cs typeface="Courier New" panose="02070309020205020404" pitchFamily="49" charset="0"/>
            </a:endParaRPr>
          </a:p>
          <a:p>
            <a:pPr marL="0" lvl="1" indent="0" algn="just">
              <a:buClrTx/>
              <a:buFont typeface="Arial" charset="0"/>
              <a:buNone/>
              <a:defRPr/>
            </a:pPr>
            <a:endParaRPr lang="en-US" sz="1700" b="1" dirty="0">
              <a:solidFill>
                <a:srgbClr val="339933"/>
              </a:solidFill>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smtClean="0">
                <a:latin typeface="+mj-lt"/>
                <a:ea typeface="+mj-ea"/>
                <a:cs typeface="+mj-cs"/>
              </a:rPr>
              <a:t>Parameter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passing by address</a:t>
            </a:r>
            <a:endParaRPr lang="en-US" sz="3200" b="1" kern="1200" spc="-100" dirty="0">
              <a:solidFill>
                <a:srgbClr val="FF0000"/>
              </a:solidFill>
              <a:latin typeface="Courier New" panose="02070309020205020404" pitchFamily="49" charset="0"/>
              <a:ea typeface="+mj-ea"/>
              <a:cs typeface="Courier New" panose="02070309020205020404" pitchFamily="49" charset="0"/>
            </a:endParaRPr>
          </a:p>
        </p:txBody>
      </p:sp>
      <p:sp>
        <p:nvSpPr>
          <p:cNvPr id="38915" name="Content Placeholder 2"/>
          <p:cNvSpPr>
            <a:spLocks noGrp="1"/>
          </p:cNvSpPr>
          <p:nvPr>
            <p:ph idx="1"/>
          </p:nvPr>
        </p:nvSpPr>
        <p:spPr>
          <a:xfrm>
            <a:off x="533400" y="1371600"/>
            <a:ext cx="8229600" cy="5029200"/>
          </a:xfrm>
        </p:spPr>
        <p:txBody>
          <a:bodyPr/>
          <a:lstStyle/>
          <a:p>
            <a:pPr marL="342900" lvl="1" indent="-342900" algn="just">
              <a:spcBef>
                <a:spcPct val="0"/>
              </a:spcBef>
              <a:buClrTx/>
              <a:buFont typeface="Wingdings" pitchFamily="2" charset="2"/>
              <a:buChar char="§"/>
            </a:pPr>
            <a:r>
              <a:rPr lang="en-US" altLang="en-US" b="1" smtClean="0">
                <a:solidFill>
                  <a:srgbClr val="0000FF"/>
                </a:solidFill>
                <a:latin typeface="Arial Narrow" pitchFamily="34" charset="0"/>
              </a:rPr>
              <a:t>passing by address </a:t>
            </a:r>
            <a:r>
              <a:rPr lang="en-US" altLang="en-US" smtClean="0">
                <a:latin typeface="Arial Narrow" pitchFamily="34" charset="0"/>
              </a:rPr>
              <a:t>is technically what happens when you pass an array to a function. </a:t>
            </a:r>
          </a:p>
          <a:p>
            <a:pPr marL="342900" lvl="1" indent="-342900" algn="just">
              <a:spcBef>
                <a:spcPct val="0"/>
              </a:spcBef>
              <a:buClrTx/>
              <a:buFont typeface="Wingdings" pitchFamily="2" charset="2"/>
              <a:buChar char="§"/>
            </a:pPr>
            <a:endParaRPr lang="en-US" altLang="en-US" smtClean="0">
              <a:latin typeface="Arial Narrow" pitchFamily="34" charset="0"/>
            </a:endParaRPr>
          </a:p>
          <a:p>
            <a:pPr marL="342900" lvl="1" indent="-342900" algn="just">
              <a:spcBef>
                <a:spcPct val="0"/>
              </a:spcBef>
              <a:buClrTx/>
              <a:buFont typeface="Wingdings" pitchFamily="2" charset="2"/>
              <a:buChar char="§"/>
            </a:pPr>
            <a:r>
              <a:rPr lang="en-US" altLang="en-US" smtClean="0">
                <a:latin typeface="Arial Narrow" pitchFamily="34" charset="0"/>
              </a:rPr>
              <a:t>Since arrays are actually pointers to one memory address, you are not passing the actual array but just information that tells the function where the first element of the array is stored in the RAM of the computer. </a:t>
            </a:r>
          </a:p>
          <a:p>
            <a:pPr marL="342900" lvl="1" indent="-342900" algn="just">
              <a:spcBef>
                <a:spcPct val="0"/>
              </a:spcBef>
              <a:buClrTx/>
              <a:buFont typeface="Wingdings" pitchFamily="2" charset="2"/>
              <a:buChar char="§"/>
            </a:pPr>
            <a:endParaRPr lang="en-US" altLang="en-US" smtClean="0">
              <a:latin typeface="Arial Narrow" pitchFamily="34" charset="0"/>
            </a:endParaRPr>
          </a:p>
          <a:p>
            <a:pPr marL="342900" lvl="1" indent="-342900" algn="just">
              <a:spcBef>
                <a:spcPct val="0"/>
              </a:spcBef>
              <a:buClrTx/>
              <a:buFont typeface="Wingdings" pitchFamily="2" charset="2"/>
              <a:buChar char="§"/>
            </a:pPr>
            <a:r>
              <a:rPr lang="en-US" altLang="en-US" smtClean="0">
                <a:latin typeface="Arial Narrow" pitchFamily="34" charset="0"/>
              </a:rPr>
              <a:t>Making changes to the array within the function will affect the values within the array permanently, so this method should be used with care. </a:t>
            </a:r>
          </a:p>
          <a:p>
            <a:pPr marL="342900" lvl="1" indent="-342900">
              <a:lnSpc>
                <a:spcPct val="120000"/>
              </a:lnSpc>
              <a:spcBef>
                <a:spcPct val="0"/>
              </a:spcBef>
              <a:buFont typeface="Arial" charset="0"/>
              <a:buNone/>
            </a:pPr>
            <a:r>
              <a:rPr lang="en-US" altLang="en-US" sz="800" smtClean="0"/>
              <a:t/>
            </a:r>
            <a:br>
              <a:rPr lang="en-US" altLang="en-US" sz="800" smtClean="0"/>
            </a:br>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smtClean="0">
                <a:latin typeface="+mj-lt"/>
                <a:ea typeface="+mj-ea"/>
                <a:cs typeface="+mj-cs"/>
              </a:rPr>
              <a:t>Library Functions</a:t>
            </a:r>
            <a:endParaRPr lang="en-US" sz="3200" b="1" kern="1200" spc="-100" dirty="0">
              <a:solidFill>
                <a:srgbClr val="FF0000"/>
              </a:solidFill>
              <a:latin typeface="Courier New" panose="02070309020205020404" pitchFamily="49" charset="0"/>
              <a:ea typeface="+mj-ea"/>
              <a:cs typeface="Courier New" panose="02070309020205020404" pitchFamily="49" charset="0"/>
            </a:endParaRPr>
          </a:p>
        </p:txBody>
      </p:sp>
      <p:sp>
        <p:nvSpPr>
          <p:cNvPr id="39939" name="Content Placeholder 2"/>
          <p:cNvSpPr>
            <a:spLocks noGrp="1"/>
          </p:cNvSpPr>
          <p:nvPr>
            <p:ph idx="1"/>
          </p:nvPr>
        </p:nvSpPr>
        <p:spPr>
          <a:xfrm>
            <a:off x="533400" y="1371600"/>
            <a:ext cx="8229600" cy="5029200"/>
          </a:xfrm>
        </p:spPr>
        <p:txBody>
          <a:bodyPr/>
          <a:lstStyle/>
          <a:p>
            <a:pPr marL="457200" indent="-457200" algn="just">
              <a:lnSpc>
                <a:spcPct val="90000"/>
              </a:lnSpc>
              <a:buClrTx/>
              <a:buFont typeface="Wingdings" pitchFamily="2" charset="2"/>
              <a:buChar char="§"/>
            </a:pPr>
            <a:r>
              <a:rPr lang="en-US" altLang="en-US" sz="2000" smtClean="0">
                <a:latin typeface="Arial Narrow" pitchFamily="34" charset="0"/>
              </a:rPr>
              <a:t>There are many </a:t>
            </a:r>
            <a:r>
              <a:rPr lang="en-US" altLang="en-US" sz="2000" smtClean="0">
                <a:solidFill>
                  <a:srgbClr val="0000FF"/>
                </a:solidFill>
                <a:latin typeface="Arial Narrow" pitchFamily="34" charset="0"/>
              </a:rPr>
              <a:t>functions available to C++ </a:t>
            </a:r>
            <a:r>
              <a:rPr lang="en-US" altLang="en-US" sz="2000" smtClean="0">
                <a:latin typeface="Arial Narrow" pitchFamily="34" charset="0"/>
              </a:rPr>
              <a:t>programmers which were written by other programmers. You can use the </a:t>
            </a:r>
            <a:r>
              <a:rPr lang="en-US" altLang="en-US" sz="2000" b="1" smtClean="0">
                <a:latin typeface="Arial Narrow" pitchFamily="34" charset="0"/>
              </a:rPr>
              <a:t>#include</a:t>
            </a:r>
            <a:r>
              <a:rPr lang="en-US" altLang="en-US" sz="2000" smtClean="0">
                <a:latin typeface="Arial Narrow" pitchFamily="34" charset="0"/>
              </a:rPr>
              <a:t> compiler directive at the top of your program to take advantage of these functions. </a:t>
            </a:r>
          </a:p>
          <a:p>
            <a:pPr marL="457200" indent="-457200" algn="just">
              <a:lnSpc>
                <a:spcPct val="90000"/>
              </a:lnSpc>
              <a:buClrTx/>
              <a:buFont typeface="Wingdings" pitchFamily="2" charset="2"/>
              <a:buChar char="§"/>
            </a:pPr>
            <a:endParaRPr lang="en-US" altLang="en-US" sz="2000" smtClean="0">
              <a:latin typeface="Arial Narrow" pitchFamily="34" charset="0"/>
            </a:endParaRPr>
          </a:p>
          <a:p>
            <a:pPr marL="457200" indent="-457200" algn="just">
              <a:lnSpc>
                <a:spcPct val="90000"/>
              </a:lnSpc>
              <a:buClrTx/>
              <a:buFont typeface="Wingdings" pitchFamily="2" charset="2"/>
              <a:buChar char="§"/>
            </a:pPr>
            <a:r>
              <a:rPr lang="en-US" altLang="en-US" sz="2000" smtClean="0">
                <a:latin typeface="Arial Narrow" pitchFamily="34" charset="0"/>
              </a:rPr>
              <a:t>The source code for those functions does not need to be included within your program. In fact, you do not even have to know exactly how they work. </a:t>
            </a:r>
          </a:p>
          <a:p>
            <a:pPr marL="457200" indent="-457200" algn="just">
              <a:lnSpc>
                <a:spcPct val="90000"/>
              </a:lnSpc>
              <a:buClrTx/>
              <a:buFont typeface="Wingdings" pitchFamily="2" charset="2"/>
              <a:buChar char="§"/>
            </a:pPr>
            <a:endParaRPr lang="en-US" altLang="en-US" sz="2000" smtClean="0">
              <a:latin typeface="Arial Narrow" pitchFamily="34" charset="0"/>
            </a:endParaRPr>
          </a:p>
          <a:p>
            <a:pPr marL="457200" indent="-457200" algn="just">
              <a:lnSpc>
                <a:spcPct val="90000"/>
              </a:lnSpc>
              <a:buClrTx/>
              <a:buFont typeface="Wingdings" pitchFamily="2" charset="2"/>
              <a:buChar char="§"/>
            </a:pPr>
            <a:r>
              <a:rPr lang="en-US" altLang="en-US" sz="2000" smtClean="0">
                <a:latin typeface="Arial Narrow" pitchFamily="34" charset="0"/>
              </a:rPr>
              <a:t>You do have to know how many arguments to send to the functions and what datatypes to use for those functions. However, some of the "older" header functions end with a ".h" extension. </a:t>
            </a:r>
          </a:p>
          <a:p>
            <a:pPr marL="457200" indent="-457200" algn="just">
              <a:lnSpc>
                <a:spcPct val="90000"/>
              </a:lnSpc>
              <a:buClrTx/>
              <a:buFont typeface="Wingdings" pitchFamily="2" charset="2"/>
              <a:buChar char="§"/>
            </a:pPr>
            <a:endParaRPr lang="en-US" altLang="en-US" sz="2000" smtClean="0">
              <a:latin typeface="Arial Narrow" pitchFamily="34" charset="0"/>
            </a:endParaRPr>
          </a:p>
          <a:p>
            <a:pPr marL="457200" indent="-457200" algn="just">
              <a:lnSpc>
                <a:spcPct val="90000"/>
              </a:lnSpc>
              <a:buClrTx/>
              <a:buFont typeface="Wingdings" pitchFamily="2" charset="2"/>
              <a:buChar char="§"/>
            </a:pPr>
            <a:r>
              <a:rPr lang="en-US" altLang="en-US" sz="2000" smtClean="0">
                <a:latin typeface="Arial Narrow" pitchFamily="34" charset="0"/>
              </a:rPr>
              <a:t>For example, there are many mathematical library functions that can be used in your program if you "include" the </a:t>
            </a:r>
            <a:r>
              <a:rPr lang="en-US" altLang="en-US" sz="2000" b="1" smtClean="0">
                <a:latin typeface="Arial Narrow" pitchFamily="34" charset="0"/>
              </a:rPr>
              <a:t>math.h</a:t>
            </a:r>
            <a:r>
              <a:rPr lang="en-US" altLang="en-US" sz="2000" smtClean="0">
                <a:latin typeface="Arial Narrow" pitchFamily="34" charset="0"/>
              </a:rPr>
              <a:t> header file at the top of your program. Similarly, the </a:t>
            </a:r>
            <a:r>
              <a:rPr lang="en-US" altLang="en-US" sz="2000" b="1" smtClean="0">
                <a:latin typeface="Arial Narrow" pitchFamily="34" charset="0"/>
              </a:rPr>
              <a:t>ctype.h</a:t>
            </a:r>
            <a:r>
              <a:rPr lang="en-US" altLang="en-US" sz="2000" smtClean="0">
                <a:latin typeface="Arial Narrow" pitchFamily="34" charset="0"/>
              </a:rPr>
              <a:t> header file may be useful as well. </a:t>
            </a:r>
          </a:p>
          <a:p>
            <a:pPr marL="0" lvl="1" indent="0">
              <a:lnSpc>
                <a:spcPct val="110000"/>
              </a:lnSpc>
              <a:spcBef>
                <a:spcPct val="0"/>
              </a:spcBef>
              <a:buFont typeface="Arial" charset="0"/>
              <a:buNone/>
            </a:pPr>
            <a:r>
              <a:rPr lang="en-US" altLang="en-US" sz="800" smtClean="0"/>
              <a:t/>
            </a:r>
            <a:br>
              <a:rPr lang="en-US" altLang="en-US" sz="800" smtClean="0"/>
            </a:br>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smtClean="0">
                <a:latin typeface="+mj-lt"/>
                <a:ea typeface="+mj-ea"/>
                <a:cs typeface="+mj-cs"/>
              </a:rPr>
              <a:t>Four Basic Types of Statement in C++</a:t>
            </a:r>
            <a:endParaRPr lang="en-US" sz="3200" b="1" kern="1200" spc="-100" dirty="0">
              <a:solidFill>
                <a:srgbClr val="FF0000"/>
              </a:solidFill>
              <a:latin typeface="Courier New" panose="02070309020205020404" pitchFamily="49" charset="0"/>
              <a:ea typeface="+mj-ea"/>
              <a:cs typeface="Courier New" panose="02070309020205020404" pitchFamily="49" charset="0"/>
            </a:endParaRPr>
          </a:p>
        </p:txBody>
      </p:sp>
      <p:sp>
        <p:nvSpPr>
          <p:cNvPr id="3" name="Content Placeholder 2"/>
          <p:cNvSpPr>
            <a:spLocks noGrp="1"/>
          </p:cNvSpPr>
          <p:nvPr>
            <p:ph idx="1"/>
          </p:nvPr>
        </p:nvSpPr>
        <p:spPr>
          <a:xfrm>
            <a:off x="533400" y="1447800"/>
            <a:ext cx="8229600" cy="4038600"/>
          </a:xfrm>
        </p:spPr>
        <p:txBody>
          <a:bodyPr>
            <a:normAutofit/>
          </a:bodyPr>
          <a:lstStyle/>
          <a:p>
            <a:pPr marL="0" indent="0" algn="just">
              <a:buClrTx/>
              <a:buFont typeface="Arial" charset="0"/>
              <a:buNone/>
              <a:defRPr/>
            </a:pPr>
            <a:r>
              <a:rPr lang="en-US" altLang="en-US" dirty="0" smtClean="0">
                <a:latin typeface="Arial Narrow" pitchFamily="34" charset="0"/>
              </a:rPr>
              <a:t>There are four basic types of statement in C++:</a:t>
            </a:r>
          </a:p>
          <a:p>
            <a:pPr marL="0" indent="0" algn="just">
              <a:buClrTx/>
              <a:buFont typeface="Wingdings" pitchFamily="2" charset="2"/>
              <a:buChar char="§"/>
              <a:defRPr/>
            </a:pPr>
            <a:endParaRPr lang="en-US" altLang="en-US" dirty="0" smtClean="0">
              <a:latin typeface="Arial Narrow" pitchFamily="34" charset="0"/>
            </a:endParaRPr>
          </a:p>
          <a:p>
            <a:pPr marL="685800" indent="-457200">
              <a:buClrTx/>
              <a:buFont typeface="Wingdings" pitchFamily="2" charset="2"/>
              <a:buChar char="§"/>
              <a:defRPr/>
            </a:pPr>
            <a:r>
              <a:rPr lang="en-US" altLang="en-US" dirty="0" smtClean="0">
                <a:solidFill>
                  <a:srgbClr val="0000FF"/>
                </a:solidFill>
                <a:latin typeface="Arial Narrow" pitchFamily="34" charset="0"/>
              </a:rPr>
              <a:t>sequence </a:t>
            </a:r>
          </a:p>
          <a:p>
            <a:pPr marL="685800" indent="-457200">
              <a:buClrTx/>
              <a:buFont typeface="Wingdings" pitchFamily="2" charset="2"/>
              <a:buChar char="§"/>
              <a:defRPr/>
            </a:pPr>
            <a:r>
              <a:rPr lang="en-US" altLang="en-US" dirty="0" smtClean="0">
                <a:solidFill>
                  <a:srgbClr val="0000FF"/>
                </a:solidFill>
                <a:latin typeface="Arial Narrow" pitchFamily="34" charset="0"/>
              </a:rPr>
              <a:t>selection </a:t>
            </a:r>
            <a:r>
              <a:rPr lang="en-US" altLang="en-US" dirty="0" smtClean="0">
                <a:solidFill>
                  <a:srgbClr val="FF0000"/>
                </a:solidFill>
                <a:latin typeface="Arial Narrow" pitchFamily="34" charset="0"/>
              </a:rPr>
              <a:t>(</a:t>
            </a:r>
            <a:r>
              <a:rPr lang="en-US" altLang="en-US" sz="2000" dirty="0" smtClean="0">
                <a:solidFill>
                  <a:srgbClr val="FF0000"/>
                </a:solidFill>
                <a:latin typeface="Courier New" pitchFamily="49" charset="0"/>
                <a:cs typeface="Courier New" pitchFamily="49" charset="0"/>
              </a:rPr>
              <a:t>if</a:t>
            </a:r>
            <a:r>
              <a:rPr lang="en-US" altLang="en-US" dirty="0" smtClean="0">
                <a:solidFill>
                  <a:srgbClr val="FF0000"/>
                </a:solidFill>
                <a:latin typeface="Arial Narrow" pitchFamily="34" charset="0"/>
              </a:rPr>
              <a:t> and </a:t>
            </a:r>
            <a:r>
              <a:rPr lang="en-US" altLang="en-US" sz="2000" dirty="0" smtClean="0">
                <a:solidFill>
                  <a:srgbClr val="FF0000"/>
                </a:solidFill>
                <a:latin typeface="Courier New" pitchFamily="49" charset="0"/>
                <a:cs typeface="Courier New" pitchFamily="49" charset="0"/>
              </a:rPr>
              <a:t>switch</a:t>
            </a:r>
            <a:r>
              <a:rPr lang="en-US" altLang="en-US" dirty="0" smtClean="0">
                <a:solidFill>
                  <a:srgbClr val="FF0000"/>
                </a:solidFill>
                <a:latin typeface="Arial Narrow" pitchFamily="34" charset="0"/>
              </a:rPr>
              <a:t> structures) </a:t>
            </a:r>
          </a:p>
          <a:p>
            <a:pPr marL="685800" indent="-457200">
              <a:buClrTx/>
              <a:buFont typeface="Wingdings" pitchFamily="2" charset="2"/>
              <a:buChar char="§"/>
              <a:defRPr/>
            </a:pPr>
            <a:r>
              <a:rPr lang="en-US" altLang="en-US" dirty="0" smtClean="0">
                <a:solidFill>
                  <a:srgbClr val="0000FF"/>
                </a:solidFill>
                <a:latin typeface="Arial Narrow" pitchFamily="34" charset="0"/>
              </a:rPr>
              <a:t>iteration </a:t>
            </a:r>
            <a:r>
              <a:rPr lang="en-US" altLang="en-US" dirty="0" smtClean="0">
                <a:solidFill>
                  <a:srgbClr val="FF0000"/>
                </a:solidFill>
                <a:latin typeface="Arial Narrow" pitchFamily="34" charset="0"/>
              </a:rPr>
              <a:t>(</a:t>
            </a:r>
            <a:r>
              <a:rPr lang="en-US" altLang="en-US" sz="2000" dirty="0" smtClean="0">
                <a:solidFill>
                  <a:srgbClr val="FF0000"/>
                </a:solidFill>
                <a:latin typeface="Courier New" pitchFamily="49" charset="0"/>
                <a:cs typeface="Courier New" pitchFamily="49" charset="0"/>
              </a:rPr>
              <a:t>for</a:t>
            </a:r>
            <a:r>
              <a:rPr lang="en-US" altLang="en-US" dirty="0" smtClean="0">
                <a:solidFill>
                  <a:srgbClr val="FF0000"/>
                </a:solidFill>
                <a:latin typeface="Arial Narrow" pitchFamily="34" charset="0"/>
              </a:rPr>
              <a:t> and </a:t>
            </a:r>
            <a:r>
              <a:rPr lang="en-US" altLang="en-US" sz="2000" dirty="0" smtClean="0">
                <a:solidFill>
                  <a:srgbClr val="FF0000"/>
                </a:solidFill>
                <a:latin typeface="Courier New" pitchFamily="49" charset="0"/>
                <a:cs typeface="Courier New" pitchFamily="49" charset="0"/>
              </a:rPr>
              <a:t>while</a:t>
            </a:r>
            <a:r>
              <a:rPr lang="en-US" altLang="en-US" dirty="0" smtClean="0">
                <a:solidFill>
                  <a:srgbClr val="FF0000"/>
                </a:solidFill>
                <a:latin typeface="Arial Narrow" pitchFamily="34" charset="0"/>
              </a:rPr>
              <a:t> loops) </a:t>
            </a:r>
          </a:p>
          <a:p>
            <a:pPr marL="685800" indent="-457200">
              <a:buClrTx/>
              <a:buFont typeface="Wingdings" pitchFamily="2" charset="2"/>
              <a:buChar char="§"/>
              <a:defRPr/>
            </a:pPr>
            <a:r>
              <a:rPr lang="en-US" altLang="en-US" dirty="0" smtClean="0">
                <a:solidFill>
                  <a:srgbClr val="0000FF"/>
                </a:solidFill>
                <a:latin typeface="Arial Narrow" pitchFamily="34" charset="0"/>
              </a:rPr>
              <a:t>invocation </a:t>
            </a:r>
            <a:r>
              <a:rPr lang="en-US" altLang="en-US" dirty="0" smtClean="0">
                <a:solidFill>
                  <a:srgbClr val="FF0000"/>
                </a:solidFill>
                <a:latin typeface="Arial Narrow" pitchFamily="34" charset="0"/>
              </a:rPr>
              <a:t>(</a:t>
            </a:r>
            <a:r>
              <a:rPr lang="en-US" altLang="en-US" sz="2000" dirty="0" smtClean="0">
                <a:solidFill>
                  <a:srgbClr val="FF0000"/>
                </a:solidFill>
                <a:latin typeface="Courier New" pitchFamily="49" charset="0"/>
                <a:cs typeface="Courier New" pitchFamily="49" charset="0"/>
              </a:rPr>
              <a:t>functions</a:t>
            </a:r>
            <a:r>
              <a:rPr lang="en-US" altLang="en-US" dirty="0" smtClean="0">
                <a:solidFill>
                  <a:srgbClr val="FF0000"/>
                </a:solidFill>
                <a:latin typeface="Arial Narrow" pitchFamily="34" charset="0"/>
              </a:rPr>
              <a:t>)</a:t>
            </a:r>
          </a:p>
          <a:p>
            <a:pPr marL="0" lvl="1" indent="0">
              <a:lnSpc>
                <a:spcPct val="120000"/>
              </a:lnSpc>
              <a:spcBef>
                <a:spcPct val="0"/>
              </a:spcBef>
              <a:buClrTx/>
              <a:buFont typeface="Arial" charset="0"/>
              <a:buNone/>
              <a:defRPr/>
            </a:pPr>
            <a:r>
              <a:rPr lang="en-US" altLang="en-US" dirty="0" smtClean="0">
                <a:latin typeface="Arial Narrow" pitchFamily="34" charset="0"/>
              </a:rPr>
              <a:t/>
            </a:r>
            <a:br>
              <a:rPr lang="en-US" altLang="en-US" dirty="0" smtClean="0">
                <a:latin typeface="Arial Narrow" pitchFamily="34" charset="0"/>
              </a:rPr>
            </a:br>
            <a:endParaRPr lang="en-US" altLang="en-US" dirty="0" smtClean="0">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smtClean="0">
                <a:latin typeface="+mj-lt"/>
                <a:ea typeface="+mj-ea"/>
                <a:cs typeface="+mj-cs"/>
              </a:rPr>
              <a:t>Sequence statements</a:t>
            </a:r>
            <a:endParaRPr lang="en-US" sz="3200" b="1" kern="1200" spc="-100" dirty="0">
              <a:solidFill>
                <a:srgbClr val="FF0000"/>
              </a:solidFill>
              <a:latin typeface="Courier New" panose="02070309020205020404" pitchFamily="49" charset="0"/>
              <a:ea typeface="+mj-ea"/>
              <a:cs typeface="Courier New" panose="02070309020205020404" pitchFamily="49" charset="0"/>
            </a:endParaRPr>
          </a:p>
        </p:txBody>
      </p:sp>
      <p:sp>
        <p:nvSpPr>
          <p:cNvPr id="41987" name="Content Placeholder 2"/>
          <p:cNvSpPr>
            <a:spLocks noGrp="1"/>
          </p:cNvSpPr>
          <p:nvPr>
            <p:ph idx="1"/>
          </p:nvPr>
        </p:nvSpPr>
        <p:spPr>
          <a:xfrm>
            <a:off x="533400" y="1447800"/>
            <a:ext cx="8229600" cy="4038600"/>
          </a:xfrm>
        </p:spPr>
        <p:txBody>
          <a:bodyPr/>
          <a:lstStyle/>
          <a:p>
            <a:pPr marL="0" indent="0" algn="just">
              <a:buClrTx/>
              <a:buFont typeface="Arial" charset="0"/>
              <a:buNone/>
            </a:pPr>
            <a:r>
              <a:rPr lang="en-US" altLang="en-US" b="1" smtClean="0">
                <a:solidFill>
                  <a:srgbClr val="0000FF"/>
                </a:solidFill>
                <a:latin typeface="Arial Narrow" pitchFamily="34" charset="0"/>
              </a:rPr>
              <a:t>Sequence</a:t>
            </a:r>
            <a:r>
              <a:rPr lang="en-US" altLang="en-US" smtClean="0">
                <a:latin typeface="Arial Narrow" pitchFamily="34" charset="0"/>
              </a:rPr>
              <a:t> statements are simply statements that naturally follow one another from the top of the program to the bottom. For example, in the "hello world" program all of the statements are sequence statements.</a:t>
            </a:r>
          </a:p>
          <a:p>
            <a:pPr marL="0" lvl="1" indent="0">
              <a:lnSpc>
                <a:spcPct val="120000"/>
              </a:lnSpc>
              <a:spcBef>
                <a:spcPct val="0"/>
              </a:spcBef>
              <a:buClrTx/>
              <a:buFont typeface="Arial" charset="0"/>
              <a:buNone/>
            </a:pPr>
            <a:r>
              <a:rPr lang="en-US" altLang="en-US" smtClean="0">
                <a:latin typeface="Arial Narrow" pitchFamily="34" charset="0"/>
              </a:rPr>
              <a:t/>
            </a:r>
            <a:br>
              <a:rPr lang="en-US" altLang="en-US" smtClean="0">
                <a:latin typeface="Arial Narrow" pitchFamily="34" charset="0"/>
              </a:rPr>
            </a:br>
            <a:endParaRPr lang="en-US" altLang="en-US" smtClean="0">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smtClean="0">
                <a:latin typeface="+mj-lt"/>
                <a:ea typeface="+mj-ea"/>
                <a:cs typeface="+mj-cs"/>
              </a:rPr>
              <a:t>Selection </a:t>
            </a:r>
            <a:r>
              <a:rPr lang="en-US" sz="3200" b="1" kern="1200" spc="-100" dirty="0"/>
              <a:t>statements</a:t>
            </a:r>
            <a:endParaRPr lang="en-US" sz="3200" b="1" kern="1200" spc="-100" dirty="0">
              <a:solidFill>
                <a:srgbClr val="FF0000"/>
              </a:solidFill>
              <a:latin typeface="Courier New" panose="02070309020205020404" pitchFamily="49" charset="0"/>
              <a:ea typeface="+mj-ea"/>
              <a:cs typeface="Courier New" panose="02070309020205020404" pitchFamily="49" charset="0"/>
            </a:endParaRPr>
          </a:p>
        </p:txBody>
      </p:sp>
      <p:sp>
        <p:nvSpPr>
          <p:cNvPr id="3" name="Content Placeholder 2"/>
          <p:cNvSpPr>
            <a:spLocks noGrp="1"/>
          </p:cNvSpPr>
          <p:nvPr>
            <p:ph idx="1"/>
          </p:nvPr>
        </p:nvSpPr>
        <p:spPr>
          <a:xfrm>
            <a:off x="533400" y="1295400"/>
            <a:ext cx="8229600" cy="5181600"/>
          </a:xfrm>
        </p:spPr>
        <p:txBody>
          <a:bodyPr rtlCol="0">
            <a:normAutofit fontScale="85000" lnSpcReduction="20000"/>
          </a:bodyPr>
          <a:lstStyle/>
          <a:p>
            <a:pPr marL="457200" indent="-457200" algn="just">
              <a:lnSpc>
                <a:spcPct val="110000"/>
              </a:lnSpc>
              <a:spcBef>
                <a:spcPts val="0"/>
              </a:spcBef>
              <a:buClrTx/>
              <a:buFont typeface="Wingdings" panose="05000000000000000000" pitchFamily="2" charset="2"/>
              <a:buChar char="§"/>
              <a:defRPr/>
            </a:pPr>
            <a:r>
              <a:rPr lang="en-US" b="1" dirty="0">
                <a:solidFill>
                  <a:srgbClr val="0000FF"/>
                </a:solidFill>
                <a:latin typeface="Arial Narrow" panose="020B0606020202030204" pitchFamily="34" charset="0"/>
              </a:rPr>
              <a:t>Selection</a:t>
            </a:r>
            <a:r>
              <a:rPr lang="en-US" dirty="0">
                <a:latin typeface="Arial Narrow" panose="020B0606020202030204" pitchFamily="34" charset="0"/>
              </a:rPr>
              <a:t> statements include if statements and switch statements. Selection statements are sometimes called conditional or decision statements. </a:t>
            </a:r>
            <a:endParaRPr lang="en-US" dirty="0" smtClean="0">
              <a:latin typeface="Arial Narrow" panose="020B0606020202030204" pitchFamily="34" charset="0"/>
            </a:endParaRPr>
          </a:p>
          <a:p>
            <a:pPr marL="0" indent="0" algn="just">
              <a:lnSpc>
                <a:spcPct val="110000"/>
              </a:lnSpc>
              <a:spcBef>
                <a:spcPts val="0"/>
              </a:spcBef>
              <a:buClrTx/>
              <a:buFont typeface="Arial" charset="0"/>
              <a:buNone/>
              <a:defRPr/>
            </a:pPr>
            <a:endParaRPr lang="en-US" dirty="0" smtClean="0">
              <a:latin typeface="Arial Narrow" panose="020B0606020202030204" pitchFamily="34" charset="0"/>
            </a:endParaRPr>
          </a:p>
          <a:p>
            <a:pPr marL="457200" indent="-457200" algn="just">
              <a:lnSpc>
                <a:spcPct val="110000"/>
              </a:lnSpc>
              <a:spcBef>
                <a:spcPts val="0"/>
              </a:spcBef>
              <a:buClrTx/>
              <a:buFont typeface="Wingdings" panose="05000000000000000000" pitchFamily="2" charset="2"/>
              <a:buChar char="§"/>
              <a:defRPr/>
            </a:pPr>
            <a:r>
              <a:rPr lang="en-US" dirty="0" smtClean="0">
                <a:latin typeface="Arial Narrow" panose="020B0606020202030204" pitchFamily="34" charset="0"/>
              </a:rPr>
              <a:t>An </a:t>
            </a:r>
            <a:r>
              <a:rPr lang="en-US" dirty="0">
                <a:latin typeface="Arial Narrow" panose="020B0606020202030204" pitchFamily="34" charset="0"/>
              </a:rPr>
              <a:t>example of a selection statement is "If I scored a 60 or higher, then I passed the course; otherwise, I failed." </a:t>
            </a:r>
            <a:endParaRPr lang="en-US" dirty="0" smtClean="0">
              <a:latin typeface="Arial Narrow" panose="020B0606020202030204" pitchFamily="34" charset="0"/>
            </a:endParaRPr>
          </a:p>
          <a:p>
            <a:pPr marL="0" indent="0" algn="just">
              <a:lnSpc>
                <a:spcPct val="110000"/>
              </a:lnSpc>
              <a:spcBef>
                <a:spcPts val="0"/>
              </a:spcBef>
              <a:buClrTx/>
              <a:buFont typeface="Arial" charset="0"/>
              <a:buNone/>
              <a:defRPr/>
            </a:pPr>
            <a:endParaRPr lang="en-US" dirty="0" smtClean="0">
              <a:latin typeface="Arial Narrow" panose="020B0606020202030204" pitchFamily="34" charset="0"/>
            </a:endParaRPr>
          </a:p>
          <a:p>
            <a:pPr marL="457200" indent="-457200" algn="just">
              <a:lnSpc>
                <a:spcPct val="110000"/>
              </a:lnSpc>
              <a:spcBef>
                <a:spcPts val="0"/>
              </a:spcBef>
              <a:buClrTx/>
              <a:buFont typeface="Wingdings" panose="05000000000000000000" pitchFamily="2" charset="2"/>
              <a:buChar char="§"/>
              <a:defRPr/>
            </a:pPr>
            <a:r>
              <a:rPr lang="en-US" dirty="0" smtClean="0">
                <a:latin typeface="Arial Narrow" panose="020B0606020202030204" pitchFamily="34" charset="0"/>
              </a:rPr>
              <a:t>There </a:t>
            </a:r>
            <a:r>
              <a:rPr lang="en-US" dirty="0">
                <a:latin typeface="Arial Narrow" panose="020B0606020202030204" pitchFamily="34" charset="0"/>
              </a:rPr>
              <a:t>are really two possible end results of this statement. Therefore, both paths are not followed. </a:t>
            </a:r>
            <a:r>
              <a:rPr lang="en-US" dirty="0" smtClean="0">
                <a:latin typeface="Arial Narrow" panose="020B0606020202030204" pitchFamily="34" charset="0"/>
              </a:rPr>
              <a:t>You </a:t>
            </a:r>
            <a:r>
              <a:rPr lang="en-US" dirty="0">
                <a:latin typeface="Arial Narrow" panose="020B0606020202030204" pitchFamily="34" charset="0"/>
              </a:rPr>
              <a:t>cannot pass the course and fail the course at the same time. (We will study these kinds of statements in a later chapter.) </a:t>
            </a:r>
            <a:endParaRPr lang="en-US" dirty="0" smtClean="0">
              <a:latin typeface="Arial Narrow" panose="020B0606020202030204" pitchFamily="34" charset="0"/>
            </a:endParaRPr>
          </a:p>
          <a:p>
            <a:pPr marL="0" indent="0" algn="just">
              <a:lnSpc>
                <a:spcPct val="110000"/>
              </a:lnSpc>
              <a:spcBef>
                <a:spcPts val="0"/>
              </a:spcBef>
              <a:buClrTx/>
              <a:buFont typeface="Arial" charset="0"/>
              <a:buNone/>
              <a:defRPr/>
            </a:pPr>
            <a:endParaRPr lang="en-US" dirty="0" smtClean="0">
              <a:latin typeface="Arial Narrow" panose="020B0606020202030204" pitchFamily="34" charset="0"/>
            </a:endParaRPr>
          </a:p>
          <a:p>
            <a:pPr marL="457200" indent="-457200" algn="just">
              <a:lnSpc>
                <a:spcPct val="110000"/>
              </a:lnSpc>
              <a:spcBef>
                <a:spcPts val="0"/>
              </a:spcBef>
              <a:buClrTx/>
              <a:buFont typeface="Wingdings" panose="05000000000000000000" pitchFamily="2" charset="2"/>
              <a:buChar char="§"/>
              <a:defRPr/>
            </a:pPr>
            <a:r>
              <a:rPr lang="en-US" dirty="0" smtClean="0">
                <a:latin typeface="Arial Narrow" panose="020B0606020202030204" pitchFamily="34" charset="0"/>
              </a:rPr>
              <a:t>In </a:t>
            </a:r>
            <a:r>
              <a:rPr lang="en-US" dirty="0">
                <a:latin typeface="Arial Narrow" panose="020B0606020202030204" pitchFamily="34" charset="0"/>
              </a:rPr>
              <a:t>C++, this if statement might look like this</a:t>
            </a:r>
            <a:r>
              <a:rPr lang="en-US" dirty="0" smtClean="0">
                <a:latin typeface="Arial Narrow" panose="020B0606020202030204" pitchFamily="34" charset="0"/>
              </a:rPr>
              <a:t>:</a:t>
            </a:r>
            <a:endParaRPr lang="en-US" b="1" dirty="0" smtClean="0"/>
          </a:p>
          <a:p>
            <a:pPr marL="0" indent="0">
              <a:lnSpc>
                <a:spcPct val="120000"/>
              </a:lnSpc>
              <a:spcBef>
                <a:spcPts val="0"/>
              </a:spcBef>
              <a:buFont typeface="Arial" charset="0"/>
              <a:buNone/>
              <a:defRPr/>
            </a:pPr>
            <a:r>
              <a:rPr lang="en-US" b="1" dirty="0"/>
              <a:t>	</a:t>
            </a:r>
            <a:r>
              <a:rPr lang="en-US" sz="1600" b="1" dirty="0" smtClean="0">
                <a:solidFill>
                  <a:srgbClr val="FF0000"/>
                </a:solidFill>
                <a:latin typeface="Courier New" panose="02070309020205020404" pitchFamily="49" charset="0"/>
                <a:cs typeface="Courier New" panose="02070309020205020404" pitchFamily="49" charset="0"/>
              </a:rPr>
              <a:t>if </a:t>
            </a:r>
            <a:r>
              <a:rPr lang="en-US" sz="1600" b="1" dirty="0">
                <a:solidFill>
                  <a:srgbClr val="FF0000"/>
                </a:solidFill>
                <a:latin typeface="Courier New" panose="02070309020205020404" pitchFamily="49" charset="0"/>
                <a:cs typeface="Courier New" panose="02070309020205020404" pitchFamily="49" charset="0"/>
              </a:rPr>
              <a:t>(score &gt;= 60)</a:t>
            </a:r>
            <a:br>
              <a:rPr lang="en-US" sz="1600" b="1" dirty="0">
                <a:solidFill>
                  <a:srgbClr val="FF0000"/>
                </a:solidFill>
                <a:latin typeface="Courier New" panose="02070309020205020404" pitchFamily="49" charset="0"/>
                <a:cs typeface="Courier New" panose="02070309020205020404" pitchFamily="49" charset="0"/>
              </a:rPr>
            </a:b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
            </a:r>
            <a:br>
              <a:rPr lang="en-US" sz="1600" b="1" dirty="0">
                <a:solidFill>
                  <a:srgbClr val="FF0000"/>
                </a:solidFill>
                <a:latin typeface="Courier New" panose="02070309020205020404" pitchFamily="49" charset="0"/>
                <a:cs typeface="Courier New" panose="02070309020205020404" pitchFamily="49" charset="0"/>
              </a:rPr>
            </a:b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cout</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&lt;&lt; "I passed" &lt;&lt; </a:t>
            </a:r>
            <a:r>
              <a:rPr lang="en-US" sz="1600" b="1" dirty="0" err="1">
                <a:solidFill>
                  <a:srgbClr val="FF0000"/>
                </a:solidFill>
                <a:latin typeface="Courier New" panose="02070309020205020404" pitchFamily="49" charset="0"/>
                <a:cs typeface="Courier New" panose="02070309020205020404" pitchFamily="49" charset="0"/>
              </a:rPr>
              <a:t>endl</a:t>
            </a:r>
            <a:r>
              <a:rPr lang="en-US" sz="1600" b="1" dirty="0">
                <a:solidFill>
                  <a:srgbClr val="FF0000"/>
                </a:solidFill>
                <a:latin typeface="Courier New" panose="02070309020205020404" pitchFamily="49" charset="0"/>
                <a:cs typeface="Courier New" panose="02070309020205020404" pitchFamily="49" charset="0"/>
              </a:rPr>
              <a:t>;</a:t>
            </a:r>
            <a:br>
              <a:rPr lang="en-US" sz="1600" b="1" dirty="0">
                <a:solidFill>
                  <a:srgbClr val="FF0000"/>
                </a:solidFill>
                <a:latin typeface="Courier New" panose="02070309020205020404" pitchFamily="49" charset="0"/>
                <a:cs typeface="Courier New" panose="02070309020205020404" pitchFamily="49" charset="0"/>
              </a:rPr>
            </a:b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
            </a:r>
            <a:br>
              <a:rPr lang="en-US" sz="1600" b="1" dirty="0">
                <a:solidFill>
                  <a:srgbClr val="FF0000"/>
                </a:solidFill>
                <a:latin typeface="Courier New" panose="02070309020205020404" pitchFamily="49" charset="0"/>
                <a:cs typeface="Courier New" panose="02070309020205020404" pitchFamily="49" charset="0"/>
              </a:rPr>
            </a:br>
            <a:r>
              <a:rPr lang="en-US" sz="1600" b="1" dirty="0" smtClean="0">
                <a:solidFill>
                  <a:srgbClr val="FF0000"/>
                </a:solidFill>
                <a:latin typeface="Courier New" panose="02070309020205020404" pitchFamily="49" charset="0"/>
                <a:cs typeface="Courier New" panose="02070309020205020404" pitchFamily="49" charset="0"/>
              </a:rPr>
              <a:t>	else</a:t>
            </a:r>
            <a:r>
              <a:rPr lang="en-US" sz="1600" b="1" dirty="0">
                <a:solidFill>
                  <a:srgbClr val="FF0000"/>
                </a:solidFill>
                <a:latin typeface="Courier New" panose="02070309020205020404" pitchFamily="49" charset="0"/>
                <a:cs typeface="Courier New" panose="02070309020205020404" pitchFamily="49" charset="0"/>
              </a:rPr>
              <a:t/>
            </a:r>
            <a:br>
              <a:rPr lang="en-US" sz="1600" b="1" dirty="0">
                <a:solidFill>
                  <a:srgbClr val="FF0000"/>
                </a:solidFill>
                <a:latin typeface="Courier New" panose="02070309020205020404" pitchFamily="49" charset="0"/>
                <a:cs typeface="Courier New" panose="02070309020205020404" pitchFamily="49" charset="0"/>
              </a:rPr>
            </a:b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
            </a:r>
            <a:br>
              <a:rPr lang="en-US" sz="1600" b="1" dirty="0">
                <a:solidFill>
                  <a:srgbClr val="FF0000"/>
                </a:solidFill>
                <a:latin typeface="Courier New" panose="02070309020205020404" pitchFamily="49" charset="0"/>
                <a:cs typeface="Courier New" panose="02070309020205020404" pitchFamily="49" charset="0"/>
              </a:rPr>
            </a:b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cout</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&lt;&lt; "I failed" &lt;&lt; </a:t>
            </a:r>
            <a:r>
              <a:rPr lang="en-US" sz="1600" b="1" dirty="0" err="1">
                <a:solidFill>
                  <a:srgbClr val="FF0000"/>
                </a:solidFill>
                <a:latin typeface="Courier New" panose="02070309020205020404" pitchFamily="49" charset="0"/>
                <a:cs typeface="Courier New" panose="02070309020205020404" pitchFamily="49" charset="0"/>
              </a:rPr>
              <a:t>endl</a:t>
            </a:r>
            <a:r>
              <a:rPr lang="en-US" sz="1600" b="1" dirty="0">
                <a:solidFill>
                  <a:srgbClr val="FF0000"/>
                </a:solidFill>
                <a:latin typeface="Courier New" panose="02070309020205020404" pitchFamily="49" charset="0"/>
                <a:cs typeface="Courier New" panose="02070309020205020404" pitchFamily="49" charset="0"/>
              </a:rPr>
              <a:t>;</a:t>
            </a:r>
            <a:br>
              <a:rPr lang="en-US" sz="1600" b="1" dirty="0">
                <a:solidFill>
                  <a:srgbClr val="FF0000"/>
                </a:solidFill>
                <a:latin typeface="Courier New" panose="02070309020205020404" pitchFamily="49" charset="0"/>
                <a:cs typeface="Courier New" panose="02070309020205020404" pitchFamily="49" charset="0"/>
              </a:rPr>
            </a:br>
            <a:r>
              <a:rPr lang="en-US" sz="1600" b="1" dirty="0" smtClean="0">
                <a:solidFill>
                  <a:srgbClr val="FF0000"/>
                </a:solidFill>
                <a:latin typeface="Courier New" panose="02070309020205020404" pitchFamily="49" charset="0"/>
                <a:cs typeface="Courier New" panose="02070309020205020404" pitchFamily="49" charset="0"/>
              </a:rPr>
              <a:t>	}</a:t>
            </a:r>
            <a:endParaRPr lang="en-US" sz="1600" b="1" dirty="0">
              <a:solidFill>
                <a:srgbClr val="FF0000"/>
              </a:solidFill>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smtClean="0">
                <a:latin typeface="+mj-lt"/>
                <a:ea typeface="+mj-ea"/>
                <a:cs typeface="+mj-cs"/>
              </a:rPr>
              <a:t>Iteration/Looping </a:t>
            </a:r>
            <a:r>
              <a:rPr lang="en-US" sz="3200" b="1" kern="1200" spc="-100" dirty="0"/>
              <a:t>statements</a:t>
            </a:r>
            <a:endParaRPr lang="en-US" sz="3200" b="1" kern="1200" spc="-100" dirty="0">
              <a:solidFill>
                <a:srgbClr val="FF0000"/>
              </a:solidFill>
              <a:latin typeface="Courier New" panose="02070309020205020404" pitchFamily="49" charset="0"/>
              <a:ea typeface="+mj-ea"/>
              <a:cs typeface="Courier New" panose="02070309020205020404" pitchFamily="49" charset="0"/>
            </a:endParaRPr>
          </a:p>
        </p:txBody>
      </p:sp>
      <p:sp>
        <p:nvSpPr>
          <p:cNvPr id="3" name="Content Placeholder 2"/>
          <p:cNvSpPr>
            <a:spLocks noGrp="1"/>
          </p:cNvSpPr>
          <p:nvPr>
            <p:ph idx="1"/>
          </p:nvPr>
        </p:nvSpPr>
        <p:spPr>
          <a:xfrm>
            <a:off x="533400" y="1295400"/>
            <a:ext cx="8229600" cy="5181600"/>
          </a:xfrm>
        </p:spPr>
        <p:txBody>
          <a:bodyPr rtlCol="0">
            <a:normAutofit/>
          </a:bodyPr>
          <a:lstStyle/>
          <a:p>
            <a:pPr marL="457200" indent="-457200" algn="just">
              <a:spcBef>
                <a:spcPts val="0"/>
              </a:spcBef>
              <a:buClrTx/>
              <a:buFont typeface="Wingdings" panose="05000000000000000000" pitchFamily="2" charset="2"/>
              <a:buChar char="§"/>
              <a:defRPr/>
            </a:pPr>
            <a:r>
              <a:rPr lang="en-US" b="1" dirty="0">
                <a:solidFill>
                  <a:srgbClr val="0000FF"/>
                </a:solidFill>
                <a:latin typeface="Arial Narrow" panose="020B0606020202030204" pitchFamily="34" charset="0"/>
              </a:rPr>
              <a:t>Iteration</a:t>
            </a:r>
            <a:r>
              <a:rPr lang="en-US" dirty="0">
                <a:latin typeface="Arial Narrow" panose="020B0606020202030204" pitchFamily="34" charset="0"/>
              </a:rPr>
              <a:t> statements allow the compiler to return to a point higher in the program in order to continuously repeat one or more statements</a:t>
            </a:r>
            <a:r>
              <a:rPr lang="en-US" dirty="0" smtClean="0">
                <a:latin typeface="Arial Narrow" panose="020B0606020202030204" pitchFamily="34" charset="0"/>
              </a:rPr>
              <a:t>.</a:t>
            </a:r>
          </a:p>
          <a:p>
            <a:pPr marL="0" indent="0" algn="just">
              <a:spcBef>
                <a:spcPts val="0"/>
              </a:spcBef>
              <a:buClrTx/>
              <a:buFont typeface="Arial" charset="0"/>
              <a:buNone/>
              <a:defRPr/>
            </a:pPr>
            <a:r>
              <a:rPr lang="en-US" dirty="0" smtClean="0">
                <a:latin typeface="Arial Narrow" panose="020B0606020202030204" pitchFamily="34" charset="0"/>
              </a:rPr>
              <a:t> </a:t>
            </a:r>
          </a:p>
          <a:p>
            <a:pPr marL="457200" indent="-457200" algn="just">
              <a:spcBef>
                <a:spcPts val="0"/>
              </a:spcBef>
              <a:buClrTx/>
              <a:buFont typeface="Wingdings" panose="05000000000000000000" pitchFamily="2" charset="2"/>
              <a:buChar char="§"/>
              <a:defRPr/>
            </a:pPr>
            <a:r>
              <a:rPr lang="en-US" b="1" dirty="0" smtClean="0">
                <a:solidFill>
                  <a:srgbClr val="0000FF"/>
                </a:solidFill>
                <a:latin typeface="Arial Narrow" panose="020B0606020202030204" pitchFamily="34" charset="0"/>
              </a:rPr>
              <a:t>All </a:t>
            </a:r>
            <a:r>
              <a:rPr lang="en-US" b="1" dirty="0">
                <a:solidFill>
                  <a:srgbClr val="0000FF"/>
                </a:solidFill>
                <a:latin typeface="Arial Narrow" panose="020B0606020202030204" pitchFamily="34" charset="0"/>
              </a:rPr>
              <a:t>loops </a:t>
            </a:r>
            <a:r>
              <a:rPr lang="en-US" dirty="0">
                <a:latin typeface="Arial Narrow" panose="020B0606020202030204" pitchFamily="34" charset="0"/>
              </a:rPr>
              <a:t>including </a:t>
            </a:r>
            <a:r>
              <a:rPr lang="en-US" dirty="0">
                <a:latin typeface="Courier New" panose="02070309020205020404" pitchFamily="49" charset="0"/>
                <a:cs typeface="Courier New" panose="02070309020205020404" pitchFamily="49" charset="0"/>
              </a:rPr>
              <a:t>while</a:t>
            </a:r>
            <a:r>
              <a:rPr lang="en-US" dirty="0">
                <a:latin typeface="Arial Narrow" panose="020B0606020202030204" pitchFamily="34" charset="0"/>
              </a:rPr>
              <a:t>, </a:t>
            </a:r>
            <a:r>
              <a:rPr lang="en-US" dirty="0">
                <a:latin typeface="Courier New" panose="02070309020205020404" pitchFamily="49" charset="0"/>
                <a:cs typeface="Courier New" panose="02070309020205020404" pitchFamily="49" charset="0"/>
              </a:rPr>
              <a:t>do/while</a:t>
            </a:r>
            <a:r>
              <a:rPr lang="en-US" dirty="0">
                <a:latin typeface="Arial Narrow" panose="020B0606020202030204" pitchFamily="34" charset="0"/>
              </a:rPr>
              <a:t>, and </a:t>
            </a:r>
            <a:r>
              <a:rPr lang="en-US" dirty="0">
                <a:latin typeface="Courier New" panose="02070309020205020404" pitchFamily="49" charset="0"/>
                <a:cs typeface="Courier New" panose="02070309020205020404" pitchFamily="49" charset="0"/>
              </a:rPr>
              <a:t>for</a:t>
            </a:r>
            <a:r>
              <a:rPr lang="en-US" dirty="0">
                <a:latin typeface="Arial Narrow" panose="020B0606020202030204" pitchFamily="34" charset="0"/>
              </a:rPr>
              <a:t> loops are </a:t>
            </a:r>
            <a:r>
              <a:rPr lang="en-US" dirty="0" smtClean="0">
                <a:latin typeface="Arial Narrow" panose="020B0606020202030204" pitchFamily="34" charset="0"/>
              </a:rPr>
              <a:t>examples </a:t>
            </a:r>
            <a:r>
              <a:rPr lang="en-US" dirty="0">
                <a:latin typeface="Arial Narrow" panose="020B0606020202030204" pitchFamily="34" charset="0"/>
              </a:rPr>
              <a:t>of iteration statements. </a:t>
            </a:r>
            <a:endParaRPr lang="en-US" dirty="0" smtClean="0">
              <a:latin typeface="Arial Narrow" panose="020B0606020202030204" pitchFamily="34" charset="0"/>
            </a:endParaRPr>
          </a:p>
          <a:p>
            <a:pPr marL="0" indent="0" algn="just">
              <a:spcBef>
                <a:spcPts val="0"/>
              </a:spcBef>
              <a:buClrTx/>
              <a:buFont typeface="Arial" charset="0"/>
              <a:buNone/>
              <a:defRPr/>
            </a:pPr>
            <a:endParaRPr lang="en-US"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dirty="0" smtClean="0">
                <a:latin typeface="Arial Narrow" panose="020B0606020202030204" pitchFamily="34" charset="0"/>
              </a:rPr>
              <a:t>In </a:t>
            </a:r>
            <a:r>
              <a:rPr lang="en-US" dirty="0">
                <a:latin typeface="Arial Narrow" panose="020B0606020202030204" pitchFamily="34" charset="0"/>
              </a:rPr>
              <a:t>C++, this is an example of an </a:t>
            </a:r>
            <a:r>
              <a:rPr lang="en-US" dirty="0" smtClean="0">
                <a:latin typeface="Arial Narrow" panose="020B0606020202030204" pitchFamily="34" charset="0"/>
              </a:rPr>
              <a:t>iteration </a:t>
            </a:r>
            <a:r>
              <a:rPr lang="en-US" dirty="0">
                <a:latin typeface="Arial Narrow" panose="020B0606020202030204" pitchFamily="34" charset="0"/>
              </a:rPr>
              <a:t>statement (</a:t>
            </a:r>
            <a:r>
              <a:rPr lang="en-US" dirty="0">
                <a:latin typeface="Courier New" panose="02070309020205020404" pitchFamily="49" charset="0"/>
                <a:cs typeface="Courier New" panose="02070309020205020404" pitchFamily="49" charset="0"/>
              </a:rPr>
              <a:t>while</a:t>
            </a:r>
            <a:r>
              <a:rPr lang="en-US" dirty="0">
                <a:latin typeface="Arial Narrow" panose="020B0606020202030204" pitchFamily="34" charset="0"/>
              </a:rPr>
              <a:t> loop) that prints "hello world" ten times</a:t>
            </a:r>
            <a:r>
              <a:rPr lang="en-US" dirty="0" smtClean="0">
                <a:latin typeface="Arial Narrow" panose="020B0606020202030204" pitchFamily="34" charset="0"/>
              </a:rPr>
              <a:t>:</a:t>
            </a:r>
          </a:p>
          <a:p>
            <a:pPr marL="0" indent="0" algn="just">
              <a:spcBef>
                <a:spcPts val="0"/>
              </a:spcBef>
              <a:buClrTx/>
              <a:buFont typeface="Arial" charset="0"/>
              <a:buNone/>
              <a:defRPr/>
            </a:pPr>
            <a:endParaRPr lang="en-US" dirty="0">
              <a:latin typeface="Arial Narrow" panose="020B0606020202030204" pitchFamily="34" charset="0"/>
            </a:endParaRPr>
          </a:p>
          <a:p>
            <a:pPr marL="0" indent="0">
              <a:spcBef>
                <a:spcPts val="0"/>
              </a:spcBef>
              <a:buFont typeface="Arial" charset="0"/>
              <a:buNone/>
              <a:defRPr/>
            </a:pPr>
            <a:r>
              <a:rPr lang="en-US" sz="1600" b="1" dirty="0" smtClean="0">
                <a:solidFill>
                  <a:srgbClr val="FF0000"/>
                </a:solidFill>
                <a:latin typeface="Courier New" panose="02070309020205020404" pitchFamily="49" charset="0"/>
                <a:cs typeface="Courier New" panose="02070309020205020404" pitchFamily="49" charset="0"/>
              </a:rPr>
              <a:t>	while </a:t>
            </a:r>
            <a:r>
              <a:rPr lang="en-US" sz="1600" b="1" dirty="0">
                <a:solidFill>
                  <a:srgbClr val="FF0000"/>
                </a:solidFill>
                <a:latin typeface="Courier New" panose="02070309020205020404" pitchFamily="49" charset="0"/>
                <a:cs typeface="Courier New" panose="02070309020205020404" pitchFamily="49" charset="0"/>
              </a:rPr>
              <a:t>(</a:t>
            </a:r>
            <a:r>
              <a:rPr lang="en-US" sz="1600" b="1" dirty="0" err="1">
                <a:solidFill>
                  <a:srgbClr val="FF0000"/>
                </a:solidFill>
                <a:latin typeface="Courier New" panose="02070309020205020404" pitchFamily="49" charset="0"/>
                <a:cs typeface="Courier New" panose="02070309020205020404" pitchFamily="49" charset="0"/>
              </a:rPr>
              <a:t>num</a:t>
            </a:r>
            <a:r>
              <a:rPr lang="en-US" sz="1600" b="1" dirty="0">
                <a:solidFill>
                  <a:srgbClr val="FF0000"/>
                </a:solidFill>
                <a:latin typeface="Courier New" panose="02070309020205020404" pitchFamily="49" charset="0"/>
                <a:cs typeface="Courier New" panose="02070309020205020404" pitchFamily="49" charset="0"/>
              </a:rPr>
              <a:t> &lt; 10)</a:t>
            </a:r>
            <a:br>
              <a:rPr lang="en-US" sz="1600" b="1" dirty="0">
                <a:solidFill>
                  <a:srgbClr val="FF0000"/>
                </a:solidFill>
                <a:latin typeface="Courier New" panose="02070309020205020404" pitchFamily="49" charset="0"/>
                <a:cs typeface="Courier New" panose="02070309020205020404" pitchFamily="49" charset="0"/>
              </a:rPr>
            </a:b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
            </a:r>
            <a:br>
              <a:rPr lang="en-US" sz="1600" b="1" dirty="0">
                <a:solidFill>
                  <a:srgbClr val="FF0000"/>
                </a:solidFill>
                <a:latin typeface="Courier New" panose="02070309020205020404" pitchFamily="49" charset="0"/>
                <a:cs typeface="Courier New" panose="02070309020205020404" pitchFamily="49" charset="0"/>
              </a:rPr>
            </a:b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cout</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&lt;&lt; "hello world" &lt;&lt; </a:t>
            </a:r>
            <a:r>
              <a:rPr lang="en-US" sz="1600" b="1" dirty="0" err="1">
                <a:solidFill>
                  <a:srgbClr val="FF0000"/>
                </a:solidFill>
                <a:latin typeface="Courier New" panose="02070309020205020404" pitchFamily="49" charset="0"/>
                <a:cs typeface="Courier New" panose="02070309020205020404" pitchFamily="49" charset="0"/>
              </a:rPr>
              <a:t>endl</a:t>
            </a:r>
            <a:r>
              <a:rPr lang="en-US" sz="1600" b="1" dirty="0">
                <a:solidFill>
                  <a:srgbClr val="FF0000"/>
                </a:solidFill>
                <a:latin typeface="Courier New" panose="02070309020205020404" pitchFamily="49" charset="0"/>
                <a:cs typeface="Courier New" panose="02070309020205020404" pitchFamily="49" charset="0"/>
              </a:rPr>
              <a:t>;</a:t>
            </a:r>
            <a:br>
              <a:rPr lang="en-US" sz="1600" b="1" dirty="0">
                <a:solidFill>
                  <a:srgbClr val="FF0000"/>
                </a:solidFill>
                <a:latin typeface="Courier New" panose="02070309020205020404" pitchFamily="49" charset="0"/>
                <a:cs typeface="Courier New" panose="02070309020205020404" pitchFamily="49" charset="0"/>
              </a:rPr>
            </a:b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num</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 </a:t>
            </a:r>
            <a:r>
              <a:rPr lang="en-US" sz="1600" b="1" dirty="0" err="1">
                <a:solidFill>
                  <a:srgbClr val="FF0000"/>
                </a:solidFill>
                <a:latin typeface="Courier New" panose="02070309020205020404" pitchFamily="49" charset="0"/>
                <a:cs typeface="Courier New" panose="02070309020205020404" pitchFamily="49" charset="0"/>
              </a:rPr>
              <a:t>num</a:t>
            </a:r>
            <a:r>
              <a:rPr lang="en-US" sz="1600" b="1" dirty="0">
                <a:solidFill>
                  <a:srgbClr val="FF0000"/>
                </a:solidFill>
                <a:latin typeface="Courier New" panose="02070309020205020404" pitchFamily="49" charset="0"/>
                <a:cs typeface="Courier New" panose="02070309020205020404" pitchFamily="49" charset="0"/>
              </a:rPr>
              <a:t> + 1;</a:t>
            </a:r>
            <a:br>
              <a:rPr lang="en-US" sz="1600" b="1" dirty="0">
                <a:solidFill>
                  <a:srgbClr val="FF0000"/>
                </a:solidFill>
                <a:latin typeface="Courier New" panose="02070309020205020404" pitchFamily="49" charset="0"/>
                <a:cs typeface="Courier New" panose="02070309020205020404" pitchFamily="49" charset="0"/>
              </a:rPr>
            </a:br>
            <a:r>
              <a:rPr lang="en-US" sz="1600" b="1" dirty="0" smtClean="0">
                <a:solidFill>
                  <a:srgbClr val="FF0000"/>
                </a:solidFill>
                <a:latin typeface="Courier New" panose="02070309020205020404" pitchFamily="49" charset="0"/>
                <a:cs typeface="Courier New" panose="02070309020205020404" pitchFamily="49" charset="0"/>
              </a:rPr>
              <a:t>	}</a:t>
            </a:r>
            <a:endParaRPr lang="en-US" sz="1600" b="1" dirty="0">
              <a:solidFill>
                <a:srgbClr val="FF0000"/>
              </a:solidFill>
              <a:latin typeface="Courier New" panose="02070309020205020404" pitchFamily="49" charset="0"/>
              <a:cs typeface="Courier New" panose="02070309020205020404" pitchFamily="49" charset="0"/>
            </a:endParaRPr>
          </a:p>
          <a:p>
            <a:pPr marL="0" indent="0" algn="just">
              <a:lnSpc>
                <a:spcPct val="110000"/>
              </a:lnSpc>
              <a:spcBef>
                <a:spcPts val="0"/>
              </a:spcBef>
              <a:buClrTx/>
              <a:buFont typeface="Arial" charset="0"/>
              <a:buNone/>
              <a:defRPr/>
            </a:pPr>
            <a:endParaRPr lang="en-US" dirty="0" smtClean="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smtClean="0">
                <a:latin typeface="+mj-lt"/>
                <a:ea typeface="+mj-ea"/>
                <a:cs typeface="+mj-cs"/>
              </a:rPr>
              <a:t>Invocation/Function </a:t>
            </a:r>
            <a:r>
              <a:rPr lang="en-US" sz="3200" b="1" kern="1200" spc="-100" dirty="0"/>
              <a:t>statements</a:t>
            </a:r>
            <a:endParaRPr lang="en-US" sz="3200" b="1" kern="1200" spc="-100" dirty="0">
              <a:solidFill>
                <a:srgbClr val="FF0000"/>
              </a:solidFill>
              <a:latin typeface="Courier New" panose="02070309020205020404" pitchFamily="49" charset="0"/>
              <a:ea typeface="+mj-ea"/>
              <a:cs typeface="Courier New" panose="02070309020205020404" pitchFamily="49" charset="0"/>
            </a:endParaRPr>
          </a:p>
        </p:txBody>
      </p:sp>
      <p:sp>
        <p:nvSpPr>
          <p:cNvPr id="3" name="Content Placeholder 2"/>
          <p:cNvSpPr>
            <a:spLocks noGrp="1"/>
          </p:cNvSpPr>
          <p:nvPr>
            <p:ph idx="1"/>
          </p:nvPr>
        </p:nvSpPr>
        <p:spPr>
          <a:xfrm>
            <a:off x="533400" y="1295400"/>
            <a:ext cx="8229600" cy="5181600"/>
          </a:xfrm>
        </p:spPr>
        <p:txBody>
          <a:bodyPr rtlCol="0">
            <a:normAutofit lnSpcReduction="10000"/>
          </a:bodyPr>
          <a:lstStyle/>
          <a:p>
            <a:pPr marL="457200" indent="-457200" algn="just">
              <a:spcBef>
                <a:spcPts val="0"/>
              </a:spcBef>
              <a:buClrTx/>
              <a:buFont typeface="Wingdings" panose="05000000000000000000" pitchFamily="2" charset="2"/>
              <a:buChar char="§"/>
              <a:defRPr/>
            </a:pPr>
            <a:r>
              <a:rPr lang="en-US" sz="2000" b="1" dirty="0">
                <a:solidFill>
                  <a:srgbClr val="0000FF"/>
                </a:solidFill>
                <a:latin typeface="Arial Narrow" panose="020B0606020202030204" pitchFamily="34" charset="0"/>
              </a:rPr>
              <a:t>Invocation</a:t>
            </a:r>
            <a:r>
              <a:rPr lang="en-US" sz="2000" b="1" dirty="0">
                <a:latin typeface="Arial Narrow" panose="020B0606020202030204" pitchFamily="34" charset="0"/>
              </a:rPr>
              <a:t> </a:t>
            </a:r>
            <a:r>
              <a:rPr lang="en-US" sz="2000" dirty="0">
                <a:latin typeface="Arial Narrow" panose="020B0606020202030204" pitchFamily="34" charset="0"/>
              </a:rPr>
              <a:t>statements allow you to place a block of statements that you wish to use several times during a program in one section (usually at the bottom of your program). </a:t>
            </a:r>
            <a:endParaRPr lang="en-US" sz="2000" dirty="0" smtClean="0">
              <a:latin typeface="Arial Narrow" panose="020B0606020202030204" pitchFamily="34" charset="0"/>
            </a:endParaRPr>
          </a:p>
          <a:p>
            <a:pPr marL="0" indent="0" algn="just">
              <a:spcBef>
                <a:spcPts val="0"/>
              </a:spcBef>
              <a:buClrTx/>
              <a:buFont typeface="Arial" charset="0"/>
              <a:buNone/>
              <a:defRPr/>
            </a:pPr>
            <a:endParaRPr lang="en-US" sz="2000"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smtClean="0">
                <a:latin typeface="Arial Narrow" panose="020B0606020202030204" pitchFamily="34" charset="0"/>
              </a:rPr>
              <a:t>You </a:t>
            </a:r>
            <a:r>
              <a:rPr lang="en-US" sz="2000" dirty="0">
                <a:latin typeface="Arial Narrow" panose="020B0606020202030204" pitchFamily="34" charset="0"/>
              </a:rPr>
              <a:t>then have the ability to "call" those statements whenever you wish to execute them without having to retype the block of statements over and over again within the program. </a:t>
            </a:r>
            <a:endParaRPr lang="en-US" sz="2000" dirty="0" smtClean="0">
              <a:latin typeface="Arial Narrow" panose="020B0606020202030204" pitchFamily="34" charset="0"/>
            </a:endParaRPr>
          </a:p>
          <a:p>
            <a:pPr marL="0" indent="0" algn="just">
              <a:spcBef>
                <a:spcPts val="0"/>
              </a:spcBef>
              <a:buClrTx/>
              <a:buFont typeface="Arial" charset="0"/>
              <a:buNone/>
              <a:defRPr/>
            </a:pPr>
            <a:endParaRPr lang="en-US" sz="2000" dirty="0" smtClean="0">
              <a:latin typeface="Arial Narrow" panose="020B0606020202030204" pitchFamily="34" charset="0"/>
            </a:endParaRPr>
          </a:p>
          <a:p>
            <a:pPr marL="457200" indent="-457200" algn="just">
              <a:spcBef>
                <a:spcPts val="0"/>
              </a:spcBef>
              <a:buClrTx/>
              <a:buFont typeface="Wingdings" panose="05000000000000000000" pitchFamily="2" charset="2"/>
              <a:buChar char="§"/>
              <a:defRPr/>
            </a:pPr>
            <a:r>
              <a:rPr lang="en-US" sz="2000" dirty="0" smtClean="0">
                <a:latin typeface="Arial Narrow" panose="020B0606020202030204" pitchFamily="34" charset="0"/>
              </a:rPr>
              <a:t>In </a:t>
            </a:r>
            <a:r>
              <a:rPr lang="en-US" sz="2000" dirty="0">
                <a:latin typeface="Arial Narrow" panose="020B0606020202030204" pitchFamily="34" charset="0"/>
              </a:rPr>
              <a:t>C++, we use "function calls" as invocation statements. </a:t>
            </a:r>
            <a:r>
              <a:rPr lang="en-US" sz="2000" dirty="0" smtClean="0">
                <a:latin typeface="Arial Narrow" panose="020B0606020202030204" pitchFamily="34" charset="0"/>
              </a:rPr>
              <a:t>For </a:t>
            </a:r>
            <a:r>
              <a:rPr lang="en-US" sz="2000" dirty="0">
                <a:latin typeface="Arial Narrow" panose="020B0606020202030204" pitchFamily="34" charset="0"/>
              </a:rPr>
              <a:t>example, the </a:t>
            </a:r>
            <a:r>
              <a:rPr lang="en-US" sz="2000" dirty="0" smtClean="0">
                <a:latin typeface="Arial Narrow" panose="020B0606020202030204" pitchFamily="34" charset="0"/>
              </a:rPr>
              <a:t>statement:</a:t>
            </a:r>
            <a:endParaRPr lang="en-US" sz="1900" b="1" dirty="0" smtClean="0">
              <a:solidFill>
                <a:srgbClr val="FF0000"/>
              </a:solidFill>
              <a:latin typeface="Courier New" panose="02070309020205020404" pitchFamily="49" charset="0"/>
              <a:cs typeface="Courier New" panose="02070309020205020404" pitchFamily="49" charset="0"/>
            </a:endParaRPr>
          </a:p>
          <a:p>
            <a:pPr marL="0" indent="0">
              <a:spcBef>
                <a:spcPts val="0"/>
              </a:spcBef>
              <a:buClrTx/>
              <a:buFont typeface="Arial" charset="0"/>
              <a:buNone/>
              <a:defRPr/>
            </a:pPr>
            <a:r>
              <a:rPr lang="en-US" sz="1900" b="1" dirty="0" smtClean="0">
                <a:solidFill>
                  <a:srgbClr val="FF0000"/>
                </a:solidFill>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displayHelloWorld</a:t>
            </a:r>
            <a:r>
              <a:rPr lang="en-US" sz="1600" b="1" dirty="0" smtClean="0">
                <a:solidFill>
                  <a:srgbClr val="FF0000"/>
                </a:solidFill>
                <a:latin typeface="Courier New" panose="02070309020205020404" pitchFamily="49" charset="0"/>
                <a:cs typeface="Courier New" panose="02070309020205020404" pitchFamily="49" charset="0"/>
              </a:rPr>
              <a:t>( ); </a:t>
            </a:r>
          </a:p>
          <a:p>
            <a:pPr marL="0" indent="0">
              <a:spcBef>
                <a:spcPts val="0"/>
              </a:spcBef>
              <a:buClrTx/>
              <a:buFont typeface="Arial" charset="0"/>
              <a:buNone/>
              <a:defRPr/>
            </a:pPr>
            <a:r>
              <a:rPr lang="en-US" b="1" dirty="0" smtClean="0"/>
              <a:t/>
            </a:r>
            <a:br>
              <a:rPr lang="en-US" b="1" dirty="0" smtClean="0"/>
            </a:br>
            <a:r>
              <a:rPr lang="en-US" b="1" dirty="0" smtClean="0"/>
              <a:t>      </a:t>
            </a:r>
            <a:r>
              <a:rPr lang="en-US" sz="2000" dirty="0" smtClean="0">
                <a:latin typeface="Arial Narrow" panose="020B0606020202030204" pitchFamily="34" charset="0"/>
              </a:rPr>
              <a:t>will </a:t>
            </a:r>
            <a:r>
              <a:rPr lang="en-US" sz="2000" dirty="0">
                <a:latin typeface="Arial Narrow" panose="020B0606020202030204" pitchFamily="34" charset="0"/>
              </a:rPr>
              <a:t>call (i.e. invoke) the function below:</a:t>
            </a:r>
          </a:p>
          <a:p>
            <a:pPr marL="0" indent="0">
              <a:spcBef>
                <a:spcPts val="0"/>
              </a:spcBef>
              <a:buFont typeface="Arial" charset="0"/>
              <a:buNone/>
              <a:defRPr/>
            </a:pPr>
            <a:r>
              <a:rPr lang="en-US" b="1" dirty="0" smtClean="0"/>
              <a:t>	</a:t>
            </a:r>
            <a:r>
              <a:rPr lang="en-US" sz="1600" b="1" dirty="0">
                <a:solidFill>
                  <a:srgbClr val="FF0000"/>
                </a:solidFill>
                <a:latin typeface="Courier New" panose="02070309020205020404" pitchFamily="49" charset="0"/>
                <a:cs typeface="Courier New" panose="02070309020205020404" pitchFamily="49" charset="0"/>
              </a:rPr>
              <a:t>void </a:t>
            </a:r>
            <a:r>
              <a:rPr lang="en-US" sz="1600" b="1" dirty="0" err="1">
                <a:solidFill>
                  <a:srgbClr val="FF0000"/>
                </a:solidFill>
                <a:latin typeface="Courier New" panose="02070309020205020404" pitchFamily="49" charset="0"/>
                <a:cs typeface="Courier New" panose="02070309020205020404" pitchFamily="49" charset="0"/>
              </a:rPr>
              <a:t>displayHelloWorld</a:t>
            </a:r>
            <a:r>
              <a:rPr lang="en-US" sz="1600" b="1" dirty="0">
                <a:solidFill>
                  <a:srgbClr val="FF0000"/>
                </a:solidFill>
                <a:latin typeface="Courier New" panose="02070309020205020404" pitchFamily="49" charset="0"/>
                <a:cs typeface="Courier New" panose="02070309020205020404" pitchFamily="49" charset="0"/>
              </a:rPr>
              <a:t>()</a:t>
            </a:r>
            <a:br>
              <a:rPr lang="en-US" sz="1600" b="1" dirty="0">
                <a:solidFill>
                  <a:srgbClr val="FF0000"/>
                </a:solidFill>
                <a:latin typeface="Courier New" panose="02070309020205020404" pitchFamily="49" charset="0"/>
                <a:cs typeface="Courier New" panose="02070309020205020404" pitchFamily="49" charset="0"/>
              </a:rPr>
            </a:br>
            <a:r>
              <a:rPr lang="en-US" sz="1600" b="1" dirty="0">
                <a:solidFill>
                  <a:srgbClr val="FF0000"/>
                </a:solidFill>
                <a:latin typeface="Courier New" panose="02070309020205020404" pitchFamily="49" charset="0"/>
                <a:cs typeface="Courier New" panose="02070309020205020404" pitchFamily="49" charset="0"/>
              </a:rPr>
              <a:t>	{</a:t>
            </a:r>
            <a:br>
              <a:rPr lang="en-US" sz="1600" b="1" dirty="0">
                <a:solidFill>
                  <a:srgbClr val="FF0000"/>
                </a:solidFill>
                <a:latin typeface="Courier New" panose="02070309020205020404" pitchFamily="49" charset="0"/>
                <a:cs typeface="Courier New" panose="02070309020205020404" pitchFamily="49" charset="0"/>
              </a:rPr>
            </a:br>
            <a:r>
              <a:rPr lang="en-US" sz="1600" b="1" dirty="0">
                <a:solidFill>
                  <a:srgbClr val="FF0000"/>
                </a:solidFill>
                <a:latin typeface="Courier New" panose="02070309020205020404" pitchFamily="49" charset="0"/>
                <a:cs typeface="Courier New" panose="02070309020205020404" pitchFamily="49" charset="0"/>
              </a:rPr>
              <a:t>   		</a:t>
            </a:r>
            <a:r>
              <a:rPr lang="en-US" sz="1600" b="1" dirty="0" err="1">
                <a:solidFill>
                  <a:srgbClr val="FF0000"/>
                </a:solidFill>
                <a:latin typeface="Courier New" panose="02070309020205020404" pitchFamily="49" charset="0"/>
                <a:cs typeface="Courier New" panose="02070309020205020404" pitchFamily="49" charset="0"/>
              </a:rPr>
              <a:t>cout</a:t>
            </a:r>
            <a:r>
              <a:rPr lang="en-US" sz="1600" b="1" dirty="0">
                <a:solidFill>
                  <a:srgbClr val="FF0000"/>
                </a:solidFill>
                <a:latin typeface="Courier New" panose="02070309020205020404" pitchFamily="49" charset="0"/>
                <a:cs typeface="Courier New" panose="02070309020205020404" pitchFamily="49" charset="0"/>
              </a:rPr>
              <a:t> &lt;&lt; "hello world" &lt;&lt; </a:t>
            </a:r>
            <a:r>
              <a:rPr lang="en-US" sz="1600" b="1" dirty="0" err="1">
                <a:solidFill>
                  <a:srgbClr val="FF0000"/>
                </a:solidFill>
                <a:latin typeface="Courier New" panose="02070309020205020404" pitchFamily="49" charset="0"/>
                <a:cs typeface="Courier New" panose="02070309020205020404" pitchFamily="49" charset="0"/>
              </a:rPr>
              <a:t>endl</a:t>
            </a:r>
            <a:r>
              <a:rPr lang="en-US" sz="1600" b="1" dirty="0">
                <a:solidFill>
                  <a:srgbClr val="FF0000"/>
                </a:solidFill>
                <a:latin typeface="Courier New" panose="02070309020205020404" pitchFamily="49" charset="0"/>
                <a:cs typeface="Courier New" panose="02070309020205020404" pitchFamily="49" charset="0"/>
              </a:rPr>
              <a:t>;</a:t>
            </a:r>
            <a:br>
              <a:rPr lang="en-US" sz="1600" b="1" dirty="0">
                <a:solidFill>
                  <a:srgbClr val="FF0000"/>
                </a:solidFill>
                <a:latin typeface="Courier New" panose="02070309020205020404" pitchFamily="49" charset="0"/>
                <a:cs typeface="Courier New" panose="02070309020205020404" pitchFamily="49" charset="0"/>
              </a:rPr>
            </a:br>
            <a:r>
              <a:rPr lang="en-US" sz="1600" b="1" dirty="0">
                <a:solidFill>
                  <a:srgbClr val="FF0000"/>
                </a:solidFill>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a:t>
            </a:r>
            <a:endParaRPr lang="en-US" sz="1600" b="1" dirty="0">
              <a:solidFill>
                <a:srgbClr val="FF0000"/>
              </a:solidFill>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8382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latin typeface="+mj-lt"/>
                <a:ea typeface="+mj-ea"/>
                <a:cs typeface="+mj-cs"/>
              </a:rPr>
              <a:t>Creating structured </a:t>
            </a:r>
            <a:r>
              <a:rPr lang="en-US" sz="3200" b="1" kern="1200" spc="-100" dirty="0">
                <a:latin typeface="+mj-lt"/>
                <a:ea typeface="+mj-ea"/>
                <a:cs typeface="+mj-cs"/>
              </a:rPr>
              <a:t>programs that are divided into functions.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600200"/>
            <a:ext cx="8229600" cy="4724400"/>
          </a:xfrm>
        </p:spPr>
        <p:txBody>
          <a:bodyPr rtlCol="0">
            <a:normAutofit/>
          </a:bodyPr>
          <a:lstStyle/>
          <a:p>
            <a:pPr marL="342900" indent="-342900" algn="just">
              <a:buClrTx/>
              <a:buFont typeface="Wingdings" panose="05000000000000000000" pitchFamily="2" charset="2"/>
              <a:buChar char="§"/>
              <a:defRPr/>
            </a:pPr>
            <a:r>
              <a:rPr lang="en-US" sz="2100" dirty="0" smtClean="0">
                <a:latin typeface="Arial Narrow" panose="020B0606020202030204" pitchFamily="34" charset="0"/>
              </a:rPr>
              <a:t>A </a:t>
            </a:r>
            <a:r>
              <a:rPr lang="en-US" sz="2100" dirty="0">
                <a:latin typeface="Arial Narrow" panose="020B0606020202030204" pitchFamily="34" charset="0"/>
              </a:rPr>
              <a:t>function is a subpart of a program. </a:t>
            </a:r>
            <a:r>
              <a:rPr lang="en-US" sz="2100" b="1" dirty="0">
                <a:solidFill>
                  <a:srgbClr val="0000FF"/>
                </a:solidFill>
                <a:latin typeface="Arial Narrow" panose="020B0606020202030204" pitchFamily="34" charset="0"/>
              </a:rPr>
              <a:t>In C++, all programs have at least one function: </a:t>
            </a:r>
            <a:r>
              <a:rPr lang="en-US" sz="2100" b="1" dirty="0">
                <a:solidFill>
                  <a:srgbClr val="FF0000"/>
                </a:solidFill>
                <a:latin typeface="Arial Narrow" panose="020B0606020202030204" pitchFamily="34" charset="0"/>
              </a:rPr>
              <a:t>main</a:t>
            </a:r>
            <a:r>
              <a:rPr lang="en-US" sz="2100" b="1" dirty="0" smtClean="0">
                <a:solidFill>
                  <a:srgbClr val="FF0000"/>
                </a:solidFill>
                <a:latin typeface="Arial Narrow" panose="020B0606020202030204" pitchFamily="34" charset="0"/>
              </a:rPr>
              <a:t>()</a:t>
            </a:r>
            <a:r>
              <a:rPr lang="en-US" sz="2100" b="1" dirty="0" smtClean="0">
                <a:latin typeface="Arial Narrow" panose="020B0606020202030204" pitchFamily="34" charset="0"/>
              </a:rPr>
              <a:t>.</a:t>
            </a:r>
          </a:p>
          <a:p>
            <a:pPr marL="0" indent="0" algn="just">
              <a:buClrTx/>
              <a:buFont typeface="Arial" charset="0"/>
              <a:buNone/>
              <a:defRPr/>
            </a:pPr>
            <a:endParaRPr lang="en-US" sz="2100" dirty="0">
              <a:latin typeface="Arial Narrow" panose="020B0606020202030204" pitchFamily="34" charset="0"/>
            </a:endParaRPr>
          </a:p>
          <a:p>
            <a:pPr marL="342900" indent="-342900" algn="just">
              <a:buClrTx/>
              <a:buFont typeface="Wingdings" panose="05000000000000000000" pitchFamily="2" charset="2"/>
              <a:buChar char="§"/>
              <a:defRPr/>
            </a:pPr>
            <a:r>
              <a:rPr lang="en-US" sz="2100" dirty="0">
                <a:latin typeface="Arial Narrow" panose="020B0606020202030204" pitchFamily="34" charset="0"/>
              </a:rPr>
              <a:t>When a program is very small, the entire program can reasonably be done as part of main(). However, </a:t>
            </a:r>
            <a:r>
              <a:rPr lang="en-US" sz="2100" b="1" dirty="0">
                <a:solidFill>
                  <a:srgbClr val="0000FF"/>
                </a:solidFill>
                <a:latin typeface="Arial Narrow" panose="020B0606020202030204" pitchFamily="34" charset="0"/>
              </a:rPr>
              <a:t>as your programs grow, it will be increasingly more important to divide your program into subtasks, each of which can be performed by an individual function. </a:t>
            </a:r>
            <a:endParaRPr lang="en-US" sz="2100" b="1" dirty="0" smtClean="0">
              <a:solidFill>
                <a:srgbClr val="0000FF"/>
              </a:solidFill>
              <a:latin typeface="Arial Narrow" panose="020B0606020202030204" pitchFamily="34" charset="0"/>
            </a:endParaRPr>
          </a:p>
          <a:p>
            <a:pPr marL="0" indent="0" algn="just">
              <a:buClrTx/>
              <a:buFont typeface="Arial" charset="0"/>
              <a:buNone/>
              <a:defRPr/>
            </a:pPr>
            <a:endParaRPr lang="en-US" sz="2100" dirty="0">
              <a:latin typeface="Arial Narrow" panose="020B0606020202030204" pitchFamily="34" charset="0"/>
            </a:endParaRPr>
          </a:p>
          <a:p>
            <a:pPr marL="342900" indent="-342900" algn="just">
              <a:buClrTx/>
              <a:buFont typeface="Wingdings" panose="05000000000000000000" pitchFamily="2" charset="2"/>
              <a:buChar char="§"/>
              <a:defRPr/>
            </a:pPr>
            <a:r>
              <a:rPr lang="en-US" sz="2100" dirty="0">
                <a:latin typeface="Arial Narrow" panose="020B0606020202030204" pitchFamily="34" charset="0"/>
              </a:rPr>
              <a:t>Every C++ program must have a main function. However, it is wise to develop an algorithm for any given project that divides large tasks into smaller ones. Each of the smaller tasks (let's say, subtasks) can be coded as C++ functions that go together with the main function to make up a structured program. </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6096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void function </a:t>
            </a:r>
            <a:r>
              <a:rPr lang="en-US" sz="2400" b="1" dirty="0"/>
              <a:t>(functions that do not </a:t>
            </a:r>
            <a:r>
              <a:rPr lang="en-US" sz="2400" b="1" dirty="0" smtClean="0"/>
              <a:t>return </a:t>
            </a:r>
            <a:r>
              <a:rPr lang="en-US" sz="2400" b="1" dirty="0"/>
              <a:t>a </a:t>
            </a:r>
            <a:r>
              <a:rPr lang="en-US" sz="2400" b="1" dirty="0" smtClean="0"/>
              <a:t>value)</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46083" name="Content Placeholder 2"/>
          <p:cNvSpPr>
            <a:spLocks noGrp="1"/>
          </p:cNvSpPr>
          <p:nvPr>
            <p:ph idx="1"/>
          </p:nvPr>
        </p:nvSpPr>
        <p:spPr>
          <a:xfrm>
            <a:off x="533400" y="1371600"/>
            <a:ext cx="8229600" cy="4876800"/>
          </a:xfrm>
        </p:spPr>
        <p:txBody>
          <a:bodyPr/>
          <a:lstStyle/>
          <a:p>
            <a:pPr marL="0" indent="0">
              <a:buFont typeface="Arial" charset="0"/>
              <a:buNone/>
            </a:pPr>
            <a:r>
              <a:rPr lang="en-US" altLang="en-US" sz="2000" b="1" smtClean="0">
                <a:latin typeface="Arial Narrow" pitchFamily="34" charset="0"/>
              </a:rPr>
              <a:t>Example 1:</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46084" name="Picture 3"/>
          <p:cNvPicPr>
            <a:picLocks noChangeAspect="1" noChangeArrowheads="1"/>
          </p:cNvPicPr>
          <p:nvPr/>
        </p:nvPicPr>
        <p:blipFill>
          <a:blip r:embed="rId2">
            <a:extLst>
              <a:ext uri="{28A0092B-C50C-407E-A947-70E740481C1C}">
                <a14:useLocalDpi xmlns:a14="http://schemas.microsoft.com/office/drawing/2010/main" val="0"/>
              </a:ext>
            </a:extLst>
          </a:blip>
          <a:srcRect l="56462" t="23589" r="13094" b="18205"/>
          <a:stretch>
            <a:fillRect/>
          </a:stretch>
        </p:blipFill>
        <p:spPr bwMode="auto">
          <a:xfrm>
            <a:off x="1524000" y="1839913"/>
            <a:ext cx="59436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6096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solidFill>
                  <a:srgbClr val="FF0000"/>
                </a:solidFill>
                <a:latin typeface="Courier New" panose="02070309020205020404" pitchFamily="49" charset="0"/>
                <a:ea typeface="+mj-ea"/>
                <a:cs typeface="Courier New" panose="02070309020205020404" pitchFamily="49" charset="0"/>
              </a:rPr>
              <a:t>void function </a:t>
            </a:r>
            <a:r>
              <a:rPr lang="en-US" sz="2400" b="1" dirty="0"/>
              <a:t>(functions that do not </a:t>
            </a:r>
            <a:r>
              <a:rPr lang="en-US" sz="2400" b="1" dirty="0" smtClean="0"/>
              <a:t>return </a:t>
            </a:r>
            <a:r>
              <a:rPr lang="en-US" sz="2400" b="1" dirty="0"/>
              <a:t>a </a:t>
            </a:r>
            <a:r>
              <a:rPr lang="en-US" sz="2400" b="1" dirty="0" smtClean="0"/>
              <a:t>value)</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47107" name="Content Placeholder 2"/>
          <p:cNvSpPr>
            <a:spLocks noGrp="1"/>
          </p:cNvSpPr>
          <p:nvPr>
            <p:ph idx="1"/>
          </p:nvPr>
        </p:nvSpPr>
        <p:spPr>
          <a:xfrm>
            <a:off x="533400" y="1219200"/>
            <a:ext cx="8229600" cy="5029200"/>
          </a:xfrm>
        </p:spPr>
        <p:txBody>
          <a:bodyPr/>
          <a:lstStyle/>
          <a:p>
            <a:pPr marL="0" indent="0">
              <a:buFont typeface="Arial" charset="0"/>
              <a:buNone/>
            </a:pPr>
            <a:r>
              <a:rPr lang="en-US" altLang="en-US" sz="2000" b="1" smtClean="0">
                <a:latin typeface="Arial Narrow" pitchFamily="34" charset="0"/>
              </a:rPr>
              <a:t>Example 1 (cont…)</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l="12820" t="22308" r="55608" b="25897"/>
          <a:stretch>
            <a:fillRect/>
          </a:stretch>
        </p:blipFill>
        <p:spPr bwMode="auto">
          <a:xfrm>
            <a:off x="1371600" y="1905000"/>
            <a:ext cx="6477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2800" b="1" dirty="0"/>
              <a:t>Function</a:t>
            </a:r>
            <a:r>
              <a:rPr lang="en-US" sz="3200" b="1" kern="1200" spc="-100" dirty="0">
                <a:solidFill>
                  <a:srgbClr val="FF0000"/>
                </a:solidFill>
                <a:latin typeface="Courier New" panose="02070309020205020404" pitchFamily="49" charset="0"/>
                <a:cs typeface="Courier New" panose="02070309020205020404" pitchFamily="49" charset="0"/>
              </a:rPr>
              <a:t> with return value but</a:t>
            </a:r>
            <a:r>
              <a:rPr lang="en-US" sz="2800" b="1" dirty="0"/>
              <a:t> without </a:t>
            </a:r>
            <a:r>
              <a:rPr lang="en-US" sz="3200" b="1" kern="1200" spc="-100" dirty="0">
                <a:solidFill>
                  <a:srgbClr val="FF0000"/>
                </a:solidFill>
                <a:latin typeface="Courier New" panose="02070309020205020404" pitchFamily="49" charset="0"/>
                <a:cs typeface="Courier New" panose="02070309020205020404" pitchFamily="49" charset="0"/>
              </a:rPr>
              <a:t>parameter</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48131" name="Content Placeholder 2"/>
          <p:cNvSpPr>
            <a:spLocks noGrp="1"/>
          </p:cNvSpPr>
          <p:nvPr>
            <p:ph idx="1"/>
          </p:nvPr>
        </p:nvSpPr>
        <p:spPr>
          <a:xfrm>
            <a:off x="533400" y="1371600"/>
            <a:ext cx="8229600" cy="4876800"/>
          </a:xfrm>
        </p:spPr>
        <p:txBody>
          <a:bodyPr/>
          <a:lstStyle/>
          <a:p>
            <a:pPr marL="0" indent="0">
              <a:buFont typeface="Arial" charset="0"/>
              <a:buNone/>
            </a:pPr>
            <a:r>
              <a:rPr lang="en-US" altLang="en-US" sz="2000" b="1" smtClean="0">
                <a:latin typeface="Arial Narrow" pitchFamily="34" charset="0"/>
              </a:rPr>
              <a:t>Example 2:</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l="55930" t="22563" r="14745" b="17180"/>
          <a:stretch>
            <a:fillRect/>
          </a:stretch>
        </p:blipFill>
        <p:spPr bwMode="auto">
          <a:xfrm>
            <a:off x="1828800" y="1828800"/>
            <a:ext cx="5486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2800" b="1" dirty="0" smtClean="0">
                <a:ea typeface="+mj-ea"/>
                <a:cs typeface="+mj-cs"/>
              </a:rPr>
              <a:t>F</a:t>
            </a:r>
            <a:r>
              <a:rPr lang="en-US" sz="2800" b="1" dirty="0" smtClean="0"/>
              <a:t>unction</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 with return value </a:t>
            </a:r>
            <a:r>
              <a:rPr lang="en-US" sz="3200" b="1" kern="1200" spc="-100" dirty="0">
                <a:solidFill>
                  <a:srgbClr val="FF0000"/>
                </a:solidFill>
                <a:latin typeface="Courier New" panose="02070309020205020404" pitchFamily="49" charset="0"/>
                <a:ea typeface="+mj-ea"/>
                <a:cs typeface="Courier New" panose="02070309020205020404" pitchFamily="49" charset="0"/>
              </a:rPr>
              <a:t>but</a:t>
            </a:r>
            <a:r>
              <a:rPr lang="en-US" sz="2800" b="1" dirty="0"/>
              <a:t> without </a:t>
            </a:r>
            <a:r>
              <a:rPr lang="en-US" sz="3200" b="1" kern="1200" spc="-100" dirty="0">
                <a:solidFill>
                  <a:srgbClr val="FF0000"/>
                </a:solidFill>
                <a:latin typeface="Courier New" panose="02070309020205020404" pitchFamily="49" charset="0"/>
                <a:ea typeface="+mj-ea"/>
                <a:cs typeface="Courier New" panose="02070309020205020404" pitchFamily="49" charset="0"/>
              </a:rPr>
              <a:t>parameter</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49155" name="Content Placeholder 2"/>
          <p:cNvSpPr>
            <a:spLocks noGrp="1"/>
          </p:cNvSpPr>
          <p:nvPr>
            <p:ph idx="1"/>
          </p:nvPr>
        </p:nvSpPr>
        <p:spPr>
          <a:xfrm>
            <a:off x="533400" y="1371600"/>
            <a:ext cx="8229600" cy="4876800"/>
          </a:xfrm>
        </p:spPr>
        <p:txBody>
          <a:bodyPr/>
          <a:lstStyle/>
          <a:p>
            <a:pPr marL="0" indent="0">
              <a:buFont typeface="Arial" charset="0"/>
              <a:buNone/>
            </a:pPr>
            <a:endParaRPr lang="en-US" altLang="en-US" sz="2000" b="1" smtClean="0">
              <a:latin typeface="Arial Narrow" pitchFamily="34" charset="0"/>
            </a:endParaRPr>
          </a:p>
          <a:p>
            <a:pPr marL="0" indent="0">
              <a:buFont typeface="Arial" charset="0"/>
              <a:buNone/>
            </a:pPr>
            <a:r>
              <a:rPr lang="en-US" altLang="en-US" sz="2000" b="1" smtClean="0">
                <a:latin typeface="Arial Narrow" pitchFamily="34" charset="0"/>
              </a:rPr>
              <a:t>Example 2 (cont…)</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l="12498" t="23334" r="61859" b="43590"/>
          <a:stretch>
            <a:fillRect/>
          </a:stretch>
        </p:blipFill>
        <p:spPr bwMode="auto">
          <a:xfrm>
            <a:off x="2057400" y="2286000"/>
            <a:ext cx="464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dirty="0" smtClean="0"/>
              <a:t>Function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with global variables</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50179" name="Content Placeholder 2"/>
          <p:cNvSpPr>
            <a:spLocks noGrp="1"/>
          </p:cNvSpPr>
          <p:nvPr>
            <p:ph idx="1"/>
          </p:nvPr>
        </p:nvSpPr>
        <p:spPr>
          <a:xfrm>
            <a:off x="533400" y="1371600"/>
            <a:ext cx="8229600" cy="4876800"/>
          </a:xfrm>
        </p:spPr>
        <p:txBody>
          <a:bodyPr/>
          <a:lstStyle/>
          <a:p>
            <a:pPr marL="0" indent="0">
              <a:buFont typeface="Arial" charset="0"/>
              <a:buNone/>
            </a:pPr>
            <a:r>
              <a:rPr lang="en-US" altLang="en-US" sz="2000" b="1" smtClean="0">
                <a:latin typeface="Arial Narrow" pitchFamily="34" charset="0"/>
              </a:rPr>
              <a:t>Example 3:</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l="55608" t="18974" r="16664" b="22565"/>
          <a:stretch>
            <a:fillRect/>
          </a:stretch>
        </p:blipFill>
        <p:spPr bwMode="auto">
          <a:xfrm>
            <a:off x="1981200" y="1828800"/>
            <a:ext cx="52308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dirty="0" smtClean="0"/>
              <a:t>Function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with global variables</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51203" name="Content Placeholder 2"/>
          <p:cNvSpPr>
            <a:spLocks noGrp="1"/>
          </p:cNvSpPr>
          <p:nvPr>
            <p:ph idx="1"/>
          </p:nvPr>
        </p:nvSpPr>
        <p:spPr>
          <a:xfrm>
            <a:off x="533400" y="1371600"/>
            <a:ext cx="8229600" cy="4876800"/>
          </a:xfrm>
        </p:spPr>
        <p:txBody>
          <a:bodyPr/>
          <a:lstStyle/>
          <a:p>
            <a:pPr marL="0" indent="0">
              <a:buFont typeface="Arial" charset="0"/>
              <a:buNone/>
            </a:pPr>
            <a:r>
              <a:rPr lang="en-US" altLang="en-US" sz="2000" b="1" smtClean="0">
                <a:latin typeface="Arial Narrow" pitchFamily="34" charset="0"/>
              </a:rPr>
              <a:t>Example 3 (cont…)</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l="13141" t="20256" r="58974" b="37692"/>
          <a:stretch>
            <a:fillRect/>
          </a:stretch>
        </p:blipFill>
        <p:spPr bwMode="auto">
          <a:xfrm>
            <a:off x="1981200" y="1981200"/>
            <a:ext cx="4953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2800" b="1" dirty="0" smtClean="0"/>
              <a:t>Passing </a:t>
            </a:r>
            <a:r>
              <a:rPr lang="en-US" sz="2800" b="1" kern="1200" spc="-100" dirty="0" smtClean="0">
                <a:solidFill>
                  <a:srgbClr val="FF0000"/>
                </a:solidFill>
                <a:latin typeface="Courier New" panose="02070309020205020404" pitchFamily="49" charset="0"/>
                <a:ea typeface="+mj-ea"/>
                <a:cs typeface="Courier New" panose="02070309020205020404" pitchFamily="49" charset="0"/>
              </a:rPr>
              <a:t>by </a:t>
            </a:r>
            <a:r>
              <a:rPr lang="en-US" sz="2800" b="1" kern="1200" spc="-100" dirty="0" err="1" smtClean="0">
                <a:solidFill>
                  <a:srgbClr val="FF0000"/>
                </a:solidFill>
                <a:latin typeface="Courier New" panose="02070309020205020404" pitchFamily="49" charset="0"/>
                <a:ea typeface="+mj-ea"/>
                <a:cs typeface="Courier New" panose="02070309020205020404" pitchFamily="49" charset="0"/>
              </a:rPr>
              <a:t>reference,by</a:t>
            </a:r>
            <a:r>
              <a:rPr lang="en-US" sz="2800" b="1" kern="1200" spc="-100" dirty="0" smtClean="0">
                <a:solidFill>
                  <a:srgbClr val="FF0000"/>
                </a:solidFill>
                <a:latin typeface="Courier New" panose="02070309020205020404" pitchFamily="49" charset="0"/>
                <a:ea typeface="+mj-ea"/>
                <a:cs typeface="Courier New" panose="02070309020205020404" pitchFamily="49" charset="0"/>
              </a:rPr>
              <a:t> value &amp; by address </a:t>
            </a:r>
            <a:r>
              <a:rPr lang="en-US" sz="2800" b="1" dirty="0" smtClean="0"/>
              <a:t> </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52227" name="Content Placeholder 2"/>
          <p:cNvSpPr>
            <a:spLocks noGrp="1"/>
          </p:cNvSpPr>
          <p:nvPr>
            <p:ph idx="1"/>
          </p:nvPr>
        </p:nvSpPr>
        <p:spPr>
          <a:xfrm>
            <a:off x="533400" y="1371600"/>
            <a:ext cx="8229600" cy="4876800"/>
          </a:xfrm>
        </p:spPr>
        <p:txBody>
          <a:bodyPr/>
          <a:lstStyle/>
          <a:p>
            <a:pPr marL="0" indent="0">
              <a:buFont typeface="Arial" charset="0"/>
              <a:buNone/>
            </a:pPr>
            <a:r>
              <a:rPr lang="en-US" altLang="en-US" sz="2000" b="1" smtClean="0">
                <a:latin typeface="Arial Narrow" pitchFamily="34" charset="0"/>
              </a:rPr>
              <a:t>Example 4:</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l="31250" t="21538" r="36699" b="11026"/>
          <a:stretch>
            <a:fillRect/>
          </a:stretch>
        </p:blipFill>
        <p:spPr bwMode="auto">
          <a:xfrm>
            <a:off x="1600200" y="1812925"/>
            <a:ext cx="5638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2800" b="1" dirty="0" smtClean="0"/>
              <a:t>Passing </a:t>
            </a:r>
            <a:r>
              <a:rPr lang="en-US" sz="2800" b="1" kern="1200" spc="-100" dirty="0" smtClean="0">
                <a:solidFill>
                  <a:srgbClr val="FF0000"/>
                </a:solidFill>
                <a:latin typeface="Courier New" panose="02070309020205020404" pitchFamily="49" charset="0"/>
                <a:ea typeface="+mj-ea"/>
                <a:cs typeface="Courier New" panose="02070309020205020404" pitchFamily="49" charset="0"/>
              </a:rPr>
              <a:t>by </a:t>
            </a:r>
            <a:r>
              <a:rPr lang="en-US" sz="2800" b="1" kern="1200" spc="-100" dirty="0" err="1" smtClean="0">
                <a:solidFill>
                  <a:srgbClr val="FF0000"/>
                </a:solidFill>
                <a:latin typeface="Courier New" panose="02070309020205020404" pitchFamily="49" charset="0"/>
                <a:ea typeface="+mj-ea"/>
                <a:cs typeface="Courier New" panose="02070309020205020404" pitchFamily="49" charset="0"/>
              </a:rPr>
              <a:t>reference,by</a:t>
            </a:r>
            <a:r>
              <a:rPr lang="en-US" sz="2800" b="1" kern="1200" spc="-100" dirty="0" smtClean="0">
                <a:solidFill>
                  <a:srgbClr val="FF0000"/>
                </a:solidFill>
                <a:latin typeface="Courier New" panose="02070309020205020404" pitchFamily="49" charset="0"/>
                <a:ea typeface="+mj-ea"/>
                <a:cs typeface="Courier New" panose="02070309020205020404" pitchFamily="49" charset="0"/>
              </a:rPr>
              <a:t> value &amp; by address </a:t>
            </a:r>
            <a:r>
              <a:rPr lang="en-US" sz="2800" b="1" dirty="0" smtClean="0"/>
              <a:t> </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53251" name="Content Placeholder 2"/>
          <p:cNvSpPr>
            <a:spLocks noGrp="1"/>
          </p:cNvSpPr>
          <p:nvPr>
            <p:ph idx="1"/>
          </p:nvPr>
        </p:nvSpPr>
        <p:spPr>
          <a:xfrm>
            <a:off x="533400" y="1371600"/>
            <a:ext cx="8229600" cy="4876800"/>
          </a:xfrm>
        </p:spPr>
        <p:txBody>
          <a:bodyPr/>
          <a:lstStyle/>
          <a:p>
            <a:pPr marL="0" indent="0">
              <a:buFont typeface="Arial" charset="0"/>
              <a:buNone/>
            </a:pPr>
            <a:r>
              <a:rPr lang="en-US" altLang="en-US" sz="2000" b="1" smtClean="0">
                <a:latin typeface="Arial Narrow" pitchFamily="34" charset="0"/>
              </a:rPr>
              <a:t>Example 4 (cont…)</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l="31250" t="22821" r="33173" b="39999"/>
          <a:stretch>
            <a:fillRect/>
          </a:stretch>
        </p:blipFill>
        <p:spPr bwMode="auto">
          <a:xfrm>
            <a:off x="1905000" y="2057400"/>
            <a:ext cx="5257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lvl="1" eaLnBrk="1" fontAlgn="auto" hangingPunct="1">
              <a:spcAft>
                <a:spcPts val="0"/>
              </a:spcAft>
              <a:defRPr/>
            </a:pPr>
            <a:r>
              <a:rPr lang="en-US" sz="2800" b="1" dirty="0" smtClean="0">
                <a:ea typeface="+mj-ea"/>
                <a:cs typeface="+mj-cs"/>
              </a:rPr>
              <a:t>D</a:t>
            </a:r>
            <a:r>
              <a:rPr lang="en-US" sz="2800" b="1" dirty="0" smtClean="0"/>
              <a:t>ifference </a:t>
            </a:r>
            <a:r>
              <a:rPr lang="en-US" sz="2800" b="1" dirty="0"/>
              <a:t>between </a:t>
            </a:r>
            <a:r>
              <a:rPr lang="en-US" sz="2400" b="1" dirty="0">
                <a:solidFill>
                  <a:srgbClr val="FF0000"/>
                </a:solidFill>
                <a:latin typeface="Courier New" panose="02070309020205020404" pitchFamily="49" charset="0"/>
                <a:cs typeface="Courier New" panose="02070309020205020404" pitchFamily="49" charset="0"/>
              </a:rPr>
              <a:t>passing by value </a:t>
            </a:r>
            <a:r>
              <a:rPr lang="en-US" sz="2800" b="1" dirty="0"/>
              <a:t>and </a:t>
            </a:r>
            <a:r>
              <a:rPr lang="en-US" sz="2400" b="1" dirty="0">
                <a:solidFill>
                  <a:srgbClr val="FF0000"/>
                </a:solidFill>
                <a:latin typeface="Courier New" panose="02070309020205020404" pitchFamily="49" charset="0"/>
                <a:cs typeface="Courier New" panose="02070309020205020404" pitchFamily="49" charset="0"/>
              </a:rPr>
              <a:t>passing by reference</a:t>
            </a:r>
          </a:p>
        </p:txBody>
      </p:sp>
      <p:sp>
        <p:nvSpPr>
          <p:cNvPr id="54275" name="Content Placeholder 2"/>
          <p:cNvSpPr>
            <a:spLocks noGrp="1"/>
          </p:cNvSpPr>
          <p:nvPr>
            <p:ph idx="1"/>
          </p:nvPr>
        </p:nvSpPr>
        <p:spPr>
          <a:xfrm>
            <a:off x="533400" y="1600200"/>
            <a:ext cx="8229600" cy="4648200"/>
          </a:xfrm>
        </p:spPr>
        <p:txBody>
          <a:bodyPr/>
          <a:lstStyle/>
          <a:p>
            <a:pPr marL="0" indent="0">
              <a:buFont typeface="Arial" charset="0"/>
              <a:buNone/>
            </a:pPr>
            <a:r>
              <a:rPr lang="en-US" altLang="en-US" sz="2000" b="1" smtClean="0">
                <a:latin typeface="Arial Narrow" pitchFamily="34" charset="0"/>
              </a:rPr>
              <a:t>Example 5:</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54276" name="Picture 3"/>
          <p:cNvPicPr>
            <a:picLocks noChangeAspect="1" noChangeArrowheads="1"/>
          </p:cNvPicPr>
          <p:nvPr/>
        </p:nvPicPr>
        <p:blipFill>
          <a:blip r:embed="rId2">
            <a:extLst>
              <a:ext uri="{28A0092B-C50C-407E-A947-70E740481C1C}">
                <a14:useLocalDpi xmlns:a14="http://schemas.microsoft.com/office/drawing/2010/main" val="0"/>
              </a:ext>
            </a:extLst>
          </a:blip>
          <a:srcRect l="28847" t="23846" r="29327" b="13589"/>
          <a:stretch>
            <a:fillRect/>
          </a:stretch>
        </p:blipFill>
        <p:spPr bwMode="auto">
          <a:xfrm>
            <a:off x="2057400" y="1981200"/>
            <a:ext cx="525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lvl="1" eaLnBrk="1" fontAlgn="auto" hangingPunct="1">
              <a:spcAft>
                <a:spcPts val="0"/>
              </a:spcAft>
              <a:defRPr/>
            </a:pPr>
            <a:r>
              <a:rPr lang="en-US" sz="2800" b="1" dirty="0" smtClean="0">
                <a:ea typeface="+mj-ea"/>
                <a:cs typeface="+mj-cs"/>
              </a:rPr>
              <a:t>D</a:t>
            </a:r>
            <a:r>
              <a:rPr lang="en-US" sz="2800" b="1" dirty="0" smtClean="0"/>
              <a:t>ifference </a:t>
            </a:r>
            <a:r>
              <a:rPr lang="en-US" sz="2800" b="1" dirty="0"/>
              <a:t>between </a:t>
            </a:r>
            <a:r>
              <a:rPr lang="en-US" sz="2400" b="1" dirty="0">
                <a:solidFill>
                  <a:srgbClr val="FF0000"/>
                </a:solidFill>
                <a:latin typeface="Courier New" panose="02070309020205020404" pitchFamily="49" charset="0"/>
                <a:cs typeface="Courier New" panose="02070309020205020404" pitchFamily="49" charset="0"/>
              </a:rPr>
              <a:t>passing by value </a:t>
            </a:r>
            <a:r>
              <a:rPr lang="en-US" sz="2800" b="1" dirty="0"/>
              <a:t>and </a:t>
            </a:r>
            <a:r>
              <a:rPr lang="en-US" sz="2400" b="1" dirty="0">
                <a:solidFill>
                  <a:srgbClr val="FF0000"/>
                </a:solidFill>
                <a:latin typeface="Courier New" panose="02070309020205020404" pitchFamily="49" charset="0"/>
                <a:cs typeface="Courier New" panose="02070309020205020404" pitchFamily="49" charset="0"/>
              </a:rPr>
              <a:t>passing by reference</a:t>
            </a:r>
          </a:p>
        </p:txBody>
      </p:sp>
      <p:sp>
        <p:nvSpPr>
          <p:cNvPr id="55299" name="Content Placeholder 2"/>
          <p:cNvSpPr>
            <a:spLocks noGrp="1"/>
          </p:cNvSpPr>
          <p:nvPr>
            <p:ph idx="1"/>
          </p:nvPr>
        </p:nvSpPr>
        <p:spPr>
          <a:xfrm>
            <a:off x="533400" y="1600200"/>
            <a:ext cx="8229600" cy="4648200"/>
          </a:xfrm>
        </p:spPr>
        <p:txBody>
          <a:bodyPr/>
          <a:lstStyle/>
          <a:p>
            <a:pPr marL="0" indent="0">
              <a:buFont typeface="Arial" charset="0"/>
              <a:buNone/>
            </a:pPr>
            <a:r>
              <a:rPr lang="en-US" altLang="en-US" sz="2000" b="1" smtClean="0">
                <a:latin typeface="Arial Narrow" pitchFamily="34" charset="0"/>
              </a:rPr>
              <a:t>Example 5 (cont…)</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l="28847" t="18974" r="48558" b="52820"/>
          <a:stretch>
            <a:fillRect/>
          </a:stretch>
        </p:blipFill>
        <p:spPr bwMode="auto">
          <a:xfrm>
            <a:off x="2286000" y="23622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latin typeface="+mj-lt"/>
                <a:ea typeface="+mj-ea"/>
                <a:cs typeface="+mj-cs"/>
              </a:rPr>
              <a:t>Reasons </a:t>
            </a:r>
            <a:r>
              <a:rPr lang="en-US" sz="3200" b="1" kern="1200" spc="-100" dirty="0">
                <a:latin typeface="+mj-lt"/>
                <a:ea typeface="+mj-ea"/>
                <a:cs typeface="+mj-cs"/>
              </a:rPr>
              <a:t>to Use Functions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219200"/>
            <a:ext cx="8229600" cy="4724400"/>
          </a:xfrm>
        </p:spPr>
        <p:txBody>
          <a:bodyPr rtlCol="0">
            <a:normAutofit/>
          </a:bodyPr>
          <a:lstStyle/>
          <a:p>
            <a:pPr marL="514350" indent="-514350" algn="just">
              <a:buClrTx/>
              <a:buFont typeface="+mj-lt"/>
              <a:buAutoNum type="arabicParenR"/>
              <a:defRPr/>
            </a:pPr>
            <a:r>
              <a:rPr lang="en-US" sz="2200" dirty="0">
                <a:latin typeface="Arial Narrow" panose="020B0606020202030204" pitchFamily="34" charset="0"/>
                <a:cs typeface="Arial" panose="020B0604020202020204" pitchFamily="34" charset="0"/>
              </a:rPr>
              <a:t>The primary reason to use a function is that it provides a way </a:t>
            </a:r>
            <a:r>
              <a:rPr lang="en-US" sz="2200" dirty="0">
                <a:solidFill>
                  <a:srgbClr val="0000FF"/>
                </a:solidFill>
                <a:latin typeface="Arial Narrow" panose="020B0606020202030204" pitchFamily="34" charset="0"/>
                <a:cs typeface="Arial" panose="020B0604020202020204" pitchFamily="34" charset="0"/>
              </a:rPr>
              <a:t>to break a complex task into subtasks which are simpler</a:t>
            </a:r>
            <a:r>
              <a:rPr lang="en-US" sz="2200" dirty="0" smtClean="0">
                <a:solidFill>
                  <a:srgbClr val="0000FF"/>
                </a:solidFill>
                <a:latin typeface="Arial Narrow" panose="020B0606020202030204" pitchFamily="34" charset="0"/>
                <a:cs typeface="Arial" panose="020B0604020202020204" pitchFamily="34" charset="0"/>
              </a:rPr>
              <a:t>.</a:t>
            </a:r>
          </a:p>
          <a:p>
            <a:pPr marL="514350" indent="-514350" algn="just">
              <a:buClrTx/>
              <a:buFont typeface="+mj-lt"/>
              <a:buAutoNum type="arabicParenR"/>
              <a:defRPr/>
            </a:pPr>
            <a:endParaRPr lang="en-US" sz="2200" dirty="0">
              <a:latin typeface="Arial Narrow" panose="020B0606020202030204" pitchFamily="34" charset="0"/>
              <a:cs typeface="Arial" panose="020B0604020202020204" pitchFamily="34" charset="0"/>
            </a:endParaRPr>
          </a:p>
          <a:p>
            <a:pPr marL="514350" indent="-514350" algn="just">
              <a:buClrTx/>
              <a:buFont typeface="+mj-lt"/>
              <a:buAutoNum type="arabicParenR"/>
              <a:defRPr/>
            </a:pPr>
            <a:r>
              <a:rPr lang="en-US" sz="2200" dirty="0">
                <a:latin typeface="Arial Narrow" panose="020B0606020202030204" pitchFamily="34" charset="0"/>
                <a:cs typeface="Arial" panose="020B0604020202020204" pitchFamily="34" charset="0"/>
              </a:rPr>
              <a:t>Computations that are done more than once can be coded as functions. This </a:t>
            </a:r>
            <a:r>
              <a:rPr lang="en-US" sz="2200" dirty="0">
                <a:solidFill>
                  <a:srgbClr val="0000FF"/>
                </a:solidFill>
                <a:latin typeface="Arial Narrow" panose="020B0606020202030204" pitchFamily="34" charset="0"/>
                <a:cs typeface="Arial" panose="020B0604020202020204" pitchFamily="34" charset="0"/>
              </a:rPr>
              <a:t>eliminates duplicating program instructions</a:t>
            </a:r>
            <a:r>
              <a:rPr lang="en-US" sz="2200" dirty="0" smtClean="0">
                <a:solidFill>
                  <a:srgbClr val="0000FF"/>
                </a:solidFill>
                <a:latin typeface="Arial Narrow" panose="020B0606020202030204" pitchFamily="34" charset="0"/>
                <a:cs typeface="Arial" panose="020B0604020202020204" pitchFamily="34" charset="0"/>
              </a:rPr>
              <a:t>.</a:t>
            </a:r>
          </a:p>
          <a:p>
            <a:pPr marL="514350" indent="-514350" algn="just">
              <a:buClrTx/>
              <a:buFont typeface="+mj-lt"/>
              <a:buAutoNum type="arabicParenR"/>
              <a:defRPr/>
            </a:pPr>
            <a:endParaRPr lang="en-US" sz="2200" dirty="0">
              <a:latin typeface="Arial Narrow" panose="020B0606020202030204" pitchFamily="34" charset="0"/>
              <a:cs typeface="Arial" panose="020B0604020202020204" pitchFamily="34" charset="0"/>
            </a:endParaRPr>
          </a:p>
          <a:p>
            <a:pPr marL="514350" indent="-514350" algn="just">
              <a:buClrTx/>
              <a:buFont typeface="+mj-lt"/>
              <a:buAutoNum type="arabicParenR"/>
              <a:defRPr/>
            </a:pPr>
            <a:r>
              <a:rPr lang="en-US" sz="2200" dirty="0">
                <a:latin typeface="Arial Narrow" panose="020B0606020202030204" pitchFamily="34" charset="0"/>
                <a:cs typeface="Arial" panose="020B0604020202020204" pitchFamily="34" charset="0"/>
              </a:rPr>
              <a:t>The process of dividing the program into smaller parts </a:t>
            </a:r>
            <a:r>
              <a:rPr lang="en-US" sz="2200" dirty="0">
                <a:solidFill>
                  <a:srgbClr val="0000FF"/>
                </a:solidFill>
                <a:latin typeface="Arial Narrow" panose="020B0606020202030204" pitchFamily="34" charset="0"/>
                <a:cs typeface="Arial" panose="020B0604020202020204" pitchFamily="34" charset="0"/>
              </a:rPr>
              <a:t>helps you to determine the most appropriate algorithm for your problem.</a:t>
            </a:r>
            <a:r>
              <a:rPr lang="en-US" sz="2200" dirty="0">
                <a:latin typeface="Arial Narrow" panose="020B0606020202030204" pitchFamily="34" charset="0"/>
                <a:cs typeface="Arial" panose="020B0604020202020204" pitchFamily="34" charset="0"/>
              </a:rPr>
              <a:t> (This is called top-down design.) </a:t>
            </a:r>
            <a:endParaRPr lang="en-US" sz="2200" dirty="0" smtClean="0">
              <a:latin typeface="Arial Narrow" panose="020B0606020202030204" pitchFamily="34" charset="0"/>
              <a:cs typeface="Arial" panose="020B0604020202020204" pitchFamily="34" charset="0"/>
            </a:endParaRPr>
          </a:p>
          <a:p>
            <a:pPr marL="514350" indent="-514350" algn="just">
              <a:buClrTx/>
              <a:buFont typeface="+mj-lt"/>
              <a:buAutoNum type="arabicParenR"/>
              <a:defRPr/>
            </a:pPr>
            <a:endParaRPr lang="en-US" sz="2200" dirty="0">
              <a:latin typeface="Arial Narrow" panose="020B0606020202030204" pitchFamily="34" charset="0"/>
              <a:cs typeface="Arial" panose="020B0604020202020204" pitchFamily="34" charset="0"/>
            </a:endParaRPr>
          </a:p>
          <a:p>
            <a:pPr marL="514350" indent="-514350" algn="just">
              <a:buClrTx/>
              <a:buFont typeface="+mj-lt"/>
              <a:buAutoNum type="arabicParenR"/>
              <a:defRPr/>
            </a:pPr>
            <a:r>
              <a:rPr lang="en-US" sz="2200" dirty="0">
                <a:solidFill>
                  <a:srgbClr val="0000FF"/>
                </a:solidFill>
                <a:latin typeface="Arial Narrow" panose="020B0606020202030204" pitchFamily="34" charset="0"/>
                <a:cs typeface="Arial" panose="020B0604020202020204" pitchFamily="34" charset="0"/>
              </a:rPr>
              <a:t>Modularizing your program will make it much easier to read</a:t>
            </a:r>
            <a:r>
              <a:rPr lang="en-US" sz="2200" dirty="0">
                <a:latin typeface="Arial Narrow" panose="020B0606020202030204" pitchFamily="34" charset="0"/>
                <a:cs typeface="Arial" panose="020B0604020202020204" pitchFamily="34" charset="0"/>
              </a:rPr>
              <a:t>, both for you and for everyone else. </a:t>
            </a:r>
            <a:endParaRPr lang="en-US" sz="2200" dirty="0" smtClean="0">
              <a:latin typeface="Arial Narrow" panose="020B0606020202030204" pitchFamily="34" charset="0"/>
              <a:cs typeface="Arial" panose="020B0604020202020204" pitchFamily="34" charset="0"/>
            </a:endParaRPr>
          </a:p>
          <a:p>
            <a:pPr marL="514350" indent="-514350" algn="just">
              <a:buClrTx/>
              <a:buFont typeface="+mj-lt"/>
              <a:buAutoNum type="arabicParenR"/>
              <a:defRPr/>
            </a:pPr>
            <a:endParaRPr lang="en-US" sz="3200" dirty="0">
              <a:latin typeface="Arial Narrow" panose="020B0606020202030204" pitchFamily="34" charset="0"/>
              <a:cs typeface="Arial" panose="020B060402020202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lvl="1" eaLnBrk="1" fontAlgn="auto" hangingPunct="1">
              <a:spcAft>
                <a:spcPts val="0"/>
              </a:spcAft>
              <a:defRPr/>
            </a:pPr>
            <a:r>
              <a:rPr lang="en-US" sz="2800" b="1" dirty="0" smtClean="0">
                <a:ea typeface="+mj-ea"/>
                <a:cs typeface="+mj-cs"/>
              </a:rPr>
              <a:t>D</a:t>
            </a:r>
            <a:r>
              <a:rPr lang="en-US" sz="2800" b="1" dirty="0" smtClean="0"/>
              <a:t>ifference </a:t>
            </a:r>
            <a:r>
              <a:rPr lang="en-US" sz="2800" b="1" dirty="0"/>
              <a:t>between </a:t>
            </a:r>
            <a:r>
              <a:rPr lang="en-US" sz="2400" b="1" dirty="0">
                <a:solidFill>
                  <a:srgbClr val="FF0000"/>
                </a:solidFill>
                <a:latin typeface="Courier New" panose="02070309020205020404" pitchFamily="49" charset="0"/>
                <a:cs typeface="Courier New" panose="02070309020205020404" pitchFamily="49" charset="0"/>
              </a:rPr>
              <a:t>passing by value </a:t>
            </a:r>
            <a:r>
              <a:rPr lang="en-US" sz="2800" b="1" dirty="0"/>
              <a:t>and </a:t>
            </a:r>
            <a:r>
              <a:rPr lang="en-US" sz="2400" b="1" dirty="0">
                <a:solidFill>
                  <a:srgbClr val="FF0000"/>
                </a:solidFill>
                <a:latin typeface="Courier New" panose="02070309020205020404" pitchFamily="49" charset="0"/>
                <a:cs typeface="Courier New" panose="02070309020205020404" pitchFamily="49" charset="0"/>
              </a:rPr>
              <a:t>passing by reference</a:t>
            </a:r>
          </a:p>
        </p:txBody>
      </p:sp>
      <p:sp>
        <p:nvSpPr>
          <p:cNvPr id="56323" name="Content Placeholder 2"/>
          <p:cNvSpPr>
            <a:spLocks noGrp="1"/>
          </p:cNvSpPr>
          <p:nvPr>
            <p:ph idx="1"/>
          </p:nvPr>
        </p:nvSpPr>
        <p:spPr>
          <a:xfrm>
            <a:off x="533400" y="1600200"/>
            <a:ext cx="8229600" cy="4648200"/>
          </a:xfrm>
        </p:spPr>
        <p:txBody>
          <a:bodyPr/>
          <a:lstStyle/>
          <a:p>
            <a:pPr marL="0" indent="0">
              <a:buFont typeface="Arial" charset="0"/>
              <a:buNone/>
            </a:pPr>
            <a:r>
              <a:rPr lang="en-US" altLang="en-US" sz="2000" b="1" smtClean="0">
                <a:latin typeface="Arial Narrow" pitchFamily="34" charset="0"/>
              </a:rPr>
              <a:t>Example 5 (cont…)</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l="28847" t="18974" r="48558" b="52820"/>
          <a:stretch>
            <a:fillRect/>
          </a:stretch>
        </p:blipFill>
        <p:spPr bwMode="auto">
          <a:xfrm>
            <a:off x="2286000" y="23622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152400" y="381000"/>
            <a:ext cx="8915400" cy="609600"/>
          </a:xfrm>
        </p:spPr>
        <p:txBody>
          <a:bodyPr wrap="square" numCol="1" anchorCtr="0" compatLnSpc="1">
            <a:prstTxWarp prst="textNoShape">
              <a:avLst/>
            </a:prstTxWarp>
            <a:normAutofit fontScale="90000"/>
          </a:bodyPr>
          <a:lstStyle/>
          <a:p>
            <a:pPr marL="342900" indent="-342900" eaLnBrk="1" hangingPunct="1">
              <a:defRPr/>
            </a:pPr>
            <a:r>
              <a:rPr lang="en-US" altLang="en-US" sz="2400" b="1" dirty="0" smtClean="0">
                <a:solidFill>
                  <a:srgbClr val="FF0000"/>
                </a:solidFill>
                <a:latin typeface="Courier New" pitchFamily="49" charset="0"/>
                <a:cs typeface="Courier New" pitchFamily="49" charset="0"/>
              </a:rPr>
              <a:t>Passing a char argument </a:t>
            </a:r>
            <a:r>
              <a:rPr lang="en-US" altLang="en-US" sz="2800" b="1" dirty="0" smtClean="0"/>
              <a:t>to a function that returns a char</a:t>
            </a:r>
          </a:p>
        </p:txBody>
      </p:sp>
      <p:sp>
        <p:nvSpPr>
          <p:cNvPr id="57347" name="Content Placeholder 2"/>
          <p:cNvSpPr>
            <a:spLocks noGrp="1"/>
          </p:cNvSpPr>
          <p:nvPr>
            <p:ph idx="1"/>
          </p:nvPr>
        </p:nvSpPr>
        <p:spPr>
          <a:xfrm>
            <a:off x="533400" y="1600200"/>
            <a:ext cx="8229600" cy="4648200"/>
          </a:xfrm>
        </p:spPr>
        <p:txBody>
          <a:bodyPr/>
          <a:lstStyle/>
          <a:p>
            <a:pPr marL="0" indent="0">
              <a:buFont typeface="Arial" charset="0"/>
              <a:buNone/>
            </a:pPr>
            <a:r>
              <a:rPr lang="en-US" altLang="en-US" sz="2000" b="1" smtClean="0">
                <a:latin typeface="Arial Narrow" pitchFamily="34" charset="0"/>
              </a:rPr>
              <a:t>Example 6:</a:t>
            </a:r>
          </a:p>
          <a:p>
            <a:pPr marL="0" indent="0">
              <a:buFont typeface="Arial" charset="0"/>
              <a:buNone/>
            </a:pPr>
            <a:endParaRPr lang="en-US" altLang="en-US" sz="2000" smtClean="0">
              <a:latin typeface="Arial Narrow" pitchFamily="34" charset="0"/>
            </a:endParaRPr>
          </a:p>
        </p:txBody>
      </p:sp>
      <p:pic>
        <p:nvPicPr>
          <p:cNvPr id="57348" name="Picture 6"/>
          <p:cNvPicPr>
            <a:picLocks noChangeAspect="1" noChangeArrowheads="1"/>
          </p:cNvPicPr>
          <p:nvPr/>
        </p:nvPicPr>
        <p:blipFill>
          <a:blip r:embed="rId2">
            <a:extLst>
              <a:ext uri="{28A0092B-C50C-407E-A947-70E740481C1C}">
                <a14:useLocalDpi xmlns:a14="http://schemas.microsoft.com/office/drawing/2010/main" val="0"/>
              </a:ext>
            </a:extLst>
          </a:blip>
          <a:srcRect l="31410" t="24103" r="31891" b="28461"/>
          <a:stretch>
            <a:fillRect/>
          </a:stretch>
        </p:blipFill>
        <p:spPr bwMode="auto">
          <a:xfrm>
            <a:off x="1752600" y="2209800"/>
            <a:ext cx="5486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152400" y="381000"/>
            <a:ext cx="8915400" cy="685800"/>
          </a:xfrm>
        </p:spPr>
        <p:txBody>
          <a:bodyPr wrap="square" numCol="1" anchorCtr="0" compatLnSpc="1">
            <a:prstTxWarp prst="textNoShape">
              <a:avLst/>
            </a:prstTxWarp>
          </a:bodyPr>
          <a:lstStyle/>
          <a:p>
            <a:pPr marL="342900" indent="-342900" eaLnBrk="1" hangingPunct="1">
              <a:defRPr/>
            </a:pPr>
            <a:r>
              <a:rPr lang="en-US" altLang="en-US" sz="2000" b="1" dirty="0" smtClean="0">
                <a:solidFill>
                  <a:srgbClr val="FF0000"/>
                </a:solidFill>
                <a:latin typeface="Courier New" pitchFamily="49" charset="0"/>
                <a:cs typeface="Courier New" pitchFamily="49" charset="0"/>
              </a:rPr>
              <a:t>Passing a char argument </a:t>
            </a:r>
            <a:r>
              <a:rPr lang="en-US" altLang="en-US" sz="2400" b="1" dirty="0" smtClean="0"/>
              <a:t>to a function that returns a char</a:t>
            </a:r>
            <a:endParaRPr lang="en-US" altLang="en-US" sz="2800" b="1" dirty="0" smtClean="0"/>
          </a:p>
        </p:txBody>
      </p:sp>
      <p:sp>
        <p:nvSpPr>
          <p:cNvPr id="58371" name="Content Placeholder 2"/>
          <p:cNvSpPr>
            <a:spLocks noGrp="1"/>
          </p:cNvSpPr>
          <p:nvPr>
            <p:ph idx="1"/>
          </p:nvPr>
        </p:nvSpPr>
        <p:spPr>
          <a:xfrm>
            <a:off x="533400" y="1600200"/>
            <a:ext cx="8229600" cy="4648200"/>
          </a:xfrm>
        </p:spPr>
        <p:txBody>
          <a:bodyPr/>
          <a:lstStyle/>
          <a:p>
            <a:pPr marL="0" indent="0">
              <a:buFont typeface="Arial" charset="0"/>
              <a:buNone/>
            </a:pPr>
            <a:r>
              <a:rPr lang="en-US" altLang="en-US" sz="2000" b="1" smtClean="0">
                <a:latin typeface="Arial Narrow" pitchFamily="34" charset="0"/>
              </a:rPr>
              <a:t>Example 6 (cont…)</a:t>
            </a:r>
          </a:p>
          <a:p>
            <a:pPr marL="0" indent="0">
              <a:buFont typeface="Arial" charset="0"/>
              <a:buNone/>
            </a:pPr>
            <a:endParaRPr lang="en-US" altLang="en-US" sz="2000" smtClean="0">
              <a:latin typeface="Arial Narrow" pitchFamily="34" charset="0"/>
            </a:endParaRPr>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l="31570" t="20512" r="32690" b="44359"/>
          <a:stretch>
            <a:fillRect/>
          </a:stretch>
        </p:blipFill>
        <p:spPr bwMode="auto">
          <a:xfrm>
            <a:off x="1752600" y="2438400"/>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152400" y="381000"/>
            <a:ext cx="8915400" cy="609600"/>
          </a:xfrm>
        </p:spPr>
        <p:txBody>
          <a:bodyPr wrap="square" numCol="1" anchorCtr="0" compatLnSpc="1">
            <a:prstTxWarp prst="textNoShape">
              <a:avLst/>
            </a:prstTxWarp>
          </a:bodyPr>
          <a:lstStyle/>
          <a:p>
            <a:pPr marL="342900" indent="-342900" eaLnBrk="1" hangingPunct="1">
              <a:defRPr/>
            </a:pPr>
            <a:r>
              <a:rPr lang="en-US" altLang="en-US" sz="2400" b="1" smtClean="0">
                <a:solidFill>
                  <a:srgbClr val="FF0000"/>
                </a:solidFill>
                <a:latin typeface="Courier New" pitchFamily="49" charset="0"/>
                <a:cs typeface="Courier New" pitchFamily="49" charset="0"/>
              </a:rPr>
              <a:t>Passing by reference </a:t>
            </a:r>
            <a:r>
              <a:rPr lang="en-US" altLang="en-US" sz="2800" b="1" smtClean="0"/>
              <a:t>to a function</a:t>
            </a:r>
          </a:p>
        </p:txBody>
      </p:sp>
      <p:sp>
        <p:nvSpPr>
          <p:cNvPr id="59395" name="Content Placeholder 2"/>
          <p:cNvSpPr>
            <a:spLocks noGrp="1"/>
          </p:cNvSpPr>
          <p:nvPr>
            <p:ph idx="1"/>
          </p:nvPr>
        </p:nvSpPr>
        <p:spPr>
          <a:xfrm>
            <a:off x="533400" y="1295400"/>
            <a:ext cx="8229600" cy="4953000"/>
          </a:xfrm>
        </p:spPr>
        <p:txBody>
          <a:bodyPr/>
          <a:lstStyle/>
          <a:p>
            <a:pPr marL="0" indent="0">
              <a:buFont typeface="Arial" charset="0"/>
              <a:buNone/>
            </a:pPr>
            <a:r>
              <a:rPr lang="en-US" altLang="en-US" sz="2000" b="1" smtClean="0">
                <a:latin typeface="Arial Narrow" pitchFamily="34" charset="0"/>
              </a:rPr>
              <a:t>Example 7:</a:t>
            </a:r>
          </a:p>
          <a:p>
            <a:pPr marL="0" indent="0">
              <a:buFont typeface="Arial" charset="0"/>
              <a:buNone/>
            </a:pPr>
            <a:endParaRPr lang="en-US" altLang="en-US" sz="2000" smtClean="0">
              <a:latin typeface="Arial Narrow" pitchFamily="34" charset="0"/>
            </a:endParaRPr>
          </a:p>
        </p:txBody>
      </p:sp>
      <p:pic>
        <p:nvPicPr>
          <p:cNvPr id="59396" name="Picture 6"/>
          <p:cNvPicPr>
            <a:picLocks noChangeAspect="1" noChangeArrowheads="1"/>
          </p:cNvPicPr>
          <p:nvPr/>
        </p:nvPicPr>
        <p:blipFill>
          <a:blip r:embed="rId2">
            <a:extLst>
              <a:ext uri="{28A0092B-C50C-407E-A947-70E740481C1C}">
                <a14:useLocalDpi xmlns:a14="http://schemas.microsoft.com/office/drawing/2010/main" val="0"/>
              </a:ext>
            </a:extLst>
          </a:blip>
          <a:srcRect l="56526" t="24872" r="13043" b="10255"/>
          <a:stretch>
            <a:fillRect/>
          </a:stretch>
        </p:blipFill>
        <p:spPr bwMode="auto">
          <a:xfrm>
            <a:off x="1700213" y="1676400"/>
            <a:ext cx="55387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152400" y="381000"/>
            <a:ext cx="8915400" cy="609600"/>
          </a:xfrm>
        </p:spPr>
        <p:txBody>
          <a:bodyPr wrap="square" numCol="1" anchorCtr="0" compatLnSpc="1">
            <a:prstTxWarp prst="textNoShape">
              <a:avLst/>
            </a:prstTxWarp>
          </a:bodyPr>
          <a:lstStyle/>
          <a:p>
            <a:pPr marL="342900" indent="-342900" eaLnBrk="1" hangingPunct="1">
              <a:defRPr/>
            </a:pPr>
            <a:r>
              <a:rPr lang="en-US" altLang="en-US" sz="2400" b="1" smtClean="0">
                <a:solidFill>
                  <a:srgbClr val="FF0000"/>
                </a:solidFill>
                <a:latin typeface="Courier New" pitchFamily="49" charset="0"/>
                <a:cs typeface="Courier New" pitchFamily="49" charset="0"/>
              </a:rPr>
              <a:t>Passing by reference </a:t>
            </a:r>
            <a:r>
              <a:rPr lang="en-US" altLang="en-US" sz="2800" b="1" smtClean="0"/>
              <a:t>to a function</a:t>
            </a:r>
          </a:p>
        </p:txBody>
      </p:sp>
      <p:sp>
        <p:nvSpPr>
          <p:cNvPr id="60419" name="Content Placeholder 2"/>
          <p:cNvSpPr>
            <a:spLocks noGrp="1"/>
          </p:cNvSpPr>
          <p:nvPr>
            <p:ph idx="1"/>
          </p:nvPr>
        </p:nvSpPr>
        <p:spPr>
          <a:xfrm>
            <a:off x="533400" y="1600200"/>
            <a:ext cx="8229600" cy="4648200"/>
          </a:xfrm>
        </p:spPr>
        <p:txBody>
          <a:bodyPr/>
          <a:lstStyle/>
          <a:p>
            <a:pPr marL="0" indent="0">
              <a:buFont typeface="Arial" charset="0"/>
              <a:buNone/>
            </a:pPr>
            <a:r>
              <a:rPr lang="en-US" altLang="en-US" sz="2000" b="1" smtClean="0">
                <a:latin typeface="Arial Narrow" pitchFamily="34" charset="0"/>
              </a:rPr>
              <a:t>Example 7 (cont…)</a:t>
            </a:r>
          </a:p>
          <a:p>
            <a:pPr marL="0" indent="0">
              <a:buFont typeface="Arial" charset="0"/>
              <a:buNone/>
            </a:pPr>
            <a:endParaRPr lang="en-US" altLang="en-US" sz="2000" smtClean="0">
              <a:latin typeface="Arial Narrow" pitchFamily="34" charset="0"/>
            </a:endParaRPr>
          </a:p>
        </p:txBody>
      </p:sp>
      <p:pic>
        <p:nvPicPr>
          <p:cNvPr id="60420" name="Picture 5"/>
          <p:cNvPicPr>
            <a:picLocks noChangeAspect="1" noChangeArrowheads="1"/>
          </p:cNvPicPr>
          <p:nvPr/>
        </p:nvPicPr>
        <p:blipFill>
          <a:blip r:embed="rId2">
            <a:extLst>
              <a:ext uri="{28A0092B-C50C-407E-A947-70E740481C1C}">
                <a14:useLocalDpi xmlns:a14="http://schemas.microsoft.com/office/drawing/2010/main" val="0"/>
              </a:ext>
            </a:extLst>
          </a:blip>
          <a:srcRect l="31731" t="26575" r="47115" b="34360"/>
          <a:stretch>
            <a:fillRect/>
          </a:stretch>
        </p:blipFill>
        <p:spPr bwMode="auto">
          <a:xfrm>
            <a:off x="2438400" y="2438400"/>
            <a:ext cx="38862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152400" y="381000"/>
            <a:ext cx="8915400" cy="609600"/>
          </a:xfrm>
        </p:spPr>
        <p:txBody>
          <a:bodyPr wrap="square" numCol="1" anchorCtr="0" compatLnSpc="1">
            <a:prstTxWarp prst="textNoShape">
              <a:avLst/>
            </a:prstTxWarp>
          </a:bodyPr>
          <a:lstStyle/>
          <a:p>
            <a:pPr marL="342900" indent="-342900" eaLnBrk="1" hangingPunct="1">
              <a:defRPr/>
            </a:pPr>
            <a:r>
              <a:rPr lang="en-US" altLang="en-US" sz="2400" b="1" smtClean="0">
                <a:solidFill>
                  <a:srgbClr val="FF0000"/>
                </a:solidFill>
                <a:latin typeface="Courier New" pitchFamily="49" charset="0"/>
                <a:cs typeface="Courier New" pitchFamily="49" charset="0"/>
              </a:rPr>
              <a:t>Passing by value </a:t>
            </a:r>
            <a:r>
              <a:rPr lang="en-US" altLang="en-US" sz="2800" b="1" smtClean="0"/>
              <a:t>to a function</a:t>
            </a:r>
          </a:p>
        </p:txBody>
      </p:sp>
      <p:sp>
        <p:nvSpPr>
          <p:cNvPr id="61443" name="Content Placeholder 2"/>
          <p:cNvSpPr>
            <a:spLocks noGrp="1"/>
          </p:cNvSpPr>
          <p:nvPr>
            <p:ph idx="1"/>
          </p:nvPr>
        </p:nvSpPr>
        <p:spPr>
          <a:xfrm>
            <a:off x="533400" y="1295400"/>
            <a:ext cx="8229600" cy="4953000"/>
          </a:xfrm>
        </p:spPr>
        <p:txBody>
          <a:bodyPr/>
          <a:lstStyle/>
          <a:p>
            <a:pPr marL="0" indent="0">
              <a:buFont typeface="Arial" charset="0"/>
              <a:buNone/>
            </a:pPr>
            <a:r>
              <a:rPr lang="en-US" altLang="en-US" sz="2000" b="1" smtClean="0">
                <a:latin typeface="Arial Narrow" pitchFamily="34" charset="0"/>
              </a:rPr>
              <a:t>Example 8:</a:t>
            </a:r>
          </a:p>
          <a:p>
            <a:pPr marL="0" indent="0">
              <a:buFont typeface="Arial" charset="0"/>
              <a:buNone/>
            </a:pPr>
            <a:endParaRPr lang="en-US" altLang="en-US" sz="2000" smtClean="0">
              <a:latin typeface="Arial Narrow" pitchFamily="34" charset="0"/>
            </a:endParaRPr>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l="31570" t="18462" r="33813" b="37436"/>
          <a:stretch>
            <a:fillRect/>
          </a:stretch>
        </p:blipFill>
        <p:spPr bwMode="auto">
          <a:xfrm>
            <a:off x="1905000" y="1981200"/>
            <a:ext cx="548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152400" y="381000"/>
            <a:ext cx="8915400" cy="609600"/>
          </a:xfrm>
        </p:spPr>
        <p:txBody>
          <a:bodyPr wrap="square" numCol="1" anchorCtr="0" compatLnSpc="1">
            <a:prstTxWarp prst="textNoShape">
              <a:avLst/>
            </a:prstTxWarp>
          </a:bodyPr>
          <a:lstStyle/>
          <a:p>
            <a:pPr marL="342900" indent="-342900" eaLnBrk="1" hangingPunct="1">
              <a:defRPr/>
            </a:pPr>
            <a:r>
              <a:rPr lang="en-US" altLang="en-US" sz="2400" b="1" smtClean="0">
                <a:solidFill>
                  <a:srgbClr val="FF0000"/>
                </a:solidFill>
                <a:latin typeface="Courier New" pitchFamily="49" charset="0"/>
                <a:cs typeface="Courier New" pitchFamily="49" charset="0"/>
              </a:rPr>
              <a:t>Passing by value </a:t>
            </a:r>
            <a:r>
              <a:rPr lang="en-US" altLang="en-US" sz="2800" b="1" smtClean="0"/>
              <a:t>to a function</a:t>
            </a:r>
          </a:p>
        </p:txBody>
      </p:sp>
      <p:sp>
        <p:nvSpPr>
          <p:cNvPr id="62467" name="Content Placeholder 2"/>
          <p:cNvSpPr>
            <a:spLocks noGrp="1"/>
          </p:cNvSpPr>
          <p:nvPr>
            <p:ph idx="1"/>
          </p:nvPr>
        </p:nvSpPr>
        <p:spPr>
          <a:xfrm>
            <a:off x="533400" y="1295400"/>
            <a:ext cx="8229600" cy="4953000"/>
          </a:xfrm>
        </p:spPr>
        <p:txBody>
          <a:bodyPr/>
          <a:lstStyle/>
          <a:p>
            <a:pPr marL="0" indent="0">
              <a:buFont typeface="Arial" charset="0"/>
              <a:buNone/>
            </a:pPr>
            <a:r>
              <a:rPr lang="en-US" altLang="en-US" sz="2000" b="1" smtClean="0">
                <a:latin typeface="Arial Narrow" pitchFamily="34" charset="0"/>
              </a:rPr>
              <a:t>Example 8 (cont…)</a:t>
            </a:r>
          </a:p>
          <a:p>
            <a:pPr marL="0" indent="0">
              <a:buFont typeface="Arial" charset="0"/>
              <a:buNone/>
            </a:pPr>
            <a:endParaRPr lang="en-US" altLang="en-US" sz="2000" smtClean="0">
              <a:latin typeface="Arial Narrow" pitchFamily="34" charset="0"/>
            </a:endParaRPr>
          </a:p>
        </p:txBody>
      </p:sp>
      <p:pic>
        <p:nvPicPr>
          <p:cNvPr id="62468" name="Picture 5"/>
          <p:cNvPicPr>
            <a:picLocks noChangeAspect="1" noChangeArrowheads="1"/>
          </p:cNvPicPr>
          <p:nvPr/>
        </p:nvPicPr>
        <p:blipFill>
          <a:blip r:embed="rId2">
            <a:extLst>
              <a:ext uri="{28A0092B-C50C-407E-A947-70E740481C1C}">
                <a14:useLocalDpi xmlns:a14="http://schemas.microsoft.com/office/drawing/2010/main" val="0"/>
              </a:ext>
            </a:extLst>
          </a:blip>
          <a:srcRect l="31250" t="21027" r="33333" b="50000"/>
          <a:stretch>
            <a:fillRect/>
          </a:stretch>
        </p:blipFill>
        <p:spPr bwMode="auto">
          <a:xfrm>
            <a:off x="1676400" y="2057400"/>
            <a:ext cx="5867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10668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dirty="0" smtClean="0"/>
              <a:t>Function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with parameter but </a:t>
            </a:r>
            <a:r>
              <a:rPr lang="en-US" sz="3200" b="1" dirty="0"/>
              <a:t>without</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 return value</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63491" name="Content Placeholder 2"/>
          <p:cNvSpPr>
            <a:spLocks noGrp="1"/>
          </p:cNvSpPr>
          <p:nvPr>
            <p:ph idx="1"/>
          </p:nvPr>
        </p:nvSpPr>
        <p:spPr>
          <a:xfrm>
            <a:off x="533400" y="1752600"/>
            <a:ext cx="8229600" cy="4495800"/>
          </a:xfrm>
        </p:spPr>
        <p:txBody>
          <a:bodyPr/>
          <a:lstStyle/>
          <a:p>
            <a:pPr marL="0" indent="0">
              <a:buFont typeface="Arial" charset="0"/>
              <a:buNone/>
            </a:pPr>
            <a:r>
              <a:rPr lang="en-US" altLang="en-US" sz="2000" b="1" smtClean="0">
                <a:latin typeface="Arial Narrow" pitchFamily="34" charset="0"/>
              </a:rPr>
              <a:t>Example 9:</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63492" name="Picture 5"/>
          <p:cNvPicPr>
            <a:picLocks noChangeAspect="1" noChangeArrowheads="1"/>
          </p:cNvPicPr>
          <p:nvPr/>
        </p:nvPicPr>
        <p:blipFill>
          <a:blip r:embed="rId2">
            <a:extLst>
              <a:ext uri="{28A0092B-C50C-407E-A947-70E740481C1C}">
                <a14:useLocalDpi xmlns:a14="http://schemas.microsoft.com/office/drawing/2010/main" val="0"/>
              </a:ext>
            </a:extLst>
          </a:blip>
          <a:srcRect l="30128" t="21796" r="47720" b="38461"/>
          <a:stretch>
            <a:fillRect/>
          </a:stretch>
        </p:blipFill>
        <p:spPr bwMode="auto">
          <a:xfrm>
            <a:off x="1905000" y="2286000"/>
            <a:ext cx="5257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10668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dirty="0" smtClean="0"/>
              <a:t>Function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which </a:t>
            </a:r>
            <a:r>
              <a:rPr lang="en-US" sz="3200" b="1" kern="1200" spc="-100" dirty="0">
                <a:solidFill>
                  <a:srgbClr val="FF0000"/>
                </a:solidFill>
                <a:latin typeface="Courier New" panose="02070309020205020404" pitchFamily="49" charset="0"/>
                <a:ea typeface="+mj-ea"/>
                <a:cs typeface="Courier New" panose="02070309020205020404" pitchFamily="49" charset="0"/>
              </a:rPr>
              <a:t>return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the value and parameter</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64515" name="Content Placeholder 2"/>
          <p:cNvSpPr>
            <a:spLocks noGrp="1"/>
          </p:cNvSpPr>
          <p:nvPr>
            <p:ph idx="1"/>
          </p:nvPr>
        </p:nvSpPr>
        <p:spPr>
          <a:xfrm>
            <a:off x="533400" y="1752600"/>
            <a:ext cx="8229600" cy="4495800"/>
          </a:xfrm>
        </p:spPr>
        <p:txBody>
          <a:bodyPr/>
          <a:lstStyle/>
          <a:p>
            <a:pPr marL="0" indent="0">
              <a:buFont typeface="Arial" charset="0"/>
              <a:buNone/>
            </a:pPr>
            <a:r>
              <a:rPr lang="en-US" altLang="en-US" sz="2000" b="1" smtClean="0">
                <a:latin typeface="Arial Narrow" pitchFamily="34" charset="0"/>
              </a:rPr>
              <a:t>Example 10:</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l="30609" t="21027" r="45580" b="39230"/>
          <a:stretch>
            <a:fillRect/>
          </a:stretch>
        </p:blipFill>
        <p:spPr bwMode="auto">
          <a:xfrm>
            <a:off x="1905000" y="2209800"/>
            <a:ext cx="5715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10668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dirty="0" smtClean="0"/>
              <a:t>Function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which </a:t>
            </a:r>
            <a:r>
              <a:rPr lang="en-US" sz="3200" b="1" kern="1200" spc="-100" dirty="0">
                <a:solidFill>
                  <a:srgbClr val="FF0000"/>
                </a:solidFill>
                <a:latin typeface="Courier New" panose="02070309020205020404" pitchFamily="49" charset="0"/>
                <a:ea typeface="+mj-ea"/>
                <a:cs typeface="Courier New" panose="02070309020205020404" pitchFamily="49" charset="0"/>
              </a:rPr>
              <a:t>return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the value but </a:t>
            </a:r>
            <a:r>
              <a:rPr lang="en-US" sz="3200" b="1" dirty="0"/>
              <a:t>without</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 parameter</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65539" name="Content Placeholder 2"/>
          <p:cNvSpPr>
            <a:spLocks noGrp="1"/>
          </p:cNvSpPr>
          <p:nvPr>
            <p:ph idx="1"/>
          </p:nvPr>
        </p:nvSpPr>
        <p:spPr>
          <a:xfrm>
            <a:off x="533400" y="1752600"/>
            <a:ext cx="8229600" cy="4495800"/>
          </a:xfrm>
        </p:spPr>
        <p:txBody>
          <a:bodyPr/>
          <a:lstStyle/>
          <a:p>
            <a:pPr marL="0" indent="0">
              <a:buFont typeface="Arial" charset="0"/>
              <a:buNone/>
            </a:pPr>
            <a:r>
              <a:rPr lang="en-US" altLang="en-US" sz="2000" b="1" smtClean="0">
                <a:latin typeface="Arial Narrow" pitchFamily="34" charset="0"/>
              </a:rPr>
              <a:t>Example 11:</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65540" name="Picture 5"/>
          <p:cNvPicPr>
            <a:picLocks noChangeAspect="1" noChangeArrowheads="1"/>
          </p:cNvPicPr>
          <p:nvPr/>
        </p:nvPicPr>
        <p:blipFill>
          <a:blip r:embed="rId2">
            <a:extLst>
              <a:ext uri="{28A0092B-C50C-407E-A947-70E740481C1C}">
                <a14:useLocalDpi xmlns:a14="http://schemas.microsoft.com/office/drawing/2010/main" val="0"/>
              </a:ext>
            </a:extLst>
          </a:blip>
          <a:srcRect l="31250" t="20512" r="45032" b="45384"/>
          <a:stretch>
            <a:fillRect/>
          </a:stretch>
        </p:blipFill>
        <p:spPr bwMode="auto">
          <a:xfrm>
            <a:off x="2057400" y="2286000"/>
            <a:ext cx="5257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latin typeface="+mj-lt"/>
                <a:ea typeface="+mj-ea"/>
                <a:cs typeface="+mj-cs"/>
              </a:rPr>
              <a:t>Reasons </a:t>
            </a:r>
            <a:r>
              <a:rPr lang="en-US" sz="3200" b="1" kern="1200" spc="-100" dirty="0">
                <a:latin typeface="+mj-lt"/>
                <a:ea typeface="+mj-ea"/>
                <a:cs typeface="+mj-cs"/>
              </a:rPr>
              <a:t>to Use </a:t>
            </a:r>
            <a:r>
              <a:rPr lang="en-US" sz="3200" b="1" kern="1200" spc="-100" dirty="0" smtClean="0">
                <a:latin typeface="+mj-lt"/>
                <a:ea typeface="+mj-ea"/>
                <a:cs typeface="+mj-cs"/>
              </a:rPr>
              <a:t>Functions (</a:t>
            </a:r>
            <a:r>
              <a:rPr lang="en-US" sz="3200" b="1" kern="1200" spc="-100" dirty="0" err="1" smtClean="0">
                <a:latin typeface="+mj-lt"/>
                <a:ea typeface="+mj-ea"/>
                <a:cs typeface="+mj-cs"/>
              </a:rPr>
              <a:t>cont</a:t>
            </a:r>
            <a:r>
              <a:rPr lang="en-US" sz="3200" b="1" kern="1200" spc="-100" dirty="0" smtClean="0">
                <a:latin typeface="+mj-lt"/>
                <a:ea typeface="+mj-ea"/>
                <a:cs typeface="+mj-cs"/>
              </a:rPr>
              <a:t>…) </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219200"/>
            <a:ext cx="8229600" cy="4724400"/>
          </a:xfrm>
        </p:spPr>
        <p:txBody>
          <a:bodyPr rtlCol="0">
            <a:normAutofit fontScale="92500" lnSpcReduction="10000"/>
          </a:bodyPr>
          <a:lstStyle/>
          <a:p>
            <a:pPr marL="457200" indent="-457200" algn="just">
              <a:buClrTx/>
              <a:buFont typeface="+mj-lt"/>
              <a:buAutoNum type="arabicParenR" startAt="5"/>
              <a:defRPr/>
            </a:pPr>
            <a:r>
              <a:rPr lang="en-US" dirty="0" smtClean="0">
                <a:latin typeface="Arial Narrow" panose="020B0606020202030204" pitchFamily="34" charset="0"/>
                <a:cs typeface="Arial" panose="020B0604020202020204" pitchFamily="34" charset="0"/>
              </a:rPr>
              <a:t>Most </a:t>
            </a:r>
            <a:r>
              <a:rPr lang="en-US" dirty="0">
                <a:latin typeface="Arial Narrow" panose="020B0606020202030204" pitchFamily="34" charset="0"/>
                <a:cs typeface="Arial" panose="020B0604020202020204" pitchFamily="34" charset="0"/>
              </a:rPr>
              <a:t>importantly, </a:t>
            </a:r>
            <a:r>
              <a:rPr lang="en-US" dirty="0" smtClean="0">
                <a:solidFill>
                  <a:srgbClr val="0000FF"/>
                </a:solidFill>
                <a:latin typeface="Arial Narrow" panose="020B0606020202030204" pitchFamily="34" charset="0"/>
                <a:cs typeface="Arial" panose="020B0604020202020204" pitchFamily="34" charset="0"/>
              </a:rPr>
              <a:t>separating </a:t>
            </a:r>
            <a:r>
              <a:rPr lang="en-US" dirty="0">
                <a:solidFill>
                  <a:srgbClr val="0000FF"/>
                </a:solidFill>
                <a:latin typeface="Arial Narrow" panose="020B0606020202030204" pitchFamily="34" charset="0"/>
                <a:cs typeface="Arial" panose="020B0604020202020204" pitchFamily="34" charset="0"/>
              </a:rPr>
              <a:t>individual tasks in functions makes your program more robust and reusable. </a:t>
            </a:r>
            <a:r>
              <a:rPr lang="en-US" dirty="0">
                <a:latin typeface="Arial Narrow" panose="020B0606020202030204" pitchFamily="34" charset="0"/>
                <a:cs typeface="Arial" panose="020B0604020202020204" pitchFamily="34" charset="0"/>
              </a:rPr>
              <a:t>This is one of the major emphases of object-oriented programming. The more independent and readable your individual functions are, the easier it will be for you or someone else to modify your code later, or to use it as part of a new program. This is the strength of object-oriented design. </a:t>
            </a:r>
            <a:endParaRPr lang="en-US" dirty="0" smtClean="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endParaRPr lang="en-US" dirty="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r>
              <a:rPr lang="en-US" dirty="0">
                <a:latin typeface="Arial Narrow" panose="020B0606020202030204" pitchFamily="34" charset="0"/>
                <a:cs typeface="Arial" panose="020B0604020202020204" pitchFamily="34" charset="0"/>
              </a:rPr>
              <a:t>Using functions makes it </a:t>
            </a:r>
            <a:r>
              <a:rPr lang="en-US" dirty="0">
                <a:solidFill>
                  <a:srgbClr val="0000FF"/>
                </a:solidFill>
                <a:latin typeface="Arial Narrow" panose="020B0606020202030204" pitchFamily="34" charset="0"/>
                <a:cs typeface="Arial" panose="020B0604020202020204" pitchFamily="34" charset="0"/>
              </a:rPr>
              <a:t>easier to code programs</a:t>
            </a:r>
            <a:r>
              <a:rPr lang="en-US" dirty="0">
                <a:latin typeface="Arial Narrow" panose="020B0606020202030204" pitchFamily="34" charset="0"/>
                <a:cs typeface="Arial" panose="020B0604020202020204" pitchFamily="34" charset="0"/>
              </a:rPr>
              <a:t>. </a:t>
            </a:r>
            <a:endParaRPr lang="en-US" dirty="0" smtClean="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endParaRPr lang="en-US" dirty="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r>
              <a:rPr lang="en-US" dirty="0">
                <a:latin typeface="Arial Narrow" panose="020B0606020202030204" pitchFamily="34" charset="0"/>
                <a:cs typeface="Arial" panose="020B0604020202020204" pitchFamily="34" charset="0"/>
              </a:rPr>
              <a:t>Using functions also makes it </a:t>
            </a:r>
            <a:r>
              <a:rPr lang="en-US" dirty="0">
                <a:solidFill>
                  <a:srgbClr val="0000FF"/>
                </a:solidFill>
                <a:latin typeface="Arial Narrow" panose="020B0606020202030204" pitchFamily="34" charset="0"/>
                <a:cs typeface="Arial" panose="020B0604020202020204" pitchFamily="34" charset="0"/>
              </a:rPr>
              <a:t>easier to debug large programs</a:t>
            </a:r>
            <a:r>
              <a:rPr lang="en-US" dirty="0">
                <a:latin typeface="Arial Narrow" panose="020B0606020202030204" pitchFamily="34" charset="0"/>
                <a:cs typeface="Arial" panose="020B0604020202020204" pitchFamily="34" charset="0"/>
              </a:rPr>
              <a:t>. </a:t>
            </a:r>
            <a:endParaRPr lang="en-US" dirty="0" smtClean="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endParaRPr lang="en-US" dirty="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r>
              <a:rPr lang="en-US" dirty="0">
                <a:latin typeface="Arial Narrow" panose="020B0606020202030204" pitchFamily="34" charset="0"/>
                <a:cs typeface="Arial" panose="020B0604020202020204" pitchFamily="34" charset="0"/>
              </a:rPr>
              <a:t>Using functions makes it </a:t>
            </a:r>
            <a:r>
              <a:rPr lang="en-US" dirty="0">
                <a:solidFill>
                  <a:srgbClr val="0000FF"/>
                </a:solidFill>
                <a:latin typeface="Arial Narrow" panose="020B0606020202030204" pitchFamily="34" charset="0"/>
                <a:cs typeface="Arial" panose="020B0604020202020204" pitchFamily="34" charset="0"/>
              </a:rPr>
              <a:t>easier to maintain and upgrade a program after the first version has been finished</a:t>
            </a:r>
            <a:r>
              <a:rPr lang="en-US" dirty="0">
                <a:latin typeface="Arial Narrow" panose="020B0606020202030204" pitchFamily="34" charset="0"/>
                <a:cs typeface="Arial" panose="020B0604020202020204" pitchFamily="34" charset="0"/>
              </a:rPr>
              <a:t>. </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10668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dirty="0" smtClean="0"/>
              <a:t>Function </a:t>
            </a:r>
            <a:r>
              <a:rPr lang="en-US" sz="3200" b="1" dirty="0"/>
              <a:t>without</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 </a:t>
            </a:r>
            <a:r>
              <a:rPr lang="en-US" sz="3200" b="1" kern="1200" spc="-100" dirty="0">
                <a:solidFill>
                  <a:srgbClr val="FF0000"/>
                </a:solidFill>
                <a:latin typeface="Courier New" panose="02070309020205020404" pitchFamily="49" charset="0"/>
                <a:ea typeface="+mj-ea"/>
                <a:cs typeface="Courier New" panose="02070309020205020404" pitchFamily="49" charset="0"/>
              </a:rPr>
              <a:t>return </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value and parameter </a:t>
            </a:r>
            <a:r>
              <a:rPr lang="en-US" sz="3200" b="1" dirty="0"/>
              <a:t>(void function)</a:t>
            </a:r>
            <a:br>
              <a:rPr lang="en-US" sz="3200" b="1" dirty="0"/>
            </a:br>
            <a:endParaRPr lang="en-US" sz="3200" b="1" dirty="0"/>
          </a:p>
        </p:txBody>
      </p:sp>
      <p:sp>
        <p:nvSpPr>
          <p:cNvPr id="66563" name="Content Placeholder 2"/>
          <p:cNvSpPr>
            <a:spLocks noGrp="1"/>
          </p:cNvSpPr>
          <p:nvPr>
            <p:ph idx="1"/>
          </p:nvPr>
        </p:nvSpPr>
        <p:spPr>
          <a:xfrm>
            <a:off x="533400" y="1752600"/>
            <a:ext cx="8229600" cy="4495800"/>
          </a:xfrm>
        </p:spPr>
        <p:txBody>
          <a:bodyPr/>
          <a:lstStyle/>
          <a:p>
            <a:pPr marL="0" indent="0">
              <a:buFont typeface="Arial" charset="0"/>
              <a:buNone/>
            </a:pPr>
            <a:r>
              <a:rPr lang="en-US" altLang="en-US" sz="2000" b="1" smtClean="0">
                <a:latin typeface="Arial Narrow" pitchFamily="34" charset="0"/>
              </a:rPr>
              <a:t>Example 12:</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l="31090" t="21796" r="50578" b="41283"/>
          <a:stretch>
            <a:fillRect/>
          </a:stretch>
        </p:blipFill>
        <p:spPr bwMode="auto">
          <a:xfrm>
            <a:off x="2209800" y="2286000"/>
            <a:ext cx="441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10668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dirty="0" smtClean="0"/>
              <a:t>Function which</a:t>
            </a:r>
            <a:r>
              <a:rPr lang="en-US" sz="3200" b="1" kern="1200" spc="-100" dirty="0" smtClean="0">
                <a:solidFill>
                  <a:srgbClr val="FF0000"/>
                </a:solidFill>
                <a:latin typeface="Courier New" panose="02070309020205020404" pitchFamily="49" charset="0"/>
                <a:ea typeface="+mj-ea"/>
                <a:cs typeface="Courier New" panose="02070309020205020404" pitchFamily="49" charset="0"/>
              </a:rPr>
              <a:t> receive a sentence </a:t>
            </a:r>
            <a:r>
              <a:rPr lang="en-US" sz="3200" b="1" kern="1200" spc="-100" dirty="0">
                <a:solidFill>
                  <a:srgbClr val="FF0000"/>
                </a:solidFill>
                <a:latin typeface="Courier New" panose="02070309020205020404" pitchFamily="49" charset="0"/>
                <a:ea typeface="+mj-ea"/>
                <a:cs typeface="Courier New" panose="02070309020205020404" pitchFamily="49" charset="0"/>
              </a:rPr>
              <a:t>from</a:t>
            </a:r>
            <a:r>
              <a:rPr lang="en-US" sz="3200" b="1" dirty="0"/>
              <a:t> the </a:t>
            </a:r>
            <a:r>
              <a:rPr lang="en-US" sz="3200" b="1" kern="1200" spc="-100" dirty="0">
                <a:solidFill>
                  <a:srgbClr val="FF0000"/>
                </a:solidFill>
                <a:latin typeface="Courier New" panose="02070309020205020404" pitchFamily="49" charset="0"/>
                <a:ea typeface="+mj-ea"/>
                <a:cs typeface="Courier New" panose="02070309020205020404" pitchFamily="49" charset="0"/>
              </a:rPr>
              <a:t>main</a:t>
            </a:r>
            <a:r>
              <a:rPr lang="en-US" sz="3200" b="1" dirty="0"/>
              <a:t> program</a:t>
            </a:r>
            <a:br>
              <a:rPr lang="en-US" sz="3200" b="1" dirty="0"/>
            </a:br>
            <a:endParaRPr lang="en-US" sz="3200" b="1" dirty="0"/>
          </a:p>
        </p:txBody>
      </p:sp>
      <p:sp>
        <p:nvSpPr>
          <p:cNvPr id="67587" name="Content Placeholder 2"/>
          <p:cNvSpPr>
            <a:spLocks noGrp="1"/>
          </p:cNvSpPr>
          <p:nvPr>
            <p:ph idx="1"/>
          </p:nvPr>
        </p:nvSpPr>
        <p:spPr>
          <a:xfrm>
            <a:off x="533400" y="1752600"/>
            <a:ext cx="8229600" cy="4495800"/>
          </a:xfrm>
        </p:spPr>
        <p:txBody>
          <a:bodyPr/>
          <a:lstStyle/>
          <a:p>
            <a:pPr marL="0" indent="0">
              <a:buFont typeface="Arial" charset="0"/>
              <a:buNone/>
            </a:pPr>
            <a:r>
              <a:rPr lang="en-US" altLang="en-US" sz="2000" b="1" smtClean="0">
                <a:latin typeface="Arial Narrow" pitchFamily="34" charset="0"/>
              </a:rPr>
              <a:t>Example 13:</a:t>
            </a:r>
          </a:p>
          <a:p>
            <a:pPr marL="0" indent="0">
              <a:buFont typeface="Arial" charset="0"/>
              <a:buNone/>
            </a:pPr>
            <a:endParaRPr lang="en-US" altLang="en-US" sz="2000" b="1" smtClean="0">
              <a:latin typeface="Arial Narrow" pitchFamily="34" charset="0"/>
            </a:endParaRPr>
          </a:p>
          <a:p>
            <a:pPr marL="0" indent="0">
              <a:buFont typeface="Arial" charset="0"/>
              <a:buNone/>
            </a:pPr>
            <a:endParaRPr lang="en-US" altLang="en-US" sz="2000" smtClean="0">
              <a:latin typeface="Arial Narrow" pitchFamily="34" charset="0"/>
            </a:endParaRPr>
          </a:p>
        </p:txBody>
      </p:sp>
      <p:pic>
        <p:nvPicPr>
          <p:cNvPr id="67588" name="Picture 5"/>
          <p:cNvPicPr>
            <a:picLocks noChangeAspect="1" noChangeArrowheads="1"/>
          </p:cNvPicPr>
          <p:nvPr/>
        </p:nvPicPr>
        <p:blipFill>
          <a:blip r:embed="rId2">
            <a:extLst>
              <a:ext uri="{28A0092B-C50C-407E-A947-70E740481C1C}">
                <a14:useLocalDpi xmlns:a14="http://schemas.microsoft.com/office/drawing/2010/main" val="0"/>
              </a:ext>
            </a:extLst>
          </a:blip>
          <a:srcRect l="31090" t="25897" r="43910" b="41547"/>
          <a:stretch>
            <a:fillRect/>
          </a:stretch>
        </p:blipFill>
        <p:spPr bwMode="auto">
          <a:xfrm>
            <a:off x="2209800" y="2286000"/>
            <a:ext cx="5105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latin typeface="+mj-lt"/>
                <a:ea typeface="+mj-ea"/>
                <a:cs typeface="+mj-cs"/>
              </a:rPr>
              <a:t>Reasons </a:t>
            </a:r>
            <a:r>
              <a:rPr lang="en-US" sz="3200" b="1" kern="1200" spc="-100" dirty="0">
                <a:latin typeface="+mj-lt"/>
                <a:ea typeface="+mj-ea"/>
                <a:cs typeface="+mj-cs"/>
              </a:rPr>
              <a:t>to Use </a:t>
            </a:r>
            <a:r>
              <a:rPr lang="en-US" sz="3200" b="1" kern="1200" spc="-100" dirty="0" smtClean="0">
                <a:latin typeface="+mj-lt"/>
                <a:ea typeface="+mj-ea"/>
                <a:cs typeface="+mj-cs"/>
              </a:rPr>
              <a:t>Functions (</a:t>
            </a:r>
            <a:r>
              <a:rPr lang="en-US" sz="3200" b="1" kern="1200" spc="-100" dirty="0" err="1" smtClean="0">
                <a:latin typeface="+mj-lt"/>
                <a:ea typeface="+mj-ea"/>
                <a:cs typeface="+mj-cs"/>
              </a:rPr>
              <a:t>cont</a:t>
            </a:r>
            <a:r>
              <a:rPr lang="en-US" sz="3200" b="1" kern="1200" spc="-100" dirty="0" smtClean="0">
                <a:latin typeface="+mj-lt"/>
                <a:ea typeface="+mj-ea"/>
                <a:cs typeface="+mj-cs"/>
              </a:rPr>
              <a:t>…) </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219200"/>
            <a:ext cx="8229600" cy="4724400"/>
          </a:xfrm>
        </p:spPr>
        <p:txBody>
          <a:bodyPr rtlCol="0">
            <a:normAutofit fontScale="92500" lnSpcReduction="10000"/>
          </a:bodyPr>
          <a:lstStyle/>
          <a:p>
            <a:pPr marL="457200" indent="-457200" algn="just">
              <a:buClrTx/>
              <a:buFont typeface="+mj-lt"/>
              <a:buAutoNum type="arabicParenR" startAt="5"/>
              <a:defRPr/>
            </a:pPr>
            <a:r>
              <a:rPr lang="en-US" dirty="0" smtClean="0">
                <a:latin typeface="Arial Narrow" panose="020B0606020202030204" pitchFamily="34" charset="0"/>
                <a:cs typeface="Arial" panose="020B0604020202020204" pitchFamily="34" charset="0"/>
              </a:rPr>
              <a:t>Most </a:t>
            </a:r>
            <a:r>
              <a:rPr lang="en-US" dirty="0">
                <a:latin typeface="Arial Narrow" panose="020B0606020202030204" pitchFamily="34" charset="0"/>
                <a:cs typeface="Arial" panose="020B0604020202020204" pitchFamily="34" charset="0"/>
              </a:rPr>
              <a:t>importantly, </a:t>
            </a:r>
            <a:r>
              <a:rPr lang="en-US" dirty="0" smtClean="0">
                <a:solidFill>
                  <a:srgbClr val="0000FF"/>
                </a:solidFill>
                <a:latin typeface="Arial Narrow" panose="020B0606020202030204" pitchFamily="34" charset="0"/>
                <a:cs typeface="Arial" panose="020B0604020202020204" pitchFamily="34" charset="0"/>
              </a:rPr>
              <a:t>separating </a:t>
            </a:r>
            <a:r>
              <a:rPr lang="en-US" dirty="0">
                <a:solidFill>
                  <a:srgbClr val="0000FF"/>
                </a:solidFill>
                <a:latin typeface="Arial Narrow" panose="020B0606020202030204" pitchFamily="34" charset="0"/>
                <a:cs typeface="Arial" panose="020B0604020202020204" pitchFamily="34" charset="0"/>
              </a:rPr>
              <a:t>individual tasks in functions makes your program more robust and reusable. </a:t>
            </a:r>
            <a:r>
              <a:rPr lang="en-US" dirty="0">
                <a:latin typeface="Arial Narrow" panose="020B0606020202030204" pitchFamily="34" charset="0"/>
                <a:cs typeface="Arial" panose="020B0604020202020204" pitchFamily="34" charset="0"/>
              </a:rPr>
              <a:t>This is one of the major emphases of object-oriented programming. The more independent and readable your individual functions are, the easier it will be for you or someone else to modify your code later, or to use it as part of a new program. This is the strength of object-oriented design. </a:t>
            </a:r>
            <a:endParaRPr lang="en-US" dirty="0" smtClean="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endParaRPr lang="en-US" dirty="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r>
              <a:rPr lang="en-US" dirty="0">
                <a:latin typeface="Arial Narrow" panose="020B0606020202030204" pitchFamily="34" charset="0"/>
                <a:cs typeface="Arial" panose="020B0604020202020204" pitchFamily="34" charset="0"/>
              </a:rPr>
              <a:t>Using functions makes it </a:t>
            </a:r>
            <a:r>
              <a:rPr lang="en-US" dirty="0">
                <a:solidFill>
                  <a:srgbClr val="0000FF"/>
                </a:solidFill>
                <a:latin typeface="Arial Narrow" panose="020B0606020202030204" pitchFamily="34" charset="0"/>
                <a:cs typeface="Arial" panose="020B0604020202020204" pitchFamily="34" charset="0"/>
              </a:rPr>
              <a:t>easier to code programs</a:t>
            </a:r>
            <a:r>
              <a:rPr lang="en-US" dirty="0">
                <a:latin typeface="Arial Narrow" panose="020B0606020202030204" pitchFamily="34" charset="0"/>
                <a:cs typeface="Arial" panose="020B0604020202020204" pitchFamily="34" charset="0"/>
              </a:rPr>
              <a:t>. </a:t>
            </a:r>
            <a:endParaRPr lang="en-US" dirty="0" smtClean="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endParaRPr lang="en-US" dirty="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r>
              <a:rPr lang="en-US" dirty="0">
                <a:latin typeface="Arial Narrow" panose="020B0606020202030204" pitchFamily="34" charset="0"/>
                <a:cs typeface="Arial" panose="020B0604020202020204" pitchFamily="34" charset="0"/>
              </a:rPr>
              <a:t>Using functions also makes it </a:t>
            </a:r>
            <a:r>
              <a:rPr lang="en-US" dirty="0">
                <a:solidFill>
                  <a:srgbClr val="0000FF"/>
                </a:solidFill>
                <a:latin typeface="Arial Narrow" panose="020B0606020202030204" pitchFamily="34" charset="0"/>
                <a:cs typeface="Arial" panose="020B0604020202020204" pitchFamily="34" charset="0"/>
              </a:rPr>
              <a:t>easier to debug large programs</a:t>
            </a:r>
            <a:r>
              <a:rPr lang="en-US" dirty="0">
                <a:latin typeface="Arial Narrow" panose="020B0606020202030204" pitchFamily="34" charset="0"/>
                <a:cs typeface="Arial" panose="020B0604020202020204" pitchFamily="34" charset="0"/>
              </a:rPr>
              <a:t>. </a:t>
            </a:r>
            <a:endParaRPr lang="en-US" dirty="0" smtClean="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endParaRPr lang="en-US" dirty="0">
              <a:latin typeface="Arial Narrow" panose="020B0606020202030204" pitchFamily="34" charset="0"/>
              <a:cs typeface="Arial" panose="020B0604020202020204" pitchFamily="34" charset="0"/>
            </a:endParaRPr>
          </a:p>
          <a:p>
            <a:pPr marL="457200" indent="-457200" algn="just">
              <a:buClrTx/>
              <a:buFont typeface="+mj-lt"/>
              <a:buAutoNum type="arabicParenR" startAt="5"/>
              <a:defRPr/>
            </a:pPr>
            <a:r>
              <a:rPr lang="en-US" dirty="0">
                <a:latin typeface="Arial Narrow" panose="020B0606020202030204" pitchFamily="34" charset="0"/>
                <a:cs typeface="Arial" panose="020B0604020202020204" pitchFamily="34" charset="0"/>
              </a:rPr>
              <a:t>Using functions makes it </a:t>
            </a:r>
            <a:r>
              <a:rPr lang="en-US" dirty="0">
                <a:solidFill>
                  <a:srgbClr val="0000FF"/>
                </a:solidFill>
                <a:latin typeface="Arial Narrow" panose="020B0606020202030204" pitchFamily="34" charset="0"/>
                <a:cs typeface="Arial" panose="020B0604020202020204" pitchFamily="34" charset="0"/>
              </a:rPr>
              <a:t>easier to maintain and upgrade a program after the first version has been finished</a:t>
            </a:r>
            <a:r>
              <a:rPr lang="en-US" dirty="0">
                <a:latin typeface="Arial Narrow" panose="020B0606020202030204" pitchFamily="34" charset="0"/>
                <a:cs typeface="Arial" panose="020B0604020202020204" pitchFamily="34" charset="0"/>
              </a:rPr>
              <a:t>. </a:t>
            </a: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686800" cy="8382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a:latin typeface="+mj-lt"/>
                <a:ea typeface="+mj-ea"/>
                <a:cs typeface="+mj-cs"/>
              </a:rPr>
              <a:t>G</a:t>
            </a:r>
            <a:r>
              <a:rPr lang="en-US" sz="3200" b="1" kern="1200" spc="-100" dirty="0" smtClean="0">
                <a:latin typeface="+mj-lt"/>
                <a:ea typeface="+mj-ea"/>
                <a:cs typeface="+mj-cs"/>
              </a:rPr>
              <a:t>uidelines when </a:t>
            </a:r>
            <a:r>
              <a:rPr lang="en-US" sz="3200" b="1" kern="1200" spc="-100" dirty="0">
                <a:latin typeface="+mj-lt"/>
                <a:ea typeface="+mj-ea"/>
                <a:cs typeface="+mj-cs"/>
              </a:rPr>
              <a:t>building programs with multiple functions: </a:t>
            </a:r>
            <a:br>
              <a:rPr lang="en-US" sz="3200" b="1" kern="1200" spc="-100" dirty="0">
                <a:latin typeface="+mj-lt"/>
                <a:ea typeface="+mj-ea"/>
                <a:cs typeface="+mj-cs"/>
              </a:rPr>
            </a:br>
            <a:endParaRPr lang="en-US" sz="3200" b="1" kern="1200" spc="-100" dirty="0">
              <a:latin typeface="+mj-lt"/>
              <a:ea typeface="+mj-ea"/>
              <a:cs typeface="+mj-cs"/>
            </a:endParaRPr>
          </a:p>
        </p:txBody>
      </p:sp>
      <p:sp>
        <p:nvSpPr>
          <p:cNvPr id="13315" name="Content Placeholder 2"/>
          <p:cNvSpPr>
            <a:spLocks noGrp="1"/>
          </p:cNvSpPr>
          <p:nvPr>
            <p:ph idx="1"/>
          </p:nvPr>
        </p:nvSpPr>
        <p:spPr>
          <a:xfrm>
            <a:off x="457200" y="1752600"/>
            <a:ext cx="8229600" cy="4495800"/>
          </a:xfrm>
        </p:spPr>
        <p:txBody>
          <a:bodyPr/>
          <a:lstStyle/>
          <a:p>
            <a:pPr marL="0" indent="0" algn="just">
              <a:buFont typeface="Arial" charset="0"/>
              <a:buNone/>
            </a:pPr>
            <a:r>
              <a:rPr lang="en-US" altLang="en-US" smtClean="0">
                <a:latin typeface="Arial Narrow" pitchFamily="34" charset="0"/>
                <a:cs typeface="Arial" charset="0"/>
              </a:rPr>
              <a:t>Keep the following guidelines in mind when building programs with multiple functions: </a:t>
            </a:r>
          </a:p>
          <a:p>
            <a:pPr marL="0" indent="0" algn="just">
              <a:buClrTx/>
              <a:buFont typeface="Wingdings" pitchFamily="2" charset="2"/>
              <a:buChar char="§"/>
            </a:pPr>
            <a:r>
              <a:rPr lang="en-US" altLang="en-US" sz="2000" smtClean="0">
                <a:latin typeface="Arial Narrow" pitchFamily="34" charset="0"/>
                <a:cs typeface="Arial" charset="0"/>
              </a:rPr>
              <a:t>	</a:t>
            </a:r>
            <a:r>
              <a:rPr lang="en-US" altLang="en-US" sz="2000" smtClean="0">
                <a:solidFill>
                  <a:srgbClr val="FF0000"/>
                </a:solidFill>
                <a:latin typeface="Arial Narrow" pitchFamily="34" charset="0"/>
                <a:cs typeface="Arial" charset="0"/>
              </a:rPr>
              <a:t>organization</a:t>
            </a:r>
            <a:r>
              <a:rPr lang="en-US" altLang="en-US" sz="2000" smtClean="0">
                <a:latin typeface="Arial Narrow" pitchFamily="34" charset="0"/>
                <a:cs typeface="Arial" charset="0"/>
              </a:rPr>
              <a:t> - programs with functions are easier to read and modify </a:t>
            </a:r>
          </a:p>
          <a:p>
            <a:pPr marL="0" indent="0" algn="just">
              <a:buClrTx/>
              <a:buFont typeface="Wingdings" pitchFamily="2" charset="2"/>
              <a:buChar char="§"/>
            </a:pPr>
            <a:r>
              <a:rPr lang="en-US" altLang="en-US" sz="2000" smtClean="0">
                <a:latin typeface="Arial Narrow" pitchFamily="34" charset="0"/>
                <a:cs typeface="Arial" charset="0"/>
              </a:rPr>
              <a:t>	</a:t>
            </a:r>
            <a:r>
              <a:rPr lang="en-US" altLang="en-US" sz="2000" smtClean="0">
                <a:solidFill>
                  <a:srgbClr val="FF0000"/>
                </a:solidFill>
                <a:latin typeface="Arial Narrow" pitchFamily="34" charset="0"/>
                <a:cs typeface="Arial" charset="0"/>
              </a:rPr>
              <a:t>autonomy</a:t>
            </a:r>
            <a:r>
              <a:rPr lang="en-US" altLang="en-US" sz="2000" smtClean="0">
                <a:latin typeface="Arial Narrow" pitchFamily="34" charset="0"/>
                <a:cs typeface="Arial" charset="0"/>
              </a:rPr>
              <a:t> - functions should not depend on data or code outside of the</a:t>
            </a:r>
          </a:p>
          <a:p>
            <a:pPr marL="0" indent="0" algn="just">
              <a:buClrTx/>
              <a:buFont typeface="Arial" charset="0"/>
              <a:buNone/>
            </a:pPr>
            <a:r>
              <a:rPr lang="en-US" altLang="en-US" sz="2000" smtClean="0">
                <a:latin typeface="Arial Narrow" pitchFamily="34" charset="0"/>
                <a:cs typeface="Arial" charset="0"/>
              </a:rPr>
              <a:t>		function any more than necessary </a:t>
            </a:r>
          </a:p>
          <a:p>
            <a:pPr marL="0" indent="0" algn="just">
              <a:buClrTx/>
              <a:buFont typeface="Wingdings" pitchFamily="2" charset="2"/>
              <a:buChar char="§"/>
            </a:pPr>
            <a:r>
              <a:rPr lang="en-US" altLang="en-US" sz="2000" smtClean="0">
                <a:latin typeface="Arial Narrow" pitchFamily="34" charset="0"/>
                <a:cs typeface="Arial" charset="0"/>
              </a:rPr>
              <a:t>	</a:t>
            </a:r>
            <a:r>
              <a:rPr lang="en-US" altLang="en-US" sz="2000" smtClean="0">
                <a:solidFill>
                  <a:srgbClr val="FF0000"/>
                </a:solidFill>
                <a:latin typeface="Arial Narrow" pitchFamily="34" charset="0"/>
                <a:cs typeface="Arial" charset="0"/>
              </a:rPr>
              <a:t>encapsulation</a:t>
            </a:r>
            <a:r>
              <a:rPr lang="en-US" altLang="en-US" sz="2000" smtClean="0">
                <a:latin typeface="Arial Narrow" pitchFamily="34" charset="0"/>
                <a:cs typeface="Arial" charset="0"/>
              </a:rPr>
              <a:t> - functions should keep all of their "details" to themselves </a:t>
            </a:r>
          </a:p>
          <a:p>
            <a:pPr marL="0" indent="0" algn="just">
              <a:buClrTx/>
              <a:buFont typeface="Wingdings" pitchFamily="2" charset="2"/>
              <a:buChar char="§"/>
            </a:pPr>
            <a:r>
              <a:rPr lang="en-US" altLang="en-US" sz="2000" smtClean="0">
                <a:latin typeface="Arial Narrow" pitchFamily="34" charset="0"/>
                <a:cs typeface="Arial" charset="0"/>
              </a:rPr>
              <a:t>	</a:t>
            </a:r>
            <a:r>
              <a:rPr lang="en-US" altLang="en-US" sz="2000" smtClean="0">
                <a:solidFill>
                  <a:srgbClr val="FF0000"/>
                </a:solidFill>
                <a:latin typeface="Arial Narrow" pitchFamily="34" charset="0"/>
                <a:cs typeface="Arial" charset="0"/>
              </a:rPr>
              <a:t>reusability</a:t>
            </a:r>
            <a:r>
              <a:rPr lang="en-US" altLang="en-US" sz="2000" smtClean="0">
                <a:latin typeface="Arial Narrow" pitchFamily="34" charset="0"/>
                <a:cs typeface="Arial" charset="0"/>
              </a:rPr>
              <a:t> - since functions are meant to perform single and well-defined 	tasks, they may be reused in other programs or, even, by other 	programmers</a:t>
            </a:r>
          </a:p>
          <a:p>
            <a:pPr marL="0" indent="0" eaLnBrk="1" hangingPunct="1">
              <a:lnSpc>
                <a:spcPct val="150000"/>
              </a:lnSpc>
              <a:buFont typeface="Arial" charset="0"/>
              <a:buNone/>
            </a:pPr>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533400"/>
          </a:xfrm>
        </p:spPr>
        <p:txBody>
          <a:bodyPr>
            <a:noAutofit/>
          </a:bodyPr>
          <a:lstStyle/>
          <a:p>
            <a:pPr lvl="1" eaLnBrk="1" fontAlgn="auto" hangingPunct="1">
              <a:spcAft>
                <a:spcPts val="0"/>
              </a:spcAft>
              <a:defRPr/>
            </a:pPr>
            <a:r>
              <a:rPr lang="en-US" sz="3200" b="1" kern="1200" spc="-100" dirty="0">
                <a:latin typeface="+mj-lt"/>
                <a:ea typeface="+mj-ea"/>
                <a:cs typeface="+mj-cs"/>
              </a:rPr>
              <a:t/>
            </a:r>
            <a:br>
              <a:rPr lang="en-US" sz="3200" b="1" kern="1200" spc="-100" dirty="0">
                <a:latin typeface="+mj-lt"/>
                <a:ea typeface="+mj-ea"/>
                <a:cs typeface="+mj-cs"/>
              </a:rPr>
            </a:br>
            <a:r>
              <a:rPr lang="en-US" sz="3200" b="1" kern="1200" spc="-100" dirty="0" smtClean="0">
                <a:latin typeface="+mj-lt"/>
                <a:ea typeface="+mj-ea"/>
                <a:cs typeface="+mj-cs"/>
              </a:rPr>
              <a:t>Types </a:t>
            </a:r>
            <a:r>
              <a:rPr lang="en-US" sz="3200" b="1" kern="1200" spc="-100" dirty="0">
                <a:latin typeface="+mj-lt"/>
                <a:ea typeface="+mj-ea"/>
                <a:cs typeface="+mj-cs"/>
              </a:rPr>
              <a:t>of F</a:t>
            </a:r>
            <a:r>
              <a:rPr lang="en-US" sz="3200" b="1" kern="1200" spc="-100" dirty="0" smtClean="0">
                <a:latin typeface="+mj-lt"/>
                <a:ea typeface="+mj-ea"/>
                <a:cs typeface="+mj-cs"/>
              </a:rPr>
              <a:t>unctions</a:t>
            </a:r>
            <a:r>
              <a:rPr lang="en-US" sz="3200" b="1" kern="1200" spc="-100" dirty="0">
                <a:latin typeface="+mj-lt"/>
                <a:ea typeface="+mj-ea"/>
                <a:cs typeface="+mj-cs"/>
              </a:rPr>
              <a:t/>
            </a:r>
            <a:br>
              <a:rPr lang="en-US" sz="3200" b="1" kern="1200" spc="-100" dirty="0">
                <a:latin typeface="+mj-lt"/>
                <a:ea typeface="+mj-ea"/>
                <a:cs typeface="+mj-cs"/>
              </a:rPr>
            </a:br>
            <a:endParaRPr lang="en-US" sz="3200" b="1" kern="1200" spc="-100" dirty="0">
              <a:latin typeface="+mj-lt"/>
              <a:ea typeface="+mj-ea"/>
              <a:cs typeface="+mj-cs"/>
            </a:endParaRPr>
          </a:p>
        </p:txBody>
      </p:sp>
      <p:sp>
        <p:nvSpPr>
          <p:cNvPr id="3" name="Content Placeholder 2"/>
          <p:cNvSpPr>
            <a:spLocks noGrp="1"/>
          </p:cNvSpPr>
          <p:nvPr>
            <p:ph idx="1"/>
          </p:nvPr>
        </p:nvSpPr>
        <p:spPr>
          <a:xfrm>
            <a:off x="457200" y="1219200"/>
            <a:ext cx="8229600" cy="4724400"/>
          </a:xfrm>
        </p:spPr>
        <p:txBody>
          <a:bodyPr rtlCol="0">
            <a:normAutofit/>
          </a:bodyPr>
          <a:lstStyle/>
          <a:p>
            <a:pPr marL="0" indent="0" algn="just">
              <a:lnSpc>
                <a:spcPct val="150000"/>
              </a:lnSpc>
              <a:spcBef>
                <a:spcPts val="0"/>
              </a:spcBef>
              <a:spcAft>
                <a:spcPts val="0"/>
              </a:spcAft>
              <a:buClrTx/>
              <a:buFont typeface="Arial" charset="0"/>
              <a:buNone/>
              <a:defRPr/>
            </a:pPr>
            <a:r>
              <a:rPr lang="en-US" dirty="0" smtClean="0">
                <a:latin typeface="Arial Narrow" panose="020B0606020202030204" pitchFamily="34" charset="0"/>
                <a:cs typeface="Arial" panose="020B0604020202020204" pitchFamily="34" charset="0"/>
              </a:rPr>
              <a:t>There </a:t>
            </a:r>
            <a:r>
              <a:rPr lang="en-US" dirty="0">
                <a:latin typeface="Arial Narrow" panose="020B0606020202030204" pitchFamily="34" charset="0"/>
                <a:cs typeface="Arial" panose="020B0604020202020204" pitchFamily="34" charset="0"/>
              </a:rPr>
              <a:t>are two types of </a:t>
            </a:r>
            <a:r>
              <a:rPr lang="en-US" dirty="0" smtClean="0">
                <a:latin typeface="Arial Narrow" panose="020B0606020202030204" pitchFamily="34" charset="0"/>
                <a:cs typeface="Arial" panose="020B0604020202020204" pitchFamily="34" charset="0"/>
              </a:rPr>
              <a:t>functions:</a:t>
            </a:r>
          </a:p>
          <a:p>
            <a:pPr marL="914400" indent="-457200" algn="just">
              <a:lnSpc>
                <a:spcPct val="150000"/>
              </a:lnSpc>
              <a:spcBef>
                <a:spcPts val="0"/>
              </a:spcBef>
              <a:spcAft>
                <a:spcPts val="0"/>
              </a:spcAft>
              <a:buClrTx/>
              <a:buFont typeface="+mj-lt"/>
              <a:buAutoNum type="arabicParenR"/>
              <a:defRPr/>
            </a:pPr>
            <a:r>
              <a:rPr lang="en-US" b="1" dirty="0" smtClean="0">
                <a:solidFill>
                  <a:srgbClr val="FF0000"/>
                </a:solidFill>
                <a:latin typeface="Arial Narrow" panose="020B0606020202030204" pitchFamily="34" charset="0"/>
                <a:cs typeface="Arial" panose="020B0604020202020204" pitchFamily="34" charset="0"/>
              </a:rPr>
              <a:t>Predefined</a:t>
            </a:r>
            <a:r>
              <a:rPr lang="en-US" dirty="0" smtClean="0">
                <a:latin typeface="Arial Narrow" panose="020B0606020202030204" pitchFamily="34" charset="0"/>
                <a:cs typeface="Arial" panose="020B0604020202020204" pitchFamily="34" charset="0"/>
              </a:rPr>
              <a:t> function </a:t>
            </a:r>
          </a:p>
          <a:p>
            <a:pPr marL="914400" indent="-457200" algn="just">
              <a:lnSpc>
                <a:spcPct val="150000"/>
              </a:lnSpc>
              <a:spcBef>
                <a:spcPts val="0"/>
              </a:spcBef>
              <a:spcAft>
                <a:spcPts val="0"/>
              </a:spcAft>
              <a:buClrTx/>
              <a:buFont typeface="+mj-lt"/>
              <a:buAutoNum type="arabicParenR"/>
              <a:defRPr/>
            </a:pPr>
            <a:r>
              <a:rPr lang="en-US" b="1" dirty="0" smtClean="0">
                <a:solidFill>
                  <a:srgbClr val="0000FF"/>
                </a:solidFill>
                <a:latin typeface="Arial Narrow" panose="020B0606020202030204" pitchFamily="34" charset="0"/>
                <a:cs typeface="Arial" panose="020B0604020202020204" pitchFamily="34" charset="0"/>
              </a:rPr>
              <a:t>User </a:t>
            </a:r>
            <a:r>
              <a:rPr lang="en-US" b="1" dirty="0">
                <a:solidFill>
                  <a:srgbClr val="0000FF"/>
                </a:solidFill>
                <a:latin typeface="Arial Narrow" panose="020B0606020202030204" pitchFamily="34" charset="0"/>
                <a:cs typeface="Arial" panose="020B0604020202020204" pitchFamily="34" charset="0"/>
              </a:rPr>
              <a:t>defined </a:t>
            </a:r>
            <a:r>
              <a:rPr lang="en-US" dirty="0" smtClean="0">
                <a:latin typeface="Arial Narrow" panose="020B0606020202030204" pitchFamily="34" charset="0"/>
                <a:cs typeface="Arial" panose="020B0604020202020204" pitchFamily="34" charset="0"/>
              </a:rPr>
              <a:t>function</a:t>
            </a:r>
            <a:endParaRPr lang="en-US" dirty="0">
              <a:latin typeface="Arial Narrow" panose="020B0606020202030204" pitchFamily="34" charset="0"/>
              <a:cs typeface="Arial" panose="020B0604020202020204" pitchFamily="34" charset="0"/>
            </a:endParaRPr>
          </a:p>
          <a:p>
            <a:pPr marL="0" indent="0" eaLnBrk="1" fontAlgn="auto" hangingPunct="1">
              <a:lnSpc>
                <a:spcPct val="150000"/>
              </a:lnSpc>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4679643ecb61858bf2ba664b9a0c48fbb921c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Clarity</Template>
  <TotalTime>1858</TotalTime>
  <Words>3040</Words>
  <Application>Microsoft Office PowerPoint</Application>
  <PresentationFormat>On-screen Show (4:3)</PresentationFormat>
  <Paragraphs>374</Paragraphs>
  <Slides>61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Arial Narrow</vt:lpstr>
      <vt:lpstr>Segoe Print</vt:lpstr>
      <vt:lpstr>Wingdings</vt:lpstr>
      <vt:lpstr>Courier New</vt:lpstr>
      <vt:lpstr>Clarity</vt:lpstr>
      <vt:lpstr>CHAPTER 5</vt:lpstr>
      <vt:lpstr>Chapter’s Outcome</vt:lpstr>
      <vt:lpstr>Chapter’s Outline</vt:lpstr>
      <vt:lpstr> Creating structured programs that are divided into functions.  </vt:lpstr>
      <vt:lpstr> Reasons to Use Functions  </vt:lpstr>
      <vt:lpstr> Reasons to Use Functions (cont…)  </vt:lpstr>
      <vt:lpstr> Reasons to Use Functions (cont…)  </vt:lpstr>
      <vt:lpstr> Guidelines when building programs with multiple functions:  </vt:lpstr>
      <vt:lpstr> Types of Functions </vt:lpstr>
      <vt:lpstr> Predefined Functions </vt:lpstr>
      <vt:lpstr> Predefined Functions (cont…) </vt:lpstr>
      <vt:lpstr> Predefined Functions (cont…) </vt:lpstr>
      <vt:lpstr> Predefined Functions (cont…) </vt:lpstr>
      <vt:lpstr> Predefined Functions (cont…) </vt:lpstr>
      <vt:lpstr> User Defined Functions </vt:lpstr>
      <vt:lpstr> User Defined Functions (cont…) </vt:lpstr>
      <vt:lpstr> User Defined Functions (cont…) </vt:lpstr>
      <vt:lpstr> User Defined Functions Prototypes </vt:lpstr>
      <vt:lpstr> User Defined Functions Prototypes (cont…) </vt:lpstr>
      <vt:lpstr> User Defined Parameters </vt:lpstr>
      <vt:lpstr> User Defined Parameters (cont…) </vt:lpstr>
      <vt:lpstr> User Defined Scope of Variables </vt:lpstr>
      <vt:lpstr> User Defined Local Variables </vt:lpstr>
      <vt:lpstr> User Defined Local Variables (cont…) </vt:lpstr>
      <vt:lpstr> Parameter passing in a function </vt:lpstr>
      <vt:lpstr> Parameter passing in a function (cont…) </vt:lpstr>
      <vt:lpstr> Parameter passing in a function (cont…) </vt:lpstr>
      <vt:lpstr> Parameter passing in a function (cont…) </vt:lpstr>
      <vt:lpstr> Parameter passing in a function (cont…) </vt:lpstr>
      <vt:lpstr> Parameter  passing by value </vt:lpstr>
      <vt:lpstr>Parameter  passing by reference</vt:lpstr>
      <vt:lpstr>Parameter  passing by reference (cont…)</vt:lpstr>
      <vt:lpstr>Parameter  passing by address</vt:lpstr>
      <vt:lpstr>Library Functions</vt:lpstr>
      <vt:lpstr>Four Basic Types of Statement in C++</vt:lpstr>
      <vt:lpstr>Sequence statements</vt:lpstr>
      <vt:lpstr>Selection statements</vt:lpstr>
      <vt:lpstr>Iteration/Looping statements</vt:lpstr>
      <vt:lpstr>Invocation/Function statements</vt:lpstr>
      <vt:lpstr> void function (functions that do not return a value) </vt:lpstr>
      <vt:lpstr> void function (functions that do not return a value) </vt:lpstr>
      <vt:lpstr> Function with return value but without parameter </vt:lpstr>
      <vt:lpstr> Function with return value but without parameter </vt:lpstr>
      <vt:lpstr> Function with global variables </vt:lpstr>
      <vt:lpstr> Function with global variables </vt:lpstr>
      <vt:lpstr> Passing by reference,by value &amp; by address   </vt:lpstr>
      <vt:lpstr> Passing by reference,by value &amp; by address   </vt:lpstr>
      <vt:lpstr>Difference between passing by value and passing by reference</vt:lpstr>
      <vt:lpstr>Difference between passing by value and passing by reference</vt:lpstr>
      <vt:lpstr>Difference between passing by value and passing by reference</vt:lpstr>
      <vt:lpstr>Passing a char argument to a function that returns a char</vt:lpstr>
      <vt:lpstr>Passing a char argument to a function that returns a char</vt:lpstr>
      <vt:lpstr>Passing by reference to a function</vt:lpstr>
      <vt:lpstr>Passing by reference to a function</vt:lpstr>
      <vt:lpstr>Passing by value to a function</vt:lpstr>
      <vt:lpstr>Passing by value to a function</vt:lpstr>
      <vt:lpstr> Function with parameter but without return value </vt:lpstr>
      <vt:lpstr> Function which return the value and parameter </vt:lpstr>
      <vt:lpstr> Function which return the value but without parameter </vt:lpstr>
      <vt:lpstr> Function without return value and parameter (void function) </vt:lpstr>
      <vt:lpstr> Function which receive a sentence from the main program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UiTM</dc:creator>
  <cp:lastModifiedBy>Lecturer</cp:lastModifiedBy>
  <cp:revision>282</cp:revision>
  <dcterms:created xsi:type="dcterms:W3CDTF">2014-12-15T00:43:31Z</dcterms:created>
  <dcterms:modified xsi:type="dcterms:W3CDTF">2017-02-13T08:54:24Z</dcterms:modified>
</cp:coreProperties>
</file>