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85" r:id="rId11"/>
    <p:sldId id="264" r:id="rId12"/>
    <p:sldId id="265" r:id="rId13"/>
    <p:sldId id="287" r:id="rId14"/>
    <p:sldId id="266" r:id="rId15"/>
    <p:sldId id="267" r:id="rId16"/>
    <p:sldId id="268" r:id="rId17"/>
    <p:sldId id="292" r:id="rId18"/>
    <p:sldId id="288" r:id="rId19"/>
    <p:sldId id="269" r:id="rId20"/>
    <p:sldId id="270" r:id="rId21"/>
    <p:sldId id="282" r:id="rId22"/>
    <p:sldId id="271" r:id="rId23"/>
    <p:sldId id="272" r:id="rId24"/>
    <p:sldId id="280" r:id="rId25"/>
    <p:sldId id="273" r:id="rId26"/>
    <p:sldId id="274" r:id="rId27"/>
    <p:sldId id="291" r:id="rId28"/>
    <p:sldId id="275" r:id="rId29"/>
    <p:sldId id="290" r:id="rId30"/>
    <p:sldId id="289" r:id="rId31"/>
    <p:sldId id="281" r:id="rId32"/>
    <p:sldId id="276" r:id="rId33"/>
    <p:sldId id="277" r:id="rId34"/>
    <p:sldId id="283" r:id="rId35"/>
    <p:sldId id="278" r:id="rId36"/>
    <p:sldId id="279" r:id="rId37"/>
  </p:sldIdLst>
  <p:sldSz cx="9144000" cy="6858000" type="screen4x3"/>
  <p:notesSz cx="7077075" cy="9077325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F90F-0243-493F-932E-F77A46DA87D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E3F2-E04C-4054-B3C5-C882393F4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C2A-37BF-41C0-85B8-C20F791DB75A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30FD-2AF5-4FE3-A8AC-638748CC5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0CFD2FF2-0700-4DD5-8B8D-2222ECCCEC87}" type="slidenum">
              <a:rPr lang="en-GB" sz="1200" smtClean="0">
                <a:solidFill>
                  <a:srgbClr val="000000"/>
                </a:solidFill>
                <a:latin typeface="Times New Roman" pitchFamily="16" charset="0"/>
              </a:rPr>
              <a:pPr eaLnBrk="1" hangingPunct="1">
                <a:buFont typeface="Wingdings" pitchFamily="2" charset="2"/>
                <a:buNone/>
              </a:pPr>
              <a:t>34</a:t>
            </a:fld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681038"/>
            <a:ext cx="4537075" cy="3402012"/>
          </a:xfrm>
          <a:ln/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8510" y="4313086"/>
            <a:ext cx="5660057" cy="40836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CAA-9987-4062-AB12-4E57600FA0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8E8A-51ED-4BC2-8FF2-5D0F29FEAFF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1758-76DE-4F13-A4F8-F10878154D12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93D-88C5-4FD5-8E2B-03D4BE8F491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FC40-5794-4DD2-84DD-012EDB5C78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01DB-CA6B-4ED7-BED1-A08A7AAEB4A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A5AE-0970-4DDD-855A-AA206BA0AA46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0ED-7CBA-4A41-A9E8-0387DF08C81A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C5F7-A4B6-44E5-844C-4E86D04C9727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D786-2354-480A-9271-197897070AF0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1B20-5A90-40DE-84C3-6DDB10795345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55CA-C4A3-4B74-886A-E8A4003CA9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6629400"/>
            <a:ext cx="92202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629400"/>
            <a:ext cx="3200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TOPIC 10 – INTERNET</a:t>
            </a:r>
          </a:p>
        </p:txBody>
      </p:sp>
      <p:pic>
        <p:nvPicPr>
          <p:cNvPr id="1026" name="Picture 2" descr="Image result for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3812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Top-level domains (TLDs) were established as categories to accommodate Internet users.</a:t>
            </a:r>
          </a:p>
          <a:p>
            <a:pPr lvl="1"/>
            <a:r>
              <a:rPr lang="en-US" dirty="0"/>
              <a:t>com – commercial entities</a:t>
            </a:r>
          </a:p>
          <a:p>
            <a:pPr lvl="1"/>
            <a:r>
              <a:rPr lang="en-US" dirty="0" err="1"/>
              <a:t>edu</a:t>
            </a:r>
            <a:r>
              <a:rPr lang="en-US" dirty="0"/>
              <a:t> – degree-granting colleges and universities</a:t>
            </a:r>
          </a:p>
          <a:p>
            <a:pPr lvl="1"/>
            <a:r>
              <a:rPr lang="en-US" dirty="0" err="1"/>
              <a:t>gov</a:t>
            </a:r>
            <a:r>
              <a:rPr lang="en-US" dirty="0"/>
              <a:t> – government agencies</a:t>
            </a:r>
          </a:p>
          <a:p>
            <a:pPr lvl="1"/>
            <a:r>
              <a:rPr lang="en-US" dirty="0"/>
              <a:t>net – computers belonging to network providers.</a:t>
            </a:r>
          </a:p>
          <a:p>
            <a:pPr lvl="1"/>
            <a:r>
              <a:rPr lang="en-US" dirty="0"/>
              <a:t>biz – business entities</a:t>
            </a:r>
          </a:p>
          <a:p>
            <a:pPr lvl="1"/>
            <a:r>
              <a:rPr lang="en-US" dirty="0"/>
              <a:t>org - organization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Internet Address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two-letter US domain is based on political boundaries.</a:t>
            </a:r>
          </a:p>
          <a:p>
            <a:r>
              <a:rPr lang="en-US" dirty="0"/>
              <a:t>Second level Domains – contain huge numbers of computers and user accounts representing local, regional, and even international branches as well as various internal business and management functions.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Transmission Control Protocol (TCP) and Internet Protocol (IP) </a:t>
            </a:r>
            <a:r>
              <a:rPr lang="en-US" dirty="0"/>
              <a:t>are the protocols for communication on the Internet.</a:t>
            </a:r>
          </a:p>
          <a:p>
            <a:r>
              <a:rPr lang="en-US" dirty="0"/>
              <a:t>A stream of data that is sent over the Internet is first broken down into packets by the TCP.</a:t>
            </a:r>
          </a:p>
          <a:p>
            <a:r>
              <a:rPr lang="en-US" dirty="0"/>
              <a:t>After a packet is created by TCP, the internet protocol (IP) then takes over and actually sends the packet to its destination along a route that may include many other computers acting as forwarders. </a:t>
            </a:r>
          </a:p>
          <a:p>
            <a:r>
              <a:rPr lang="en-US" dirty="0"/>
              <a:t>TCP/IP is two important Internet protocols working in concert.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32-bit address included in a data packet, the IP address, is a “real” Internet address. It is made up of four numbers separated by periods.</a:t>
            </a:r>
          </a:p>
          <a:p>
            <a:pPr lvl="1"/>
            <a:r>
              <a:rPr lang="en-US" dirty="0"/>
              <a:t>Example : 140.174.162.10</a:t>
            </a:r>
          </a:p>
          <a:p>
            <a:pPr lvl="1"/>
            <a:r>
              <a:rPr lang="en-US" dirty="0"/>
              <a:t>These numbers are assigned by Internet authorities and some may be assigned by Internet Service Provider (ISP).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Image result for ip add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48200" y="5105400"/>
            <a:ext cx="3886200" cy="9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7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TCP/IP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packets include the receiving computer's address, a sequence number, error correction information, and a small piece of data.</a:t>
            </a:r>
          </a:p>
          <a:p>
            <a:r>
              <a:rPr lang="en-US" dirty="0"/>
              <a:t>IP is responsible for sending the packet to its destination along a route.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5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telephone dial-up account and modem, a cable modem, or a Digital Subscriber Line (DSL) is required for network connection.</a:t>
            </a:r>
          </a:p>
          <a:p>
            <a:r>
              <a:rPr lang="en-US" dirty="0"/>
              <a:t>An ISP (Internet Service Provider) offers one or more Points of Presence (POPs) to connect to the ISP's server.</a:t>
            </a:r>
          </a:p>
          <a:p>
            <a:r>
              <a:rPr lang="en-US" dirty="0"/>
              <a:t>The PPP (Point-to-Point Protocol) and the TCP/IP software are required to connect to the Internet through an ISP.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Connections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amount of data expressed in terms of bits per second (bps) you can send from one computer to another in a given time is referred as </a:t>
            </a:r>
            <a:r>
              <a:rPr lang="en-US" b="1" dirty="0">
                <a:solidFill>
                  <a:srgbClr val="FF0000"/>
                </a:solidFill>
              </a:rPr>
              <a:t>bandwidth.</a:t>
            </a:r>
          </a:p>
          <a:p>
            <a:r>
              <a:rPr lang="en-US" dirty="0"/>
              <a:t>The greater the bandwidth, the lesser will be the time taken for text, images, sounds, animated illustrations to upload or download from computer to computer.</a:t>
            </a:r>
          </a:p>
          <a:p>
            <a:r>
              <a:rPr lang="en-US" dirty="0"/>
              <a:t>Low-bandwidth modem connections are a bottleneck for sending multimedia across the Internet. 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Bandwidth in Malaysia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1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7981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3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 descr="Image result for internet bottle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24000"/>
            <a:ext cx="81400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3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Connections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 dirty="0"/>
          </a:p>
        </p:txBody>
      </p:sp>
      <p:graphicFrame>
        <p:nvGraphicFramePr>
          <p:cNvPr id="4" name="Group 65"/>
          <p:cNvGraphicFramePr>
            <a:graphicFrameLocks/>
          </p:cNvGraphicFramePr>
          <p:nvPr/>
        </p:nvGraphicFramePr>
        <p:xfrm>
          <a:off x="500034" y="1773238"/>
          <a:ext cx="7924800" cy="353568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of connection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Bandwidth (bits per second)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28.8 K modem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Max.analog modem spped over cooper wire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K Modem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56,000 – 128,000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compressed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ISDN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56,000 – 45,000,000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Integrated Services Digital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Wireless (802.11)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3,000,000 – 54,000,000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ms-MY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origin of the Internet.</a:t>
            </a:r>
          </a:p>
          <a:p>
            <a:pPr>
              <a:spcBef>
                <a:spcPct val="0"/>
              </a:spcBef>
            </a:pPr>
            <a:r>
              <a:rPr lang="en-US" dirty="0"/>
              <a:t>Internetworking.</a:t>
            </a:r>
          </a:p>
          <a:p>
            <a:pPr>
              <a:spcBef>
                <a:spcPct val="0"/>
              </a:spcBef>
            </a:pPr>
            <a:r>
              <a:rPr lang="en-US" dirty="0"/>
              <a:t>Connections.</a:t>
            </a:r>
          </a:p>
          <a:p>
            <a:pPr>
              <a:spcBef>
                <a:spcPct val="0"/>
              </a:spcBef>
            </a:pPr>
            <a:r>
              <a:rPr lang="en-US" dirty="0"/>
              <a:t>Internet services.</a:t>
            </a:r>
          </a:p>
          <a:p>
            <a:pPr>
              <a:spcBef>
                <a:spcPct val="0"/>
              </a:spcBef>
            </a:pPr>
            <a:r>
              <a:rPr lang="en-US" dirty="0"/>
              <a:t>The World Wide Web and HTML.</a:t>
            </a:r>
          </a:p>
          <a:p>
            <a:pPr>
              <a:spcBef>
                <a:spcPct val="0"/>
              </a:spcBef>
            </a:pPr>
            <a:r>
              <a:rPr lang="en-US" dirty="0"/>
              <a:t>Dynamic HTML and XML.</a:t>
            </a:r>
          </a:p>
          <a:p>
            <a:pPr>
              <a:spcBef>
                <a:spcPct val="0"/>
              </a:spcBef>
            </a:pPr>
            <a:r>
              <a:rPr lang="en-US" dirty="0"/>
              <a:t>Multimedia on the Web.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Connections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 bottlenecks can be avoided using the following options:</a:t>
            </a:r>
          </a:p>
          <a:p>
            <a:pPr lvl="1"/>
            <a:r>
              <a:rPr lang="en-US" sz="2300" dirty="0"/>
              <a:t>Compress data before transmitting.</a:t>
            </a:r>
          </a:p>
          <a:p>
            <a:pPr lvl="1"/>
            <a:r>
              <a:rPr lang="en-US" sz="2300" dirty="0"/>
              <a:t>Oblige users to download data only once, and then store that data on the system's hard disk.</a:t>
            </a:r>
          </a:p>
          <a:p>
            <a:pPr lvl="1"/>
            <a:r>
              <a:rPr lang="en-US" sz="2300" dirty="0"/>
              <a:t>Design multimedia elements to be efficiently compact.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Connections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 bottlenecks can be avoided using the following options (CONTINUE):</a:t>
            </a:r>
          </a:p>
          <a:p>
            <a:pPr lvl="1"/>
            <a:r>
              <a:rPr lang="en-US" sz="2300" dirty="0"/>
              <a:t>Design alternate low-bandwidth and high-bandwidth navigation paths to accommodate all users.</a:t>
            </a:r>
          </a:p>
          <a:p>
            <a:pPr lvl="1"/>
            <a:r>
              <a:rPr lang="en-US" sz="2300" dirty="0"/>
              <a:t>Implement incremental streaming methods.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3810000" cy="223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7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Services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many users, the Internet means World Wide Web, but the Web is only the latest and most popular services. </a:t>
            </a:r>
          </a:p>
          <a:p>
            <a:r>
              <a:rPr lang="en-US" dirty="0"/>
              <a:t>Email, file transfer, discussions groups, real-time chatting by text, voice, video are common as well.</a:t>
            </a:r>
          </a:p>
          <a:p>
            <a:r>
              <a:rPr lang="en-US" dirty="0"/>
              <a:t>Each Internet service is implemented on an Internet server by dedicated software known as a daemon.</a:t>
            </a:r>
          </a:p>
          <a:p>
            <a:r>
              <a:rPr lang="en-US" dirty="0"/>
              <a:t>Daemons are agent programs that run in the background and wait to act on requests.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Internet Services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Daemons supports services such as Hypertext Transfer Protocol (HTTP) for World Wide Web,  Post Office Protocol (POP) for email or File Transfer Protocol (FTP) for exchanging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Internet Services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other services provided by the Internet include </a:t>
            </a:r>
          </a:p>
          <a:p>
            <a:pPr lvl="1"/>
            <a:r>
              <a:rPr lang="en-US" dirty="0"/>
              <a:t>https – for posting and reading encrypted secure documents, </a:t>
            </a:r>
          </a:p>
          <a:p>
            <a:pPr lvl="1"/>
            <a:r>
              <a:rPr lang="en-US" dirty="0"/>
              <a:t>ftp – for transferring files between computers (anonymous or password protected) , </a:t>
            </a:r>
          </a:p>
          <a:p>
            <a:pPr lvl="1"/>
            <a:r>
              <a:rPr lang="en-US" dirty="0"/>
              <a:t>gopher, </a:t>
            </a:r>
            <a:r>
              <a:rPr lang="en-US" dirty="0" err="1"/>
              <a:t>usenet</a:t>
            </a:r>
            <a:r>
              <a:rPr lang="en-US" dirty="0"/>
              <a:t>, telnet, Internet Relay Chat (IRC), Simple Mail Transport Protocol (SMTP), and mud.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Internet Services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Recognizable documents and formats are required to work with multimedia on the Internet. </a:t>
            </a:r>
          </a:p>
          <a:p>
            <a:r>
              <a:rPr lang="en-US" dirty="0"/>
              <a:t>MIME (Multipurpose Internet Mail Extensions) type is a standard list of file name extensions.</a:t>
            </a:r>
          </a:p>
          <a:p>
            <a:r>
              <a:rPr lang="en-US" dirty="0"/>
              <a:t>It identifies the nature and purpose of the transmitted data.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The World Wide Web was designed by </a:t>
            </a:r>
            <a:r>
              <a:rPr lang="en-US" b="1" dirty="0"/>
              <a:t>Tim Berners-Lee</a:t>
            </a:r>
            <a:r>
              <a:rPr lang="en-US" dirty="0"/>
              <a:t>.</a:t>
            </a:r>
          </a:p>
          <a:p>
            <a:pPr>
              <a:spcBef>
                <a:spcPct val="0"/>
              </a:spcBef>
            </a:pPr>
            <a:r>
              <a:rPr lang="en-US" dirty="0"/>
              <a:t>It is a protocol for linking multiple documents located on computers anywhere within the Internet.</a:t>
            </a:r>
          </a:p>
          <a:p>
            <a:pPr>
              <a:spcBef>
                <a:spcPct val="0"/>
              </a:spcBef>
            </a:pPr>
            <a:r>
              <a:rPr lang="en-US" dirty="0"/>
              <a:t>The Hypertext Transfer Protocol (HTTP) provides rules for a simple transaction between two computers on the Internet.</a:t>
            </a:r>
          </a:p>
          <a:p>
            <a:pPr>
              <a:spcBef>
                <a:spcPct val="0"/>
              </a:spcBef>
            </a:pPr>
            <a:r>
              <a:rPr lang="en-US" dirty="0"/>
              <a:t>Hypertext Markup Language (HTML) is a document format for presenting structured text mixed with inline images.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7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934200" cy="46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80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HTML and XML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HTML (Hypertext Markup Language) document could contain hyperlinks or anchors that referred to other similar documents.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HTML and XML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924800" cy="508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 of the internet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Internet began as a research network funded by the Advanced Research Projects Agency (ARPA) of the U.S. Defense Department in 1969.</a:t>
            </a:r>
          </a:p>
          <a:p>
            <a:endParaRPr lang="en-US" dirty="0"/>
          </a:p>
          <a:p>
            <a:r>
              <a:rPr lang="en-US" dirty="0"/>
              <a:t>In 1989, the National Science Foundation (NSF) took over the management of the ARPANET.</a:t>
            </a:r>
          </a:p>
          <a:p>
            <a:endParaRPr lang="en-US" dirty="0"/>
          </a:p>
          <a:p>
            <a:r>
              <a:rPr lang="en-US" dirty="0"/>
              <a:t>By the mid 1990s, the Internet included connections to more than 60 countries and more than 2 million host computers with more than 15 million users worldwide.</a:t>
            </a:r>
          </a:p>
          <a:p>
            <a:pPr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40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HTML and XML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Image result for html coding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104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5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HTML and XML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HTML is fine for building and delivering uncomplicated static web pages</a:t>
            </a:r>
            <a:r>
              <a:rPr lang="en-US" dirty="0"/>
              <a:t>. But you will need other tools and programming to deliver dynamic pages that are built from text, graphics, animations, and information contained in database or documents.</a:t>
            </a:r>
          </a:p>
          <a:p>
            <a:r>
              <a:rPr lang="en-US" dirty="0"/>
              <a:t>JavaScript may be inserted into HTML pages to perform special functions and tasks that beyond HTML abilities.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2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Dynamic HTML and XML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Dynamic Web pages can be created using </a:t>
            </a:r>
            <a:r>
              <a:rPr lang="en-US" i="1" dirty="0"/>
              <a:t>Cold Fusion, PHP, JavaScript, </a:t>
            </a:r>
            <a:r>
              <a:rPr lang="en-US" dirty="0"/>
              <a:t>and programs written in </a:t>
            </a:r>
            <a:r>
              <a:rPr lang="en-US" i="1" dirty="0"/>
              <a:t>Java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XML (</a:t>
            </a:r>
            <a:r>
              <a:rPr lang="en-US" b="1" dirty="0" err="1">
                <a:solidFill>
                  <a:srgbClr val="FF0000"/>
                </a:solidFill>
              </a:rPr>
              <a:t>eXtensible</a:t>
            </a:r>
            <a:r>
              <a:rPr lang="en-US" b="1" dirty="0">
                <a:solidFill>
                  <a:srgbClr val="FF0000"/>
                </a:solidFill>
              </a:rPr>
              <a:t> Markup Language) is used to format and delivery Web pages using styles. </a:t>
            </a:r>
            <a:r>
              <a:rPr lang="en-US" dirty="0"/>
              <a:t>Unlike HTML</a:t>
            </a:r>
            <a:r>
              <a:rPr lang="en-MY" dirty="0"/>
              <a:t>, you can create your own tags in XML to describe exactly what the data means.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1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on the web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Designing effective multimedia for the Web includes:</a:t>
            </a:r>
          </a:p>
          <a:p>
            <a:pPr lvl="1"/>
            <a:r>
              <a:rPr lang="en-US" dirty="0"/>
              <a:t>Presenting text, images, audio, and animation in a user-friendly interface that balances bandwidth deficits. </a:t>
            </a:r>
          </a:p>
          <a:p>
            <a:pPr lvl="1"/>
            <a:r>
              <a:rPr lang="en-US" dirty="0"/>
              <a:t>Understanding how to deliver multimedia content for HTML browsers and plug-in/player vehicles.</a:t>
            </a:r>
          </a:p>
          <a:p>
            <a:pPr lvl="1">
              <a:defRPr/>
            </a:pPr>
            <a:r>
              <a:rPr lang="en-US" dirty="0"/>
              <a:t>Enhanced capabilities provided by XML, Java, JavaScript, plug-in as </a:t>
            </a:r>
            <a:r>
              <a:rPr lang="en-US" dirty="0" err="1"/>
              <a:t>FlashPlayer</a:t>
            </a:r>
            <a:r>
              <a:rPr lang="en-US" dirty="0"/>
              <a:t>, QuickTime to enable browser to exceed their limit.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44062" y="762000"/>
            <a:ext cx="8228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39775" indent="-282575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Tools for the World Wide Web </a:t>
            </a:r>
          </a:p>
          <a:p>
            <a:pPr marL="0" indent="0"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</a:pPr>
            <a:r>
              <a:rPr lang="en-US" sz="3600" b="1">
                <a:solidFill>
                  <a:schemeClr val="tx1"/>
                </a:solidFill>
                <a:latin typeface="+mn-lt"/>
              </a:rPr>
              <a:t>	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Web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servers (hosting)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Web browsers ( chrome,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IE,firefox,safari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Search engines(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google,bing,yahoo,baidu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Web page makers and site builders</a:t>
            </a:r>
          </a:p>
          <a:p>
            <a:pPr lvl="1" eaLnBrk="1" hangingPunct="1">
              <a:lnSpc>
                <a:spcPct val="100000"/>
              </a:lnSpc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Plug-ins and delivery vehicles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None/>
            </a:pPr>
            <a:endParaRPr lang="en-US" b="1" dirty="0">
              <a:solidFill>
                <a:srgbClr val="000000"/>
              </a:solidFill>
              <a:latin typeface="Verdana" pitchFamily="32" charset="0"/>
            </a:endParaRP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800"/>
              </a:spcAft>
              <a:buFont typeface="Verdana" pitchFamily="32" charset="0"/>
              <a:buNone/>
            </a:pPr>
            <a:endParaRPr lang="en-US" b="1" dirty="0">
              <a:solidFill>
                <a:srgbClr val="000000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60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Internet connects private companies, organizations, universities, and individuals. </a:t>
            </a:r>
          </a:p>
          <a:p>
            <a:r>
              <a:rPr lang="en-US" dirty="0"/>
              <a:t>The Internet is a cluster of computers.</a:t>
            </a:r>
          </a:p>
          <a:p>
            <a:r>
              <a:rPr lang="en-US" dirty="0"/>
              <a:t>ISPs provide network connections through a dial-up account, a cable modem, or a Digital Subscriber Line (DSL).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0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Domain Name System (DNS) manages the identities of computers connected to the Internet.</a:t>
            </a:r>
          </a:p>
          <a:p>
            <a:r>
              <a:rPr lang="en-US" dirty="0"/>
              <a:t>HTTP provides rules for contacting, requesting, and sending documents encoded with the Hypertext Markup Language (HTML).</a:t>
            </a:r>
          </a:p>
          <a:p>
            <a:r>
              <a:rPr lang="en-US" dirty="0"/>
              <a:t>JavaScript, Cold Fusion, and XML can be used to generate dynamic Web pages.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The origin of the internet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r>
              <a:rPr lang="en-US" dirty="0"/>
              <a:t>In 2017, there were 162,713,051 domain hosts and 407.1 million users of the Internet, representing 6.71 percent of the world’s population.</a:t>
            </a:r>
          </a:p>
          <a:p>
            <a:r>
              <a:rPr lang="en-US" dirty="0"/>
              <a:t>By the beginning 2010, about one out of every four people around the world has access to the Internet, and more than 51 million domain names had been registered as ‘dot </a:t>
            </a:r>
            <a:r>
              <a:rPr lang="en-US" dirty="0" err="1"/>
              <a:t>coms</a:t>
            </a:r>
            <a:r>
              <a:rPr lang="en-US" dirty="0"/>
              <a:t>’.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Internetworking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network is a cluster of computers.</a:t>
            </a:r>
          </a:p>
          <a:p>
            <a:r>
              <a:rPr lang="en-US" dirty="0"/>
              <a:t>In a network, the server computer provides network services to the client computers on that network.</a:t>
            </a:r>
          </a:p>
          <a:p>
            <a:r>
              <a:rPr lang="en-US" dirty="0"/>
              <a:t>Several LANs can be interconnected using gateways and routers to form a wide area network (WAN). </a:t>
            </a:r>
          </a:p>
          <a:p>
            <a:r>
              <a:rPr lang="en-US" dirty="0"/>
              <a:t>LANs and WANs can be connected to the Internet through a server that provides Internet software and physical data connection.</a:t>
            </a:r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Internetworking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057400" cy="154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lan vs 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5290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9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Internetworking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Internet addresses.</a:t>
            </a:r>
          </a:p>
          <a:p>
            <a:r>
              <a:rPr lang="en-US" dirty="0"/>
              <a:t>TCP/IP (Transmission Control Protocol / Internet Protocol).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Internetworking</a:t>
            </a:r>
            <a:endParaRPr lang="en-MY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54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Book Antiqua" pitchFamily="18" charset="0"/>
              </a:rPr>
              <a:t>http://www.uitm.edu.my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438400"/>
            <a:ext cx="8228012" cy="1250950"/>
            <a:chOff x="611188" y="3403600"/>
            <a:chExt cx="8228012" cy="1250950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611188" y="4013200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protocol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820988" y="4013200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service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4344988" y="4013200"/>
              <a:ext cx="1219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domain name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564188" y="4013200"/>
              <a:ext cx="1905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Top Level Domain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7240588" y="4089400"/>
              <a:ext cx="15986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Country code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1144588" y="3479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3278188" y="3479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4802188" y="3479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6249988" y="3403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7621588" y="3403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5886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9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825" y="13716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/>
              <a:t>When the original ARPANET protocols for communicating among computers were remade into the current scheme of TCP/IP, in 1983, The </a:t>
            </a:r>
            <a:r>
              <a:rPr lang="en-US" b="1" dirty="0">
                <a:solidFill>
                  <a:srgbClr val="FF0000"/>
                </a:solidFill>
              </a:rPr>
              <a:t>Domain Naming System (DNS) was developed to assigns names and addresses to computers linked to the Internet.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Image result for domain name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9724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20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OPIC 9 – INTERNET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verview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he origin of the internet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(cont.) The origin of the internet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Internetworking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Internetworking&amp;quot;&quot;/&gt;&lt;property id=&quot;20307&quot; value=&quot;284&quot;/&gt;&lt;/object&gt;&lt;object type=&quot;3&quot; unique_id=&quot;10010&quot;&gt;&lt;property id=&quot;20148&quot; value=&quot;5&quot;/&gt;&lt;property id=&quot;20300&quot; value=&quot;Slide 7 - &amp;quot;(cont.) Internetworking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(cont.) Internetworking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Internet Address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Internet Address&amp;quot;&quot;/&gt;&lt;property id=&quot;20307&quot; value=&quot;285&quot;/&gt;&lt;/object&gt;&lt;object type=&quot;3&quot; unique_id=&quot;10014&quot;&gt;&lt;property id=&quot;20148&quot; value=&quot;5&quot;/&gt;&lt;property id=&quot;20300&quot; value=&quot;Slide 11 - &amp;quot;(cont.) Internet Address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TCP/IP&amp;quot;&quot;/&gt;&lt;property id=&quot;20307&quot; value=&quot;265&quot;/&gt;&lt;/object&gt;&lt;object type=&quot;3&quot; unique_id=&quot;10016&quot;&gt;&lt;property id=&quot;20148&quot; value=&quot;5&quot;/&gt;&lt;property id=&quot;20300&quot; value=&quot;Slide 14 - &amp;quot;(cont.) TCP/IP&amp;quot;&quot;/&gt;&lt;property id=&quot;20307&quot; value=&quot;266&quot;/&gt;&lt;/object&gt;&lt;object type=&quot;3&quot; unique_id=&quot;10017&quot;&gt;&lt;property id=&quot;20148&quot; value=&quot;5&quot;/&gt;&lt;property id=&quot;20300&quot; value=&quot;Slide 13 - &amp;quot;IP address&amp;quot;&quot;/&gt;&lt;property id=&quot;20307&quot; value=&quot;287&quot;/&gt;&lt;/object&gt;&lt;object type=&quot;3&quot; unique_id=&quot;10018&quot;&gt;&lt;property id=&quot;20148&quot; value=&quot;5&quot;/&gt;&lt;property id=&quot;20300&quot; value=&quot;Slide 15 - &amp;quot;Connections&amp;quot;&quot;/&gt;&lt;property id=&quot;20307&quot; value=&quot;267&quot;/&gt;&lt;/object&gt;&lt;object type=&quot;3&quot; unique_id=&quot;10019&quot;&gt;&lt;property id=&quot;20148&quot; value=&quot;5&quot;/&gt;&lt;property id=&quot;20300&quot; value=&quot;Slide 16 - &amp;quot;(cont.) Connections&amp;quot;&quot;/&gt;&lt;property id=&quot;20307&quot; value=&quot;268&quot;/&gt;&lt;/object&gt;&lt;object type=&quot;3&quot; unique_id=&quot;10020&quot;&gt;&lt;property id=&quot;20148&quot; value=&quot;5&quot;/&gt;&lt;property id=&quot;20300&quot; value=&quot;Slide 18 - &amp;quot;(cont.) Connections&amp;quot;&quot;/&gt;&lt;property id=&quot;20307&quot; value=&quot;269&quot;/&gt;&lt;/object&gt;&lt;object type=&quot;3&quot; unique_id=&quot;10021&quot;&gt;&lt;property id=&quot;20148&quot; value=&quot;5&quot;/&gt;&lt;property id=&quot;20300&quot; value=&quot;Slide 19 - &amp;quot;(cont.) Connections&amp;quot;&quot;/&gt;&lt;property id=&quot;20307&quot; value=&quot;270&quot;/&gt;&lt;/object&gt;&lt;object type=&quot;3&quot; unique_id=&quot;10022&quot;&gt;&lt;property id=&quot;20148&quot; value=&quot;5&quot;/&gt;&lt;property id=&quot;20300&quot; value=&quot;Slide 20 - &amp;quot;(cont.) Connections&amp;quot;&quot;/&gt;&lt;property id=&quot;20307&quot; value=&quot;282&quot;/&gt;&lt;/object&gt;&lt;object type=&quot;3&quot; unique_id=&quot;10023&quot;&gt;&lt;property id=&quot;20148&quot; value=&quot;5&quot;/&gt;&lt;property id=&quot;20300&quot; value=&quot;Slide 21 - &amp;quot;Internet Services&amp;quot;&quot;/&gt;&lt;property id=&quot;20307&quot; value=&quot;271&quot;/&gt;&lt;/object&gt;&lt;object type=&quot;3&quot; unique_id=&quot;10024&quot;&gt;&lt;property id=&quot;20148&quot; value=&quot;5&quot;/&gt;&lt;property id=&quot;20300&quot; value=&quot;Slide 22 - &amp;quot;(cont.) Internet Services&amp;quot;&quot;/&gt;&lt;property id=&quot;20307&quot; value=&quot;272&quot;/&gt;&lt;/object&gt;&lt;object type=&quot;3&quot; unique_id=&quot;10025&quot;&gt;&lt;property id=&quot;20148&quot; value=&quot;5&quot;/&gt;&lt;property id=&quot;20300&quot; value=&quot;Slide 23 - &amp;quot;(cont.) Internet Services&amp;quot;&quot;/&gt;&lt;property id=&quot;20307&quot; value=&quot;280&quot;/&gt;&lt;/object&gt;&lt;object type=&quot;3&quot; unique_id=&quot;10026&quot;&gt;&lt;property id=&quot;20148&quot; value=&quot;5&quot;/&gt;&lt;property id=&quot;20300&quot; value=&quot;Slide 24 - &amp;quot;(cont.) Internet Services&amp;quot;&quot;/&gt;&lt;property id=&quot;20307&quot; value=&quot;273&quot;/&gt;&lt;/object&gt;&lt;object type=&quot;3&quot; unique_id=&quot;10027&quot;&gt;&lt;property id=&quot;20148&quot; value=&quot;5&quot;/&gt;&lt;property id=&quot;20300&quot; value=&quot;Slide 25 - &amp;quot;The World Wide Web&amp;quot;&quot;/&gt;&lt;property id=&quot;20307&quot; value=&quot;274&quot;/&gt;&lt;/object&gt;&lt;object type=&quot;3&quot; unique_id=&quot;10028&quot;&gt;&lt;property id=&quot;20148&quot; value=&quot;5&quot;/&gt;&lt;property id=&quot;20300&quot; value=&quot;Slide 27 - &amp;quot;Dynamic HTML and XML&amp;quot;&quot;/&gt;&lt;property id=&quot;20307&quot; value=&quot;275&quot;/&gt;&lt;/object&gt;&lt;object type=&quot;3&quot; unique_id=&quot;10029&quot;&gt;&lt;property id=&quot;20148&quot; value=&quot;5&quot;/&gt;&lt;property id=&quot;20300&quot; value=&quot;Slide 30 - &amp;quot;Dynamic HTML and XML&amp;quot;&quot;/&gt;&lt;property id=&quot;20307&quot; value=&quot;281&quot;/&gt;&lt;/object&gt;&lt;object type=&quot;3&quot; unique_id=&quot;10030&quot;&gt;&lt;property id=&quot;20148&quot; value=&quot;5&quot;/&gt;&lt;property id=&quot;20300&quot; value=&quot;Slide 31 - &amp;quot;(cont.) Dynamic HTML and XML&amp;quot;&quot;/&gt;&lt;property id=&quot;20307&quot; value=&quot;276&quot;/&gt;&lt;/object&gt;&lt;object type=&quot;3&quot; unique_id=&quot;10031&quot;&gt;&lt;property id=&quot;20148&quot; value=&quot;5&quot;/&gt;&lt;property id=&quot;20300&quot; value=&quot;Slide 32 - &amp;quot;Multimedia on the web&amp;quot;&quot;/&gt;&lt;property id=&quot;20307&quot; value=&quot;277&quot;/&gt;&lt;/object&gt;&lt;object type=&quot;3&quot; unique_id=&quot;10032&quot;&gt;&lt;property id=&quot;20148&quot; value=&quot;5&quot;/&gt;&lt;property id=&quot;20300&quot; value=&quot;Slide 33&quot;/&gt;&lt;property id=&quot;20307&quot; value=&quot;283&quot;/&gt;&lt;/object&gt;&lt;object type=&quot;3&quot; unique_id=&quot;10033&quot;&gt;&lt;property id=&quot;20148&quot; value=&quot;5&quot;/&gt;&lt;property id=&quot;20300&quot; value=&quot;Slide 34 - &amp;quot;Summary&amp;quot;&quot;/&gt;&lt;property id=&quot;20307&quot; value=&quot;278&quot;/&gt;&lt;/object&gt;&lt;object type=&quot;3&quot; unique_id=&quot;10034&quot;&gt;&lt;property id=&quot;20148&quot; value=&quot;5&quot;/&gt;&lt;property id=&quot;20300&quot; value=&quot;Slide 35 - &amp;quot;(cont.) Summary&amp;quot;&quot;/&gt;&lt;property id=&quot;20307&quot; value=&quot;279&quot;/&gt;&lt;/object&gt;&lt;object type=&quot;3&quot; unique_id=&quot;10167&quot;&gt;&lt;property id=&quot;20148&quot; value=&quot;5&quot;/&gt;&lt;property id=&quot;20300&quot; value=&quot;Slide 17 - &amp;quot;Bottleneck&amp;quot;&quot;/&gt;&lt;property id=&quot;20307&quot; value=&quot;288&quot;/&gt;&lt;/object&gt;&lt;object type=&quot;3&quot; unique_id=&quot;10236&quot;&gt;&lt;property id=&quot;20148&quot; value=&quot;5&quot;/&gt;&lt;property id=&quot;20300&quot; value=&quot;Slide 28 - &amp;quot;Dynamic HTML and XML&amp;quot;&quot;/&gt;&lt;property id=&quot;20307&quot; value=&quot;290&quot;/&gt;&lt;/object&gt;&lt;object type=&quot;3&quot; unique_id=&quot;10237&quot;&gt;&lt;property id=&quot;20148&quot; value=&quot;5&quot;/&gt;&lt;property id=&quot;20300&quot; value=&quot;Slide 29 - &amp;quot;Dynamic HTML and XML&amp;quot;&quot;/&gt;&lt;property id=&quot;20307&quot; value=&quot;289&quot;/&gt;&lt;/object&gt;&lt;object type=&quot;3&quot; unique_id=&quot;10418&quot;&gt;&lt;property id=&quot;20148&quot; value=&quot;5&quot;/&gt;&lt;property id=&quot;20300&quot; value=&quot;Slide 26 - &amp;quot;The World Wide Web&amp;quot;&quot;/&gt;&lt;property id=&quot;20307&quot; value=&quot;291&quot;/&gt;&lt;/object&gt;&lt;/object&gt;&lt;/object&gt;&lt;/database&gt;"/>
  <p:tag name="SECTOMILLISECCONVERTED" val="1"/>
  <p:tag name="ISPRING_RESOURCE_PATHS_HASH_PRESENTER" val="f8ee937e64b2fb5514222e3f9d254da34b52f27"/>
</p:tagLst>
</file>

<file path=ppt/theme/theme1.xml><?xml version="1.0" encoding="utf-8"?>
<a:theme xmlns:a="http://schemas.openxmlformats.org/drawingml/2006/main" name="ui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uitm</Template>
  <TotalTime>780</TotalTime>
  <Words>1570</Words>
  <Application>Microsoft Office PowerPoint</Application>
  <PresentationFormat>On-screen Show (4:3)</PresentationFormat>
  <Paragraphs>179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Book Antiqua</vt:lpstr>
      <vt:lpstr>Calibri</vt:lpstr>
      <vt:lpstr>Times New Roman</vt:lpstr>
      <vt:lpstr>Verdana</vt:lpstr>
      <vt:lpstr>Wingdings</vt:lpstr>
      <vt:lpstr>uitm</vt:lpstr>
      <vt:lpstr>TOPIC 10 – INTERNET</vt:lpstr>
      <vt:lpstr>Overview</vt:lpstr>
      <vt:lpstr>The origin of the internet</vt:lpstr>
      <vt:lpstr>(cont.) The origin of the internet</vt:lpstr>
      <vt:lpstr>Internetworking</vt:lpstr>
      <vt:lpstr>Internetworking</vt:lpstr>
      <vt:lpstr>(cont.) Internetworking</vt:lpstr>
      <vt:lpstr>(cont.) Internetworking</vt:lpstr>
      <vt:lpstr>Internet Address</vt:lpstr>
      <vt:lpstr>Internet Address</vt:lpstr>
      <vt:lpstr>(cont.) Internet Address</vt:lpstr>
      <vt:lpstr>TCP/IP</vt:lpstr>
      <vt:lpstr>IP address</vt:lpstr>
      <vt:lpstr>(cont.) TCP/IP</vt:lpstr>
      <vt:lpstr>Connections</vt:lpstr>
      <vt:lpstr>(cont.) Connections</vt:lpstr>
      <vt:lpstr>Internet Bandwidth in Malaysia</vt:lpstr>
      <vt:lpstr>Bottleneck</vt:lpstr>
      <vt:lpstr>(cont.) Connections</vt:lpstr>
      <vt:lpstr>(cont.) Connections</vt:lpstr>
      <vt:lpstr>(cont.) Connections</vt:lpstr>
      <vt:lpstr>Internet Services</vt:lpstr>
      <vt:lpstr>(cont.) Internet Services</vt:lpstr>
      <vt:lpstr>(cont.) Internet Services</vt:lpstr>
      <vt:lpstr>(cont.) Internet Services</vt:lpstr>
      <vt:lpstr>The World Wide Web</vt:lpstr>
      <vt:lpstr>The World Wide Web</vt:lpstr>
      <vt:lpstr>Dynamic HTML and XML</vt:lpstr>
      <vt:lpstr>Dynamic HTML and XML</vt:lpstr>
      <vt:lpstr>Dynamic HTML and XML</vt:lpstr>
      <vt:lpstr>Dynamic HTML and XML</vt:lpstr>
      <vt:lpstr>(cont.) Dynamic HTML and XML</vt:lpstr>
      <vt:lpstr>Multimedia on the web</vt:lpstr>
      <vt:lpstr>PowerPoint Presentation</vt:lpstr>
      <vt:lpstr>Summary</vt:lpstr>
      <vt:lpstr>(cont.)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User</dc:creator>
  <cp:lastModifiedBy>Office 365</cp:lastModifiedBy>
  <cp:revision>134</cp:revision>
  <dcterms:created xsi:type="dcterms:W3CDTF">2012-06-24T02:07:10Z</dcterms:created>
  <dcterms:modified xsi:type="dcterms:W3CDTF">2019-04-24T03:27:05Z</dcterms:modified>
</cp:coreProperties>
</file>