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4" r:id="rId4"/>
    <p:sldId id="258" r:id="rId5"/>
    <p:sldId id="259" r:id="rId6"/>
    <p:sldId id="287" r:id="rId7"/>
    <p:sldId id="260" r:id="rId8"/>
    <p:sldId id="280" r:id="rId9"/>
    <p:sldId id="261" r:id="rId10"/>
    <p:sldId id="269" r:id="rId11"/>
    <p:sldId id="270" r:id="rId12"/>
    <p:sldId id="278" r:id="rId13"/>
    <p:sldId id="262" r:id="rId14"/>
    <p:sldId id="271" r:id="rId15"/>
    <p:sldId id="272" r:id="rId16"/>
    <p:sldId id="279" r:id="rId17"/>
    <p:sldId id="263" r:id="rId18"/>
    <p:sldId id="267" r:id="rId19"/>
    <p:sldId id="264" r:id="rId20"/>
    <p:sldId id="265" r:id="rId21"/>
    <p:sldId id="266" r:id="rId22"/>
    <p:sldId id="282" r:id="rId23"/>
    <p:sldId id="283" r:id="rId24"/>
    <p:sldId id="284" r:id="rId25"/>
    <p:sldId id="276" r:id="rId26"/>
    <p:sldId id="277" r:id="rId27"/>
    <p:sldId id="281" r:id="rId28"/>
    <p:sldId id="285" r:id="rId29"/>
    <p:sldId id="273" r:id="rId30"/>
  </p:sldIdLst>
  <p:sldSz cx="9144000" cy="6858000" type="screen4x3"/>
  <p:notesSz cx="7077075" cy="907732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891F-FDD4-45EA-8C63-EB6CD64357E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FF7D8-CB91-4B59-9D2B-39EA1E955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9E08-3410-4419-8478-C0E4C74B0325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1085-997E-4E1C-9ACB-9998BBFBA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sources : http://informatikarenbilakaera.blogspot.com/2011/05/multimedia.html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</a:t>
            </a:r>
            <a:r>
              <a:rPr lang="en-US" baseline="0" dirty="0"/>
              <a:t> source - http://www.americanavca.com/man_watching_television.png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source - http://www.squidoo.com/multimedia-kiosks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3748-E4AC-4645-94F2-58F72557F35B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6DB2-72FD-4D5B-9824-374CBB4ABE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153E-4FD7-42D4-B0DE-64E0439A9426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3A0C-628A-4817-98F7-607B15604DBD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37D9-8312-4733-AE62-1ED2FBFA1282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E0425-219B-441E-A0FE-66FB48DB7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6DAB-9D0C-4497-9337-5902BC14DD2B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C9DD-C8A2-44DF-BF41-48BC57C545A3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250F-C63D-4C46-9542-9F6CEED1A48A}" type="datetime1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938-7167-42FE-A680-5C645EF36C89}" type="datetime1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341D-46E8-49AB-B60F-FF5C121099DB}" type="datetime1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E818-82CB-455F-95FF-8B6139AE3DD5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06AF-B6C1-47F1-9098-599763450665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C03D-75CA-43D7-A2C4-EA00C13C2238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70C46DB2-72FD-4D5B-9824-374CBB4ABE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377A1-4039-4050-AF88-68FDD2ADBBB7}"/>
              </a:ext>
            </a:extLst>
          </p:cNvPr>
          <p:cNvSpPr txBox="1"/>
          <p:nvPr userDrawn="1"/>
        </p:nvSpPr>
        <p:spPr>
          <a:xfrm>
            <a:off x="9126415" y="381000"/>
            <a:ext cx="923330" cy="745404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solidFill>
                  <a:srgbClr val="969696"/>
                </a:solidFill>
              </a:rPr>
              <a:t>Design by</a:t>
            </a:r>
          </a:p>
          <a:p>
            <a:r>
              <a:rPr lang="en-US" sz="2800" b="1" dirty="0">
                <a:solidFill>
                  <a:srgbClr val="969696"/>
                </a:solidFill>
              </a:rPr>
              <a:t>MOHD SAIFULNIZAM ABU BAKAR</a:t>
            </a:r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irates.com/uk/english/flying/our_fleet/emirates_a380/emirates_a380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2365"/>
            <a:ext cx="7772400" cy="1852056"/>
          </a:xfrm>
        </p:spPr>
        <p:txBody>
          <a:bodyPr>
            <a:normAutofit/>
          </a:bodyPr>
          <a:lstStyle/>
          <a:p>
            <a:r>
              <a:rPr lang="en-US" b="1" dirty="0"/>
              <a:t>TOPIC 1– INTRODUCTION TO MULTIMEDIA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DC305-F9FA-4BF4-9828-BB476BF702AE}"/>
              </a:ext>
            </a:extLst>
          </p:cNvPr>
          <p:cNvSpPr txBox="1"/>
          <p:nvPr/>
        </p:nvSpPr>
        <p:spPr>
          <a:xfrm>
            <a:off x="1676400" y="551724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Arranged by :</a:t>
            </a:r>
          </a:p>
          <a:p>
            <a:pPr algn="ctr"/>
            <a:r>
              <a:rPr lang="en-MY" dirty="0"/>
              <a:t>MOHD SAIFULNIZAM ABU BAKAR</a:t>
            </a:r>
          </a:p>
          <a:p>
            <a:pPr algn="ctr"/>
            <a:r>
              <a:rPr lang="en-MY" dirty="0"/>
              <a:t>saiful.uitm.edu.my</a:t>
            </a:r>
          </a:p>
        </p:txBody>
      </p:sp>
      <p:pic>
        <p:nvPicPr>
          <p:cNvPr id="3074" name="Picture 2" descr="Image result for multimedia">
            <a:extLst>
              <a:ext uri="{FF2B5EF4-FFF2-40B4-BE49-F238E27FC236}">
                <a16:creationId xmlns:a16="http://schemas.microsoft.com/office/drawing/2014/main" id="{8DCD4FE4-9579-4DD5-B4F8-0C9B58FD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497949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390F536-7769-4548-B892-FDB09E98B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1-Linear Multimedia</a:t>
            </a:r>
          </a:p>
          <a:p>
            <a:pPr lvl="1"/>
            <a:r>
              <a:rPr lang="en-MY" dirty="0"/>
              <a:t>users can sit back and watch it just as they do a movie or the television</a:t>
            </a:r>
          </a:p>
          <a:p>
            <a:pPr lvl="1"/>
            <a:r>
              <a:rPr lang="en-US" dirty="0"/>
              <a:t>The presentation normally plays from the start to end or even loops continually to present the information.</a:t>
            </a:r>
          </a:p>
          <a:p>
            <a:pPr lvl="1"/>
            <a:r>
              <a:rPr lang="en-US" dirty="0"/>
              <a:t>A movie is a common type of linear multimedia.</a:t>
            </a:r>
          </a:p>
          <a:p>
            <a:pPr lvl="1"/>
            <a:r>
              <a:rPr lang="en-US" dirty="0"/>
              <a:t>Demo show, non interactive lecture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2- Non linear (interactive) multimedia</a:t>
            </a:r>
          </a:p>
          <a:p>
            <a:pPr lvl="1"/>
            <a:r>
              <a:rPr lang="en-MY" dirty="0"/>
              <a:t>When users are given navigational control and can wander through the content at will</a:t>
            </a:r>
          </a:p>
          <a:p>
            <a:pPr lvl="1"/>
            <a:r>
              <a:rPr lang="en-US" dirty="0"/>
              <a:t>Advantage: complex domain of information can be presented.</a:t>
            </a:r>
          </a:p>
          <a:p>
            <a:pPr lvl="1"/>
            <a:r>
              <a:rPr lang="en-US" dirty="0"/>
              <a:t>Disadvantage: users might lost in the massive “information highway”.</a:t>
            </a:r>
          </a:p>
          <a:p>
            <a:pPr lvl="1"/>
            <a:r>
              <a:rPr lang="en-US" dirty="0"/>
              <a:t>Useful for: information archive (encyclopedia), education, training and entertainment.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 linear (interactive)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linear means </a:t>
            </a:r>
          </a:p>
          <a:p>
            <a:pPr lvl="1"/>
            <a:r>
              <a:rPr lang="en-US" dirty="0"/>
              <a:t>Interactive</a:t>
            </a:r>
          </a:p>
          <a:p>
            <a:pPr lvl="1"/>
            <a:r>
              <a:rPr lang="en-US" dirty="0"/>
              <a:t>Users have control over the contents </a:t>
            </a:r>
          </a:p>
          <a:p>
            <a:pPr lvl="1"/>
            <a:r>
              <a:rPr lang="en-US" dirty="0"/>
              <a:t>Users  are given navigation control</a:t>
            </a:r>
          </a:p>
          <a:p>
            <a:pPr lvl="1"/>
            <a:r>
              <a:rPr lang="en-US" dirty="0"/>
              <a:t>Example </a:t>
            </a:r>
          </a:p>
          <a:p>
            <a:pPr lvl="1"/>
            <a:r>
              <a:rPr lang="en-US" dirty="0"/>
              <a:t>Games , course ware , interactive CD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Multimedia Projects can also be delivered online (webs) and through PDAs/Hand-held Devices.</a:t>
            </a:r>
            <a:endParaRPr lang="en-US" sz="2800" dirty="0"/>
          </a:p>
          <a:p>
            <a:r>
              <a:rPr lang="en-US" sz="2800" dirty="0"/>
              <a:t>The primary media for delivering multimedia projects are: </a:t>
            </a:r>
          </a:p>
          <a:p>
            <a:pPr lvl="1"/>
            <a:r>
              <a:rPr lang="en-US" sz="2400" dirty="0"/>
              <a:t>Compact disc read-only (CD-ROM)</a:t>
            </a:r>
          </a:p>
          <a:p>
            <a:pPr lvl="1"/>
            <a:r>
              <a:rPr lang="en-US" sz="2400" dirty="0"/>
              <a:t>Digital Versatile Disc (DVD) / </a:t>
            </a:r>
            <a:r>
              <a:rPr lang="en-US" sz="2400" dirty="0" err="1"/>
              <a:t>Blu</a:t>
            </a:r>
            <a:r>
              <a:rPr lang="en-US" sz="2400" dirty="0"/>
              <a:t>-ray disc (BDA)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CD-ROM</a:t>
            </a:r>
          </a:p>
          <a:p>
            <a:pPr lvl="1"/>
            <a:r>
              <a:rPr lang="en-US" dirty="0"/>
              <a:t>The most cost-effective distribution medium for multimedia projects. </a:t>
            </a:r>
          </a:p>
          <a:p>
            <a:pPr lvl="1"/>
            <a:r>
              <a:rPr lang="en-US" dirty="0"/>
              <a:t>It can contain up to 80 minutes of full-screen video or sound.</a:t>
            </a:r>
          </a:p>
          <a:p>
            <a:pPr lvl="1"/>
            <a:r>
              <a:rPr lang="en-US" dirty="0"/>
              <a:t>capacity 700MB</a:t>
            </a:r>
          </a:p>
        </p:txBody>
      </p:sp>
      <p:pic>
        <p:nvPicPr>
          <p:cNvPr id="1026" name="Picture 2" descr="http://davidsvideography.com/wp-content/uploads/2015/02/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251076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DVD-ROM / </a:t>
            </a:r>
            <a:r>
              <a:rPr lang="en-US" dirty="0" err="1"/>
              <a:t>Blu</a:t>
            </a:r>
            <a:r>
              <a:rPr lang="en-US" dirty="0"/>
              <a:t>-ray disc</a:t>
            </a:r>
          </a:p>
          <a:p>
            <a:pPr lvl="1"/>
            <a:r>
              <a:rPr lang="en-US" dirty="0"/>
              <a:t>Multilayered DVD technology increases the capacity of current optical technology to 18 GB. </a:t>
            </a:r>
          </a:p>
          <a:p>
            <a:pPr lvl="1"/>
            <a:r>
              <a:rPr lang="en-US" dirty="0"/>
              <a:t>DVD authoring and integration software is used to create interactive front-end menus for films and games.</a:t>
            </a:r>
          </a:p>
          <a:p>
            <a:pPr lvl="1"/>
            <a:r>
              <a:rPr lang="en-US" dirty="0" err="1"/>
              <a:t>Blu</a:t>
            </a:r>
            <a:r>
              <a:rPr lang="en-US" dirty="0"/>
              <a:t>-ray disc (</a:t>
            </a:r>
            <a:r>
              <a:rPr lang="en-US" dirty="0" err="1"/>
              <a:t>Blu</a:t>
            </a:r>
            <a:r>
              <a:rPr lang="en-US" dirty="0"/>
              <a:t>-ray Disc Association BDA) is next-generation format for high-definition video and high-density data. A single-layer disc can fit 23.3, 25, or 27 GB (enough for approximately four hours of high-definition video with audio). It supports 25GB for one layer, 50GB for two and 100GB for four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56586"/>
              </p:ext>
            </p:extLst>
          </p:nvPr>
        </p:nvGraphicFramePr>
        <p:xfrm>
          <a:off x="533400" y="1752600"/>
          <a:ext cx="8077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BLU-RAY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Up</a:t>
                      </a:r>
                      <a:r>
                        <a:rPr lang="en-US" sz="2800" baseline="0" dirty="0"/>
                        <a:t> to 8.5 GB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Up to 120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and DVD burners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CD and DVD burners are used for reading discs and converting the discs to audio, video, and data formats.</a:t>
            </a:r>
          </a:p>
          <a:p>
            <a:endParaRPr lang="en-US" dirty="0"/>
          </a:p>
        </p:txBody>
      </p:sp>
      <p:pic>
        <p:nvPicPr>
          <p:cNvPr id="5" name="Picture 2" descr="Image result for DVD BURNER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011727" cy="28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nero burn 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195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use</a:t>
            </a:r>
          </a:p>
          <a:p>
            <a:r>
              <a:rPr lang="en-US" dirty="0"/>
              <a:t>Intuitive Interface</a:t>
            </a:r>
          </a:p>
          <a:p>
            <a:r>
              <a:rPr lang="en-US" dirty="0"/>
              <a:t>Immersive experience</a:t>
            </a:r>
          </a:p>
          <a:p>
            <a:r>
              <a:rPr lang="en-US" dirty="0"/>
              <a:t>Self-paced interaction and better retention</a:t>
            </a:r>
          </a:p>
          <a:p>
            <a:r>
              <a:rPr lang="en-US" dirty="0"/>
              <a:t>Better understanding</a:t>
            </a:r>
          </a:p>
          <a:p>
            <a:r>
              <a:rPr lang="en-US" dirty="0"/>
              <a:t>Cost effectiveness</a:t>
            </a:r>
          </a:p>
          <a:p>
            <a:r>
              <a:rPr lang="en-US" dirty="0"/>
              <a:t>More fun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Home </a:t>
            </a:r>
          </a:p>
          <a:p>
            <a:pPr lvl="1"/>
            <a:r>
              <a:rPr lang="en-US" dirty="0"/>
              <a:t>Most multimedia projects reach the homes via television sets or monitors with built-in user inputs.</a:t>
            </a:r>
          </a:p>
          <a:p>
            <a:pPr lvl="1"/>
            <a:r>
              <a:rPr lang="en-US" dirty="0"/>
              <a:t>Movies on demand, games, instructional videos on gardening etc.</a:t>
            </a:r>
          </a:p>
          <a:p>
            <a:pPr lvl="1"/>
            <a:endParaRPr lang="en-US" dirty="0"/>
          </a:p>
        </p:txBody>
      </p:sp>
      <p:pic>
        <p:nvPicPr>
          <p:cNvPr id="5" name="Picture 2" descr="Image result for hypp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2895600" cy="19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atching tv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91000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multimedia.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Types of multimedia</a:t>
            </a:r>
          </a:p>
          <a:p>
            <a:pPr lvl="1"/>
            <a:r>
              <a:rPr lang="en-US" dirty="0"/>
              <a:t>Delivering multimedia</a:t>
            </a:r>
          </a:p>
          <a:p>
            <a:r>
              <a:rPr lang="en-US" dirty="0"/>
              <a:t>Why multimedia?</a:t>
            </a:r>
          </a:p>
          <a:p>
            <a:r>
              <a:rPr lang="en-US" dirty="0"/>
              <a:t>Applications of multimedia.</a:t>
            </a:r>
          </a:p>
          <a:p>
            <a:pPr lvl="1"/>
            <a:r>
              <a:rPr lang="en-US" dirty="0"/>
              <a:t>Examples of multimedia application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Public places </a:t>
            </a:r>
          </a:p>
          <a:p>
            <a:pPr lvl="1"/>
            <a:r>
              <a:rPr lang="en-US" dirty="0"/>
              <a:t>Multimedia will become </a:t>
            </a:r>
          </a:p>
          <a:p>
            <a:pPr lvl="1">
              <a:buNone/>
            </a:pPr>
            <a:r>
              <a:rPr lang="en-US" dirty="0"/>
              <a:t>	available at stand-alone </a:t>
            </a:r>
          </a:p>
          <a:p>
            <a:pPr lvl="1">
              <a:buNone/>
            </a:pPr>
            <a:r>
              <a:rPr lang="en-US" dirty="0"/>
              <a:t>	terminals or kiosks </a:t>
            </a:r>
          </a:p>
          <a:p>
            <a:pPr lvl="1">
              <a:buNone/>
            </a:pPr>
            <a:r>
              <a:rPr lang="en-US" dirty="0"/>
              <a:t>	to provide information </a:t>
            </a:r>
          </a:p>
          <a:p>
            <a:pPr lvl="1">
              <a:buNone/>
            </a:pPr>
            <a:r>
              <a:rPr lang="en-US" dirty="0"/>
              <a:t>	and help.</a:t>
            </a:r>
          </a:p>
          <a:p>
            <a:endParaRPr lang="en-US" dirty="0"/>
          </a:p>
        </p:txBody>
      </p:sp>
      <p:pic>
        <p:nvPicPr>
          <p:cNvPr id="5" name="Picture 2" descr="Image result for interactive kio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26969"/>
          <a:stretch/>
        </p:blipFill>
        <p:spPr bwMode="auto">
          <a:xfrm>
            <a:off x="6019800" y="1524000"/>
            <a:ext cx="22871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10425" r="15496" b="14980"/>
          <a:stretch/>
        </p:blipFill>
        <p:spPr bwMode="auto">
          <a:xfrm>
            <a:off x="6172200" y="4038600"/>
            <a:ext cx="2073207" cy="21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Business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Business applications include </a:t>
            </a:r>
            <a:r>
              <a:rPr lang="en-US" b="1" dirty="0">
                <a:solidFill>
                  <a:srgbClr val="FF0000"/>
                </a:solidFill>
              </a:rPr>
              <a:t>presentations training, marketing, advertising, product demos, databases, catalogues, instant messaging, and networked communication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Picture 12" descr="http://farm1.static.flickr.com/207/490262529_5741978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08937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4" t="5221" r="1355" b="9442"/>
          <a:stretch/>
        </p:blipFill>
        <p:spPr bwMode="auto">
          <a:xfrm>
            <a:off x="1295400" y="4495800"/>
            <a:ext cx="3657600" cy="19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Schools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Educational software can be  developed to </a:t>
            </a:r>
            <a:r>
              <a:rPr lang="en-US" b="1" dirty="0">
                <a:solidFill>
                  <a:srgbClr val="FF0000"/>
                </a:solidFill>
              </a:rPr>
              <a:t>enrich</a:t>
            </a: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learning process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move away from the transmission or passive learner model of learning to the experiential learning or active-learner model.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200903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Image result for cd belajar bahasa inggris untuk a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5257800" cy="24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Multimedia Application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Interactive TV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Multimedia courseware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Video conferencing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Video-on-Demand   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200" dirty="0"/>
              <a:t>    (</a:t>
            </a:r>
            <a:r>
              <a:rPr lang="en-US" sz="3200" dirty="0" err="1"/>
              <a:t>VoD</a:t>
            </a:r>
            <a:r>
              <a:rPr lang="en-US" sz="3200" dirty="0"/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Virtual reality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/>
              <a:t>Digital video editing and production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/>
              <a:t>E-Newspapers /Magazines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/>
              <a:t>Games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/>
              <a:t>Groupware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/>
              <a:t>Home shopping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3752"/>
          </a:xfrm>
        </p:spPr>
        <p:txBody>
          <a:bodyPr/>
          <a:lstStyle/>
          <a:p>
            <a:r>
              <a:rPr lang="en-US" dirty="0"/>
              <a:t>Virtual reality is an extension of multimedia.</a:t>
            </a:r>
          </a:p>
          <a:p>
            <a:r>
              <a:rPr lang="en-US" dirty="0"/>
              <a:t>It uses the basic multimedia elements of imagery, sound, and animation.</a:t>
            </a:r>
          </a:p>
          <a:p>
            <a:r>
              <a:rPr lang="en-US" dirty="0"/>
              <a:t>It requires terrific computing horsepower to be realistic.</a:t>
            </a:r>
          </a:p>
          <a:p>
            <a:endParaRPr lang="en-MY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 Virtual Reality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VR, cyberspace is made up of thousands of geometric objects plotted in three-dimensional space.</a:t>
            </a:r>
          </a:p>
          <a:p>
            <a:r>
              <a:rPr lang="en-US" dirty="0"/>
              <a:t>The standards for transmitting VR in Virtual Reality Modeling Language (VRML) documents have been developed on the World Wide Web.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 descr="Image result for 3d axis">
            <a:extLst>
              <a:ext uri="{FF2B5EF4-FFF2-40B4-BE49-F238E27FC236}">
                <a16:creationId xmlns:a16="http://schemas.microsoft.com/office/drawing/2014/main" id="{64B1BB45-7887-42AF-8663-BD2EF07F3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322"/>
          <a:stretch/>
        </p:blipFill>
        <p:spPr bwMode="auto">
          <a:xfrm>
            <a:off x="4526756" y="4679950"/>
            <a:ext cx="3519488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45226-BADC-4515-A793-9D08EC33AABD}"/>
              </a:ext>
            </a:extLst>
          </p:cNvPr>
          <p:cNvSpPr txBox="1"/>
          <p:nvPr/>
        </p:nvSpPr>
        <p:spPr>
          <a:xfrm>
            <a:off x="4572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hlinkClick r:id="rId3"/>
              </a:rPr>
              <a:t>Emirates A380</a:t>
            </a:r>
            <a:endParaRPr lang="en-MY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59" y="11679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/>
              <a:t>Flight simulators</a:t>
            </a:r>
          </a:p>
          <a:p>
            <a:r>
              <a:rPr lang="en-US" dirty="0"/>
              <a:t>Surgery simulators</a:t>
            </a:r>
          </a:p>
          <a:p>
            <a:r>
              <a:rPr lang="en-US" dirty="0"/>
              <a:t>Computer-controlled simulators teach the intricate loading and unloading of oil tankers and container ships (maritime academy). </a:t>
            </a:r>
          </a:p>
          <a:p>
            <a:endParaRPr lang="en-US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84751"/>
            <a:ext cx="2857500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Image result for resolve maritime academy simulator">
            <a:extLst>
              <a:ext uri="{FF2B5EF4-FFF2-40B4-BE49-F238E27FC236}">
                <a16:creationId xmlns:a16="http://schemas.microsoft.com/office/drawing/2014/main" id="{627891A8-2D22-43C9-BDBB-98A1202E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69" y="4470400"/>
            <a:ext cx="3763284" cy="21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0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196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494421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your phobias away with realistic simulations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676400"/>
            <a:ext cx="353785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682FA-7AE9-463F-9E63-F459D27BC598}"/>
              </a:ext>
            </a:extLst>
          </p:cNvPr>
          <p:cNvSpPr txBox="1"/>
          <p:nvPr/>
        </p:nvSpPr>
        <p:spPr>
          <a:xfrm>
            <a:off x="2400300" y="420281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Acrophobia - </a:t>
            </a:r>
            <a:r>
              <a:rPr lang="en-MY" sz="3600" dirty="0"/>
              <a:t>extreme fear of heights</a:t>
            </a:r>
          </a:p>
        </p:txBody>
      </p:sp>
    </p:spTree>
    <p:extLst>
      <p:ext uri="{BB962C8B-B14F-4D97-AF65-F5344CB8AC3E}">
        <p14:creationId xmlns:p14="http://schemas.microsoft.com/office/powerpoint/2010/main" val="305961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Multimedia is a combination of text, graphic art, sound, animation, and video.</a:t>
            </a:r>
          </a:p>
          <a:p>
            <a:r>
              <a:rPr lang="en-US" dirty="0"/>
              <a:t>There are two types of multimedia projects : </a:t>
            </a:r>
            <a:r>
              <a:rPr lang="en-US" b="1" dirty="0">
                <a:solidFill>
                  <a:srgbClr val="FF0000"/>
                </a:solidFill>
              </a:rPr>
              <a:t>linear or nonlinear.</a:t>
            </a:r>
          </a:p>
          <a:p>
            <a:r>
              <a:rPr lang="en-US" dirty="0"/>
              <a:t>Multimedia projects are often stored on CD-ROM or DVDs. They can also be hosted on the Web.</a:t>
            </a:r>
          </a:p>
          <a:p>
            <a:r>
              <a:rPr lang="en-US" dirty="0"/>
              <a:t>Multimedia is widely used in business, schools, public places, and at home.</a:t>
            </a:r>
          </a:p>
          <a:p>
            <a:r>
              <a:rPr lang="en-US" dirty="0"/>
              <a:t>Virtual reality is an extension of multimedia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chapter, students should be able to:</a:t>
            </a:r>
          </a:p>
          <a:p>
            <a:pPr lvl="1"/>
            <a:r>
              <a:rPr lang="en-US" dirty="0"/>
              <a:t>define basic terms and concepts related to multimedia technologies</a:t>
            </a:r>
          </a:p>
          <a:p>
            <a:pPr lvl="1"/>
            <a:r>
              <a:rPr lang="en-US" dirty="0"/>
              <a:t>distinguish between the types of linear and non-linear multimedia systems</a:t>
            </a:r>
          </a:p>
          <a:p>
            <a:pPr lvl="1"/>
            <a:r>
              <a:rPr lang="en-US" dirty="0"/>
              <a:t>identify various applications of multimedia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definition of Multimedia :</a:t>
            </a:r>
          </a:p>
          <a:p>
            <a:pPr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b="1" dirty="0"/>
              <a:t>Multimedia </a:t>
            </a:r>
            <a:r>
              <a:rPr lang="en-US" dirty="0"/>
              <a:t>is any combination of </a:t>
            </a:r>
            <a:r>
              <a:rPr lang="en-US" sz="4200" b="1" dirty="0">
                <a:solidFill>
                  <a:srgbClr val="FF0000"/>
                </a:solidFill>
              </a:rPr>
              <a:t>text, art, sound, animation</a:t>
            </a:r>
            <a:r>
              <a:rPr lang="en-US" dirty="0"/>
              <a:t>, and </a:t>
            </a:r>
            <a:r>
              <a:rPr lang="en-US" sz="4200" b="1" dirty="0">
                <a:solidFill>
                  <a:srgbClr val="FF0000"/>
                </a:solidFill>
              </a:rPr>
              <a:t>video</a:t>
            </a:r>
            <a:r>
              <a:rPr lang="en-US" dirty="0"/>
              <a:t> delivered to you by computer or other electronic or digitally manipulated means. </a:t>
            </a:r>
            <a:r>
              <a:rPr lang="en-US" i="1" dirty="0"/>
              <a:t>A multimedia project development requires creative, technical, organizational, and business skills.”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1800" i="1" dirty="0" err="1"/>
              <a:t>Tay</a:t>
            </a:r>
            <a:r>
              <a:rPr lang="en-US" sz="1800" i="1" dirty="0"/>
              <a:t> Vaughan</a:t>
            </a:r>
          </a:p>
          <a:p>
            <a:pPr algn="r">
              <a:buNone/>
            </a:pPr>
            <a:r>
              <a:rPr lang="en-US" sz="1800" i="1" dirty="0"/>
              <a:t>						Multimedia : Making it work 8</a:t>
            </a:r>
            <a:r>
              <a:rPr lang="en-US" sz="1800" i="1" baseline="30000" dirty="0"/>
              <a:t>th</a:t>
            </a:r>
            <a:r>
              <a:rPr lang="en-US" sz="1800" i="1" dirty="0"/>
              <a:t> Ed</a:t>
            </a:r>
            <a:r>
              <a:rPr lang="en-US" i="1" dirty="0"/>
              <a:t>.</a:t>
            </a:r>
          </a:p>
          <a:p>
            <a:pPr algn="r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/>
          <a:stretch/>
        </p:blipFill>
        <p:spPr bwMode="auto">
          <a:xfrm>
            <a:off x="838200" y="4524703"/>
            <a:ext cx="4238625" cy="19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is a combination of</a:t>
            </a:r>
          </a:p>
        </p:txBody>
      </p:sp>
      <p:pic>
        <p:nvPicPr>
          <p:cNvPr id="1028" name="Picture 4" descr="C:\Users\NIK KAMARUZAMAN\Desktop\lifeless\multimedia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32000" y="1685131"/>
            <a:ext cx="5080000" cy="43561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90BE-55EC-4851-87E5-F6BE36D6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Retention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B4156-CF27-42CC-8EA6-466423511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Studies indicate that if you’re stimulated with </a:t>
            </a:r>
            <a:r>
              <a:rPr lang="en-MY" dirty="0">
                <a:solidFill>
                  <a:srgbClr val="FF0000"/>
                </a:solidFill>
              </a:rPr>
              <a:t>audio, </a:t>
            </a:r>
            <a:r>
              <a:rPr lang="en-MY" dirty="0"/>
              <a:t>you will have about a </a:t>
            </a:r>
            <a:r>
              <a:rPr lang="en-MY" sz="4000" dirty="0">
                <a:solidFill>
                  <a:srgbClr val="FF0000"/>
                </a:solidFill>
              </a:rPr>
              <a:t>20</a:t>
            </a:r>
            <a:r>
              <a:rPr lang="en-MY" dirty="0">
                <a:solidFill>
                  <a:srgbClr val="FF0000"/>
                </a:solidFill>
              </a:rPr>
              <a:t> percent retention rate</a:t>
            </a:r>
            <a:r>
              <a:rPr lang="en-MY" dirty="0"/>
              <a:t>. With </a:t>
            </a:r>
            <a:r>
              <a:rPr lang="en-MY" dirty="0">
                <a:solidFill>
                  <a:srgbClr val="FF0000"/>
                </a:solidFill>
              </a:rPr>
              <a:t>audio-visual</a:t>
            </a:r>
            <a:r>
              <a:rPr lang="en-MY" dirty="0"/>
              <a:t>, retention is up to </a:t>
            </a:r>
            <a:r>
              <a:rPr lang="en-MY" sz="4000" dirty="0">
                <a:solidFill>
                  <a:srgbClr val="FF0000"/>
                </a:solidFill>
              </a:rPr>
              <a:t>30</a:t>
            </a:r>
            <a:r>
              <a:rPr lang="en-MY" dirty="0">
                <a:solidFill>
                  <a:srgbClr val="FF0000"/>
                </a:solidFill>
              </a:rPr>
              <a:t> percent </a:t>
            </a:r>
            <a:r>
              <a:rPr lang="en-MY" dirty="0"/>
              <a:t>and in </a:t>
            </a:r>
            <a:r>
              <a:rPr lang="en-MY" b="1" dirty="0">
                <a:solidFill>
                  <a:srgbClr val="FF0000"/>
                </a:solidFill>
              </a:rPr>
              <a:t>interactive multimedia presentations</a:t>
            </a:r>
            <a:r>
              <a:rPr lang="en-MY" dirty="0"/>
              <a:t>, where you are really involved, the retention rate is as high as </a:t>
            </a:r>
            <a:r>
              <a:rPr lang="en-MY" sz="5400" dirty="0"/>
              <a:t>60</a:t>
            </a:r>
            <a:r>
              <a:rPr lang="en-MY" dirty="0"/>
              <a:t> percent.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0E6C1-6C99-4A76-AA8C-639E5A26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9212F-B376-418D-8870-3D778674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6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Interactive Multimedia: </a:t>
            </a:r>
            <a:r>
              <a:rPr lang="en-US" dirty="0"/>
              <a:t>when a user is given the option of </a:t>
            </a:r>
            <a:r>
              <a:rPr lang="en-US" b="1" dirty="0"/>
              <a:t>controlling the elements</a:t>
            </a:r>
            <a:r>
              <a:rPr lang="en-US" dirty="0"/>
              <a:t>.</a:t>
            </a:r>
          </a:p>
          <a:p>
            <a:r>
              <a:rPr lang="en-US" b="1" dirty="0"/>
              <a:t>Hypermedia: </a:t>
            </a:r>
            <a:r>
              <a:rPr lang="en-US" dirty="0"/>
              <a:t>when a user is provided a structure of </a:t>
            </a:r>
            <a:r>
              <a:rPr lang="en-US" b="1" dirty="0"/>
              <a:t>linked elements for navigation.</a:t>
            </a:r>
            <a:endParaRPr lang="en-US" dirty="0"/>
          </a:p>
          <a:p>
            <a:r>
              <a:rPr lang="en-US" b="1" dirty="0"/>
              <a:t>Multimedia Developer : </a:t>
            </a:r>
            <a:r>
              <a:rPr lang="en-US" dirty="0"/>
              <a:t>The people that develop multimedia projects.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software vehicle, the messages, and the content together constitute a </a:t>
            </a:r>
            <a:r>
              <a:rPr lang="en-US" b="1" dirty="0"/>
              <a:t>multimedia project.</a:t>
            </a:r>
            <a:endParaRPr lang="en-US" dirty="0"/>
          </a:p>
          <a:p>
            <a:r>
              <a:rPr lang="en-US" dirty="0"/>
              <a:t>A multimedia project shipped to end-users with or without instructions is called a </a:t>
            </a:r>
            <a:r>
              <a:rPr lang="en-US" b="1" dirty="0"/>
              <a:t>multimedia title</a:t>
            </a:r>
            <a:r>
              <a:rPr lang="en-US" dirty="0"/>
              <a:t>.</a:t>
            </a:r>
          </a:p>
          <a:p>
            <a:r>
              <a:rPr lang="en-US" dirty="0"/>
              <a:t>A project can also be launched on the Web.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Multimedia projects :</a:t>
            </a:r>
          </a:p>
          <a:p>
            <a:pPr lvl="1"/>
            <a:endParaRPr lang="en-US" sz="22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Linear  Multimedia: Projects that are not interactive. Users have </a:t>
            </a:r>
            <a:r>
              <a:rPr lang="en-US" b="1" dirty="0">
                <a:solidFill>
                  <a:srgbClr val="FF0000"/>
                </a:solidFill>
              </a:rPr>
              <a:t>very little control </a:t>
            </a:r>
            <a:r>
              <a:rPr lang="en-US" dirty="0"/>
              <a:t>over the presentation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Nonlinear (interactive) Multimedia : Projects  that are user-interactive, where users are given </a:t>
            </a:r>
            <a:r>
              <a:rPr lang="en-US" b="1" dirty="0">
                <a:solidFill>
                  <a:srgbClr val="FF0000"/>
                </a:solidFill>
              </a:rPr>
              <a:t>navigational control.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235b8dbe5af49f9415acc464551403ee2c936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358</TotalTime>
  <Words>1113</Words>
  <Application>Microsoft Office PowerPoint</Application>
  <PresentationFormat>On-screen Show (4:3)</PresentationFormat>
  <Paragraphs>206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uitm</vt:lpstr>
      <vt:lpstr>TOPIC 1– INTRODUCTION TO MULTIMEDIA </vt:lpstr>
      <vt:lpstr>Overview</vt:lpstr>
      <vt:lpstr>Objectives</vt:lpstr>
      <vt:lpstr>Introduction to Multimedia</vt:lpstr>
      <vt:lpstr>Multimedia is a combination of</vt:lpstr>
      <vt:lpstr>Retention rate</vt:lpstr>
      <vt:lpstr>Multimedia Terminologies</vt:lpstr>
      <vt:lpstr>Multimedia Terminologies</vt:lpstr>
      <vt:lpstr>Introduction to Multimedia</vt:lpstr>
      <vt:lpstr>Introduction to Multimedia</vt:lpstr>
      <vt:lpstr>Introduction to Multimedia</vt:lpstr>
      <vt:lpstr>Non linear (interactive) multimedia</vt:lpstr>
      <vt:lpstr>Introduction to Multimedia</vt:lpstr>
      <vt:lpstr>PowerPoint Presentation</vt:lpstr>
      <vt:lpstr>PowerPoint Presentation</vt:lpstr>
      <vt:lpstr>Comparison </vt:lpstr>
      <vt:lpstr>CD and DVD burners Software</vt:lpstr>
      <vt:lpstr>Why Multimedia?</vt:lpstr>
      <vt:lpstr>Applications of Multimedia</vt:lpstr>
      <vt:lpstr>Applications of Multimedia</vt:lpstr>
      <vt:lpstr>Applications of Multimedia</vt:lpstr>
      <vt:lpstr>PowerPoint Presentation</vt:lpstr>
      <vt:lpstr>PowerPoint Presentation</vt:lpstr>
      <vt:lpstr>Examples of Multimedia Application</vt:lpstr>
      <vt:lpstr>Virtual Reality</vt:lpstr>
      <vt:lpstr>(cont.) Virtual Reality</vt:lpstr>
      <vt:lpstr>PowerPoint Presentation</vt:lpstr>
      <vt:lpstr>PowerPoint Presentation</vt:lpstr>
      <vt:lpstr>Summary</vt:lpstr>
    </vt:vector>
  </TitlesOfParts>
  <Company>UiTM Kelantan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: Introduction to Multimedia</dc:title>
  <dc:creator>SAPabd</dc:creator>
  <cp:lastModifiedBy>MOHD SAIFULNIZAM BIN ABU BAKAR</cp:lastModifiedBy>
  <cp:revision>59</cp:revision>
  <dcterms:created xsi:type="dcterms:W3CDTF">2012-05-17T12:05:16Z</dcterms:created>
  <dcterms:modified xsi:type="dcterms:W3CDTF">2018-09-29T01:27:01Z</dcterms:modified>
</cp:coreProperties>
</file>