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-c200" ContentType="image/gi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57"/>
  </p:notesMasterIdLst>
  <p:handoutMasterIdLst>
    <p:handoutMasterId r:id="rId58"/>
  </p:handoutMasterIdLst>
  <p:sldIdLst>
    <p:sldId id="256" r:id="rId2"/>
    <p:sldId id="257" r:id="rId3"/>
    <p:sldId id="258" r:id="rId4"/>
    <p:sldId id="259" r:id="rId5"/>
    <p:sldId id="260" r:id="rId6"/>
    <p:sldId id="307" r:id="rId7"/>
    <p:sldId id="308" r:id="rId8"/>
    <p:sldId id="261" r:id="rId9"/>
    <p:sldId id="311" r:id="rId10"/>
    <p:sldId id="309" r:id="rId11"/>
    <p:sldId id="289" r:id="rId12"/>
    <p:sldId id="288" r:id="rId13"/>
    <p:sldId id="263" r:id="rId14"/>
    <p:sldId id="303" r:id="rId15"/>
    <p:sldId id="290" r:id="rId16"/>
    <p:sldId id="262" r:id="rId17"/>
    <p:sldId id="264" r:id="rId18"/>
    <p:sldId id="265" r:id="rId19"/>
    <p:sldId id="266" r:id="rId20"/>
    <p:sldId id="276" r:id="rId21"/>
    <p:sldId id="304" r:id="rId22"/>
    <p:sldId id="267" r:id="rId23"/>
    <p:sldId id="268" r:id="rId24"/>
    <p:sldId id="277" r:id="rId25"/>
    <p:sldId id="269" r:id="rId26"/>
    <p:sldId id="270" r:id="rId27"/>
    <p:sldId id="291" r:id="rId28"/>
    <p:sldId id="278" r:id="rId29"/>
    <p:sldId id="271" r:id="rId30"/>
    <p:sldId id="293" r:id="rId31"/>
    <p:sldId id="292" r:id="rId32"/>
    <p:sldId id="310" r:id="rId33"/>
    <p:sldId id="306" r:id="rId34"/>
    <p:sldId id="272" r:id="rId35"/>
    <p:sldId id="299" r:id="rId36"/>
    <p:sldId id="300" r:id="rId37"/>
    <p:sldId id="273" r:id="rId38"/>
    <p:sldId id="274" r:id="rId39"/>
    <p:sldId id="279" r:id="rId40"/>
    <p:sldId id="275" r:id="rId41"/>
    <p:sldId id="280" r:id="rId42"/>
    <p:sldId id="281" r:id="rId43"/>
    <p:sldId id="294" r:id="rId44"/>
    <p:sldId id="295" r:id="rId45"/>
    <p:sldId id="296" r:id="rId46"/>
    <p:sldId id="298" r:id="rId47"/>
    <p:sldId id="297" r:id="rId48"/>
    <p:sldId id="282" r:id="rId49"/>
    <p:sldId id="302" r:id="rId50"/>
    <p:sldId id="301" r:id="rId51"/>
    <p:sldId id="283" r:id="rId52"/>
    <p:sldId id="284" r:id="rId53"/>
    <p:sldId id="285" r:id="rId54"/>
    <p:sldId id="286" r:id="rId55"/>
    <p:sldId id="287" r:id="rId56"/>
  </p:sldIdLst>
  <p:sldSz cx="9144000" cy="6858000" type="screen4x3"/>
  <p:notesSz cx="7077075" cy="9077325"/>
  <p:custDataLst>
    <p:tags r:id="rId5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7" d="100"/>
          <a:sy n="97" d="100"/>
        </p:scale>
        <p:origin x="-3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gs" Target="tags/tag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B44973D-534D-4CD6-B9EA-61E4F788F662}" type="doc">
      <dgm:prSet loTypeId="urn:microsoft.com/office/officeart/2005/8/layout/orgChart1" loCatId="hierarchy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7FC4B8ED-0B1F-4FB9-9FB8-4F043D62BB0D}">
      <dgm:prSet phldrT="[Text]"/>
      <dgm:spPr/>
      <dgm:t>
        <a:bodyPr/>
        <a:lstStyle/>
        <a:p>
          <a:r>
            <a:rPr lang="en-US" dirty="0"/>
            <a:t>Still Images</a:t>
          </a:r>
        </a:p>
      </dgm:t>
    </dgm:pt>
    <dgm:pt modelId="{2D7DE252-6329-46F3-90DB-D778C447BABA}" type="parTrans" cxnId="{100001DD-23D1-460F-99F7-8B873A53C1F2}">
      <dgm:prSet/>
      <dgm:spPr/>
      <dgm:t>
        <a:bodyPr/>
        <a:lstStyle/>
        <a:p>
          <a:endParaRPr lang="en-US"/>
        </a:p>
      </dgm:t>
    </dgm:pt>
    <dgm:pt modelId="{BF74D33C-E772-4A80-B91F-B5CAA9F85D14}" type="sibTrans" cxnId="{100001DD-23D1-460F-99F7-8B873A53C1F2}">
      <dgm:prSet/>
      <dgm:spPr/>
      <dgm:t>
        <a:bodyPr/>
        <a:lstStyle/>
        <a:p>
          <a:endParaRPr lang="en-US"/>
        </a:p>
      </dgm:t>
    </dgm:pt>
    <dgm:pt modelId="{E911338C-E61B-464F-B9AC-51633B252BE9}">
      <dgm:prSet phldrT="[Text]"/>
      <dgm:spPr/>
      <dgm:t>
        <a:bodyPr/>
        <a:lstStyle/>
        <a:p>
          <a:r>
            <a:rPr lang="en-US" dirty="0"/>
            <a:t>Bitmaps</a:t>
          </a:r>
        </a:p>
      </dgm:t>
    </dgm:pt>
    <dgm:pt modelId="{DB7D30B6-5B35-48C1-9F4E-48D2CB6041B3}" type="parTrans" cxnId="{E6E98D17-04F2-4A24-AF83-BE4684439318}">
      <dgm:prSet/>
      <dgm:spPr/>
      <dgm:t>
        <a:bodyPr/>
        <a:lstStyle/>
        <a:p>
          <a:endParaRPr lang="en-US"/>
        </a:p>
      </dgm:t>
    </dgm:pt>
    <dgm:pt modelId="{693D9A40-8D84-4216-A711-2B93D069FE7C}" type="sibTrans" cxnId="{E6E98D17-04F2-4A24-AF83-BE4684439318}">
      <dgm:prSet/>
      <dgm:spPr/>
      <dgm:t>
        <a:bodyPr/>
        <a:lstStyle/>
        <a:p>
          <a:endParaRPr lang="en-US"/>
        </a:p>
      </dgm:t>
    </dgm:pt>
    <dgm:pt modelId="{3EF42DFA-C86D-4E80-A3CD-2DB33246C24B}">
      <dgm:prSet phldrT="[Text]"/>
      <dgm:spPr/>
      <dgm:t>
        <a:bodyPr/>
        <a:lstStyle/>
        <a:p>
          <a:r>
            <a:rPr lang="en-US" dirty="0"/>
            <a:t>Vector Drawn </a:t>
          </a:r>
        </a:p>
      </dgm:t>
    </dgm:pt>
    <dgm:pt modelId="{37BE4AC2-D0E4-4A2E-B971-314BC7F1FE3D}" type="parTrans" cxnId="{B63201FA-B4EB-4DDA-B0D8-1E2EBBB5C130}">
      <dgm:prSet/>
      <dgm:spPr/>
      <dgm:t>
        <a:bodyPr/>
        <a:lstStyle/>
        <a:p>
          <a:endParaRPr lang="en-US"/>
        </a:p>
      </dgm:t>
    </dgm:pt>
    <dgm:pt modelId="{EEDA1F2F-4E80-423A-8612-E022618B8981}" type="sibTrans" cxnId="{B63201FA-B4EB-4DDA-B0D8-1E2EBBB5C130}">
      <dgm:prSet/>
      <dgm:spPr/>
      <dgm:t>
        <a:bodyPr/>
        <a:lstStyle/>
        <a:p>
          <a:endParaRPr lang="en-US"/>
        </a:p>
      </dgm:t>
    </dgm:pt>
    <dgm:pt modelId="{DF492122-F364-4219-AAA1-9807BDEFA09A}" type="pres">
      <dgm:prSet presAssocID="{5B44973D-534D-4CD6-B9EA-61E4F788F66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4ED796CC-C2B3-4F71-8733-CE8FBAD79130}" type="pres">
      <dgm:prSet presAssocID="{7FC4B8ED-0B1F-4FB9-9FB8-4F043D62BB0D}" presName="hierRoot1" presStyleCnt="0">
        <dgm:presLayoutVars>
          <dgm:hierBranch val="init"/>
        </dgm:presLayoutVars>
      </dgm:prSet>
      <dgm:spPr/>
    </dgm:pt>
    <dgm:pt modelId="{0B14795C-8262-47F5-8842-FE3A754D1016}" type="pres">
      <dgm:prSet presAssocID="{7FC4B8ED-0B1F-4FB9-9FB8-4F043D62BB0D}" presName="rootComposite1" presStyleCnt="0"/>
      <dgm:spPr/>
    </dgm:pt>
    <dgm:pt modelId="{1082D1A4-C276-435E-9DAD-54DC3225152D}" type="pres">
      <dgm:prSet presAssocID="{7FC4B8ED-0B1F-4FB9-9FB8-4F043D62BB0D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4401530-F85A-4331-BEB0-0D442023E0CD}" type="pres">
      <dgm:prSet presAssocID="{7FC4B8ED-0B1F-4FB9-9FB8-4F043D62BB0D}" presName="rootConnector1" presStyleLbl="node1" presStyleIdx="0" presStyleCnt="0"/>
      <dgm:spPr/>
      <dgm:t>
        <a:bodyPr/>
        <a:lstStyle/>
        <a:p>
          <a:endParaRPr lang="en-US"/>
        </a:p>
      </dgm:t>
    </dgm:pt>
    <dgm:pt modelId="{3C9C78C2-F1D0-404F-8707-EFD45DBC8068}" type="pres">
      <dgm:prSet presAssocID="{7FC4B8ED-0B1F-4FB9-9FB8-4F043D62BB0D}" presName="hierChild2" presStyleCnt="0"/>
      <dgm:spPr/>
    </dgm:pt>
    <dgm:pt modelId="{9D43A456-AEF8-4B38-B161-5909B3EA0A89}" type="pres">
      <dgm:prSet presAssocID="{DB7D30B6-5B35-48C1-9F4E-48D2CB6041B3}" presName="Name37" presStyleLbl="parChTrans1D2" presStyleIdx="0" presStyleCnt="2"/>
      <dgm:spPr/>
      <dgm:t>
        <a:bodyPr/>
        <a:lstStyle/>
        <a:p>
          <a:endParaRPr lang="en-US"/>
        </a:p>
      </dgm:t>
    </dgm:pt>
    <dgm:pt modelId="{336BA6EE-7DAC-48A3-B594-668A8DFEC009}" type="pres">
      <dgm:prSet presAssocID="{E911338C-E61B-464F-B9AC-51633B252BE9}" presName="hierRoot2" presStyleCnt="0">
        <dgm:presLayoutVars>
          <dgm:hierBranch val="init"/>
        </dgm:presLayoutVars>
      </dgm:prSet>
      <dgm:spPr/>
    </dgm:pt>
    <dgm:pt modelId="{EDC5AB4C-E615-4F1B-AA5A-8D7EFEDB1DAC}" type="pres">
      <dgm:prSet presAssocID="{E911338C-E61B-464F-B9AC-51633B252BE9}" presName="rootComposite" presStyleCnt="0"/>
      <dgm:spPr/>
    </dgm:pt>
    <dgm:pt modelId="{736044A1-BC9F-4343-9582-B1FBD0767F10}" type="pres">
      <dgm:prSet presAssocID="{E911338C-E61B-464F-B9AC-51633B252BE9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500A732-51D1-4D6C-86AB-7E48A01A2BE6}" type="pres">
      <dgm:prSet presAssocID="{E911338C-E61B-464F-B9AC-51633B252BE9}" presName="rootConnector" presStyleLbl="node2" presStyleIdx="0" presStyleCnt="2"/>
      <dgm:spPr/>
      <dgm:t>
        <a:bodyPr/>
        <a:lstStyle/>
        <a:p>
          <a:endParaRPr lang="en-US"/>
        </a:p>
      </dgm:t>
    </dgm:pt>
    <dgm:pt modelId="{065E7434-E0FC-412D-B76B-DC2160E69E43}" type="pres">
      <dgm:prSet presAssocID="{E911338C-E61B-464F-B9AC-51633B252BE9}" presName="hierChild4" presStyleCnt="0"/>
      <dgm:spPr/>
    </dgm:pt>
    <dgm:pt modelId="{964DED7A-FF46-416D-BB0D-1EBD923F83F4}" type="pres">
      <dgm:prSet presAssocID="{E911338C-E61B-464F-B9AC-51633B252BE9}" presName="hierChild5" presStyleCnt="0"/>
      <dgm:spPr/>
    </dgm:pt>
    <dgm:pt modelId="{514012ED-1358-486E-86FF-1F2AF73101C6}" type="pres">
      <dgm:prSet presAssocID="{37BE4AC2-D0E4-4A2E-B971-314BC7F1FE3D}" presName="Name37" presStyleLbl="parChTrans1D2" presStyleIdx="1" presStyleCnt="2"/>
      <dgm:spPr/>
      <dgm:t>
        <a:bodyPr/>
        <a:lstStyle/>
        <a:p>
          <a:endParaRPr lang="en-US"/>
        </a:p>
      </dgm:t>
    </dgm:pt>
    <dgm:pt modelId="{ECE68EAF-B824-4862-9251-13BAC25F39AB}" type="pres">
      <dgm:prSet presAssocID="{3EF42DFA-C86D-4E80-A3CD-2DB33246C24B}" presName="hierRoot2" presStyleCnt="0">
        <dgm:presLayoutVars>
          <dgm:hierBranch val="init"/>
        </dgm:presLayoutVars>
      </dgm:prSet>
      <dgm:spPr/>
    </dgm:pt>
    <dgm:pt modelId="{4358C26C-91B4-4934-81AD-507DBC233A2E}" type="pres">
      <dgm:prSet presAssocID="{3EF42DFA-C86D-4E80-A3CD-2DB33246C24B}" presName="rootComposite" presStyleCnt="0"/>
      <dgm:spPr/>
    </dgm:pt>
    <dgm:pt modelId="{4029F151-9109-489D-B915-A8FFE2C67502}" type="pres">
      <dgm:prSet presAssocID="{3EF42DFA-C86D-4E80-A3CD-2DB33246C24B}" presName="rootText" presStyleLbl="node2" presStyleIdx="1" presStyleCnt="2" custScaleX="13941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B2785BA-9FC7-4C71-9016-E41FDFAA4B14}" type="pres">
      <dgm:prSet presAssocID="{3EF42DFA-C86D-4E80-A3CD-2DB33246C24B}" presName="rootConnector" presStyleLbl="node2" presStyleIdx="1" presStyleCnt="2"/>
      <dgm:spPr/>
      <dgm:t>
        <a:bodyPr/>
        <a:lstStyle/>
        <a:p>
          <a:endParaRPr lang="en-US"/>
        </a:p>
      </dgm:t>
    </dgm:pt>
    <dgm:pt modelId="{77339E9F-D015-4D69-9F13-DA33E38C3C20}" type="pres">
      <dgm:prSet presAssocID="{3EF42DFA-C86D-4E80-A3CD-2DB33246C24B}" presName="hierChild4" presStyleCnt="0"/>
      <dgm:spPr/>
    </dgm:pt>
    <dgm:pt modelId="{3C5FD0E3-7229-4313-9AE5-46316A9D535E}" type="pres">
      <dgm:prSet presAssocID="{3EF42DFA-C86D-4E80-A3CD-2DB33246C24B}" presName="hierChild5" presStyleCnt="0"/>
      <dgm:spPr/>
    </dgm:pt>
    <dgm:pt modelId="{30C09F9D-57EB-4CE2-ABB8-01ABEF764CF3}" type="pres">
      <dgm:prSet presAssocID="{7FC4B8ED-0B1F-4FB9-9FB8-4F043D62BB0D}" presName="hierChild3" presStyleCnt="0"/>
      <dgm:spPr/>
    </dgm:pt>
  </dgm:ptLst>
  <dgm:cxnLst>
    <dgm:cxn modelId="{E6E98D17-04F2-4A24-AF83-BE4684439318}" srcId="{7FC4B8ED-0B1F-4FB9-9FB8-4F043D62BB0D}" destId="{E911338C-E61B-464F-B9AC-51633B252BE9}" srcOrd="0" destOrd="0" parTransId="{DB7D30B6-5B35-48C1-9F4E-48D2CB6041B3}" sibTransId="{693D9A40-8D84-4216-A711-2B93D069FE7C}"/>
    <dgm:cxn modelId="{03B89970-5DBB-458D-9E1B-49A8A1DEFB24}" type="presOf" srcId="{E911338C-E61B-464F-B9AC-51633B252BE9}" destId="{736044A1-BC9F-4343-9582-B1FBD0767F10}" srcOrd="0" destOrd="0" presId="urn:microsoft.com/office/officeart/2005/8/layout/orgChart1"/>
    <dgm:cxn modelId="{822F602A-B29B-499A-BC33-950BA7AD4B2A}" type="presOf" srcId="{3EF42DFA-C86D-4E80-A3CD-2DB33246C24B}" destId="{4029F151-9109-489D-B915-A8FFE2C67502}" srcOrd="0" destOrd="0" presId="urn:microsoft.com/office/officeart/2005/8/layout/orgChart1"/>
    <dgm:cxn modelId="{49F49A1D-5B6D-4E67-AADE-0796BFECC361}" type="presOf" srcId="{3EF42DFA-C86D-4E80-A3CD-2DB33246C24B}" destId="{9B2785BA-9FC7-4C71-9016-E41FDFAA4B14}" srcOrd="1" destOrd="0" presId="urn:microsoft.com/office/officeart/2005/8/layout/orgChart1"/>
    <dgm:cxn modelId="{0738F9AD-7CB6-44BA-B4F3-4FD8A141D933}" type="presOf" srcId="{37BE4AC2-D0E4-4A2E-B971-314BC7F1FE3D}" destId="{514012ED-1358-486E-86FF-1F2AF73101C6}" srcOrd="0" destOrd="0" presId="urn:microsoft.com/office/officeart/2005/8/layout/orgChart1"/>
    <dgm:cxn modelId="{13237DB2-3712-4E2B-89F7-3B3B7A15543F}" type="presOf" srcId="{5B44973D-534D-4CD6-B9EA-61E4F788F662}" destId="{DF492122-F364-4219-AAA1-9807BDEFA09A}" srcOrd="0" destOrd="0" presId="urn:microsoft.com/office/officeart/2005/8/layout/orgChart1"/>
    <dgm:cxn modelId="{4EBF8A26-8C2F-4F83-BE73-069F70613EF0}" type="presOf" srcId="{7FC4B8ED-0B1F-4FB9-9FB8-4F043D62BB0D}" destId="{44401530-F85A-4331-BEB0-0D442023E0CD}" srcOrd="1" destOrd="0" presId="urn:microsoft.com/office/officeart/2005/8/layout/orgChart1"/>
    <dgm:cxn modelId="{EFB63942-BE58-4EB3-82E5-D7580F5F43D2}" type="presOf" srcId="{DB7D30B6-5B35-48C1-9F4E-48D2CB6041B3}" destId="{9D43A456-AEF8-4B38-B161-5909B3EA0A89}" srcOrd="0" destOrd="0" presId="urn:microsoft.com/office/officeart/2005/8/layout/orgChart1"/>
    <dgm:cxn modelId="{C9C70321-B698-4C4C-8E92-1E5A7F98111C}" type="presOf" srcId="{7FC4B8ED-0B1F-4FB9-9FB8-4F043D62BB0D}" destId="{1082D1A4-C276-435E-9DAD-54DC3225152D}" srcOrd="0" destOrd="0" presId="urn:microsoft.com/office/officeart/2005/8/layout/orgChart1"/>
    <dgm:cxn modelId="{B63201FA-B4EB-4DDA-B0D8-1E2EBBB5C130}" srcId="{7FC4B8ED-0B1F-4FB9-9FB8-4F043D62BB0D}" destId="{3EF42DFA-C86D-4E80-A3CD-2DB33246C24B}" srcOrd="1" destOrd="0" parTransId="{37BE4AC2-D0E4-4A2E-B971-314BC7F1FE3D}" sibTransId="{EEDA1F2F-4E80-423A-8612-E022618B8981}"/>
    <dgm:cxn modelId="{BB2350A6-BB2B-4A6E-A0C7-FB974E0E63D1}" type="presOf" srcId="{E911338C-E61B-464F-B9AC-51633B252BE9}" destId="{5500A732-51D1-4D6C-86AB-7E48A01A2BE6}" srcOrd="1" destOrd="0" presId="urn:microsoft.com/office/officeart/2005/8/layout/orgChart1"/>
    <dgm:cxn modelId="{100001DD-23D1-460F-99F7-8B873A53C1F2}" srcId="{5B44973D-534D-4CD6-B9EA-61E4F788F662}" destId="{7FC4B8ED-0B1F-4FB9-9FB8-4F043D62BB0D}" srcOrd="0" destOrd="0" parTransId="{2D7DE252-6329-46F3-90DB-D778C447BABA}" sibTransId="{BF74D33C-E772-4A80-B91F-B5CAA9F85D14}"/>
    <dgm:cxn modelId="{C64200A4-C990-4085-B321-B078FB6EDD58}" type="presParOf" srcId="{DF492122-F364-4219-AAA1-9807BDEFA09A}" destId="{4ED796CC-C2B3-4F71-8733-CE8FBAD79130}" srcOrd="0" destOrd="0" presId="urn:microsoft.com/office/officeart/2005/8/layout/orgChart1"/>
    <dgm:cxn modelId="{D01495AE-235F-42BA-8A5E-46B28A41A485}" type="presParOf" srcId="{4ED796CC-C2B3-4F71-8733-CE8FBAD79130}" destId="{0B14795C-8262-47F5-8842-FE3A754D1016}" srcOrd="0" destOrd="0" presId="urn:microsoft.com/office/officeart/2005/8/layout/orgChart1"/>
    <dgm:cxn modelId="{242B0FB2-9422-421E-8BC0-266BED8C8554}" type="presParOf" srcId="{0B14795C-8262-47F5-8842-FE3A754D1016}" destId="{1082D1A4-C276-435E-9DAD-54DC3225152D}" srcOrd="0" destOrd="0" presId="urn:microsoft.com/office/officeart/2005/8/layout/orgChart1"/>
    <dgm:cxn modelId="{41495AA2-CA3F-4711-AD4F-F02DF25DA164}" type="presParOf" srcId="{0B14795C-8262-47F5-8842-FE3A754D1016}" destId="{44401530-F85A-4331-BEB0-0D442023E0CD}" srcOrd="1" destOrd="0" presId="urn:microsoft.com/office/officeart/2005/8/layout/orgChart1"/>
    <dgm:cxn modelId="{B18CBEDD-863A-4CA5-9A8C-101E7DA6F3B4}" type="presParOf" srcId="{4ED796CC-C2B3-4F71-8733-CE8FBAD79130}" destId="{3C9C78C2-F1D0-404F-8707-EFD45DBC8068}" srcOrd="1" destOrd="0" presId="urn:microsoft.com/office/officeart/2005/8/layout/orgChart1"/>
    <dgm:cxn modelId="{2E45DEAA-DC9C-4496-ACEF-DDFF3A5B2894}" type="presParOf" srcId="{3C9C78C2-F1D0-404F-8707-EFD45DBC8068}" destId="{9D43A456-AEF8-4B38-B161-5909B3EA0A89}" srcOrd="0" destOrd="0" presId="urn:microsoft.com/office/officeart/2005/8/layout/orgChart1"/>
    <dgm:cxn modelId="{37AD04C3-41D1-42BC-A0D0-67FAD2ED76C2}" type="presParOf" srcId="{3C9C78C2-F1D0-404F-8707-EFD45DBC8068}" destId="{336BA6EE-7DAC-48A3-B594-668A8DFEC009}" srcOrd="1" destOrd="0" presId="urn:microsoft.com/office/officeart/2005/8/layout/orgChart1"/>
    <dgm:cxn modelId="{91CBD684-696C-4A59-A229-7DD3AA7E0B86}" type="presParOf" srcId="{336BA6EE-7DAC-48A3-B594-668A8DFEC009}" destId="{EDC5AB4C-E615-4F1B-AA5A-8D7EFEDB1DAC}" srcOrd="0" destOrd="0" presId="urn:microsoft.com/office/officeart/2005/8/layout/orgChart1"/>
    <dgm:cxn modelId="{10CFED50-2DF2-4E2F-9337-7AE460EB3DC3}" type="presParOf" srcId="{EDC5AB4C-E615-4F1B-AA5A-8D7EFEDB1DAC}" destId="{736044A1-BC9F-4343-9582-B1FBD0767F10}" srcOrd="0" destOrd="0" presId="urn:microsoft.com/office/officeart/2005/8/layout/orgChart1"/>
    <dgm:cxn modelId="{7BC9D481-7579-48A6-80CE-0C4A5E913757}" type="presParOf" srcId="{EDC5AB4C-E615-4F1B-AA5A-8D7EFEDB1DAC}" destId="{5500A732-51D1-4D6C-86AB-7E48A01A2BE6}" srcOrd="1" destOrd="0" presId="urn:microsoft.com/office/officeart/2005/8/layout/orgChart1"/>
    <dgm:cxn modelId="{F58E0590-88D0-41E2-A0A5-B81C2DF07F32}" type="presParOf" srcId="{336BA6EE-7DAC-48A3-B594-668A8DFEC009}" destId="{065E7434-E0FC-412D-B76B-DC2160E69E43}" srcOrd="1" destOrd="0" presId="urn:microsoft.com/office/officeart/2005/8/layout/orgChart1"/>
    <dgm:cxn modelId="{08B0E87F-B83D-4B79-AE20-E80BB490340D}" type="presParOf" srcId="{336BA6EE-7DAC-48A3-B594-668A8DFEC009}" destId="{964DED7A-FF46-416D-BB0D-1EBD923F83F4}" srcOrd="2" destOrd="0" presId="urn:microsoft.com/office/officeart/2005/8/layout/orgChart1"/>
    <dgm:cxn modelId="{C61CD0D0-3AB6-4882-9AB9-F369E157E80F}" type="presParOf" srcId="{3C9C78C2-F1D0-404F-8707-EFD45DBC8068}" destId="{514012ED-1358-486E-86FF-1F2AF73101C6}" srcOrd="2" destOrd="0" presId="urn:microsoft.com/office/officeart/2005/8/layout/orgChart1"/>
    <dgm:cxn modelId="{3DB5A0C5-2FE3-4754-BCD2-D0421F452B77}" type="presParOf" srcId="{3C9C78C2-F1D0-404F-8707-EFD45DBC8068}" destId="{ECE68EAF-B824-4862-9251-13BAC25F39AB}" srcOrd="3" destOrd="0" presId="urn:microsoft.com/office/officeart/2005/8/layout/orgChart1"/>
    <dgm:cxn modelId="{027B4252-5D34-48A1-8C1D-84B02C9570CA}" type="presParOf" srcId="{ECE68EAF-B824-4862-9251-13BAC25F39AB}" destId="{4358C26C-91B4-4934-81AD-507DBC233A2E}" srcOrd="0" destOrd="0" presId="urn:microsoft.com/office/officeart/2005/8/layout/orgChart1"/>
    <dgm:cxn modelId="{1257AA9F-115D-4634-A699-2FC0CBFE031C}" type="presParOf" srcId="{4358C26C-91B4-4934-81AD-507DBC233A2E}" destId="{4029F151-9109-489D-B915-A8FFE2C67502}" srcOrd="0" destOrd="0" presId="urn:microsoft.com/office/officeart/2005/8/layout/orgChart1"/>
    <dgm:cxn modelId="{13BD621E-6929-4C89-86FE-72F67044EF52}" type="presParOf" srcId="{4358C26C-91B4-4934-81AD-507DBC233A2E}" destId="{9B2785BA-9FC7-4C71-9016-E41FDFAA4B14}" srcOrd="1" destOrd="0" presId="urn:microsoft.com/office/officeart/2005/8/layout/orgChart1"/>
    <dgm:cxn modelId="{97681748-D92C-416C-9757-46868A1883FE}" type="presParOf" srcId="{ECE68EAF-B824-4862-9251-13BAC25F39AB}" destId="{77339E9F-D015-4D69-9F13-DA33E38C3C20}" srcOrd="1" destOrd="0" presId="urn:microsoft.com/office/officeart/2005/8/layout/orgChart1"/>
    <dgm:cxn modelId="{C8F8F038-6331-4330-A7B8-CE017FC67DFF}" type="presParOf" srcId="{ECE68EAF-B824-4862-9251-13BAC25F39AB}" destId="{3C5FD0E3-7229-4313-9AE5-46316A9D535E}" srcOrd="2" destOrd="0" presId="urn:microsoft.com/office/officeart/2005/8/layout/orgChart1"/>
    <dgm:cxn modelId="{D26FAABB-41DF-4C5B-ACCF-A6727EE7C346}" type="presParOf" srcId="{4ED796CC-C2B3-4F71-8733-CE8FBAD79130}" destId="{30C09F9D-57EB-4CE2-ABB8-01ABEF764CF3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4012ED-1358-486E-86FF-1F2AF73101C6}">
      <dsp:nvSpPr>
        <dsp:cNvPr id="0" name=""/>
        <dsp:cNvSpPr/>
      </dsp:nvSpPr>
      <dsp:spPr>
        <a:xfrm>
          <a:off x="1714500" y="1182574"/>
          <a:ext cx="796440" cy="2764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8225"/>
              </a:lnTo>
              <a:lnTo>
                <a:pt x="796440" y="138225"/>
              </a:lnTo>
              <a:lnTo>
                <a:pt x="796440" y="276450"/>
              </a:lnTo>
            </a:path>
          </a:pathLst>
        </a:custGeom>
        <a:noFill/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43A456-AEF8-4B38-B161-5909B3EA0A89}">
      <dsp:nvSpPr>
        <dsp:cNvPr id="0" name=""/>
        <dsp:cNvSpPr/>
      </dsp:nvSpPr>
      <dsp:spPr>
        <a:xfrm>
          <a:off x="658623" y="1182574"/>
          <a:ext cx="1055876" cy="276450"/>
        </a:xfrm>
        <a:custGeom>
          <a:avLst/>
          <a:gdLst/>
          <a:ahLst/>
          <a:cxnLst/>
          <a:rect l="0" t="0" r="0" b="0"/>
          <a:pathLst>
            <a:path>
              <a:moveTo>
                <a:pt x="1055876" y="0"/>
              </a:moveTo>
              <a:lnTo>
                <a:pt x="1055876" y="138225"/>
              </a:lnTo>
              <a:lnTo>
                <a:pt x="0" y="138225"/>
              </a:lnTo>
              <a:lnTo>
                <a:pt x="0" y="276450"/>
              </a:lnTo>
            </a:path>
          </a:pathLst>
        </a:custGeom>
        <a:noFill/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82D1A4-C276-435E-9DAD-54DC3225152D}">
      <dsp:nvSpPr>
        <dsp:cNvPr id="0" name=""/>
        <dsp:cNvSpPr/>
      </dsp:nvSpPr>
      <dsp:spPr>
        <a:xfrm>
          <a:off x="1056284" y="524359"/>
          <a:ext cx="1316431" cy="658215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/>
            <a:t>Still Images</a:t>
          </a:r>
        </a:p>
      </dsp:txBody>
      <dsp:txXfrm>
        <a:off x="1056284" y="524359"/>
        <a:ext cx="1316431" cy="658215"/>
      </dsp:txXfrm>
    </dsp:sp>
    <dsp:sp modelId="{736044A1-BC9F-4343-9582-B1FBD0767F10}">
      <dsp:nvSpPr>
        <dsp:cNvPr id="0" name=""/>
        <dsp:cNvSpPr/>
      </dsp:nvSpPr>
      <dsp:spPr>
        <a:xfrm>
          <a:off x="407" y="1459025"/>
          <a:ext cx="1316431" cy="658215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/>
            <a:t>Bitmaps</a:t>
          </a:r>
        </a:p>
      </dsp:txBody>
      <dsp:txXfrm>
        <a:off x="407" y="1459025"/>
        <a:ext cx="1316431" cy="658215"/>
      </dsp:txXfrm>
    </dsp:sp>
    <dsp:sp modelId="{4029F151-9109-489D-B915-A8FFE2C67502}">
      <dsp:nvSpPr>
        <dsp:cNvPr id="0" name=""/>
        <dsp:cNvSpPr/>
      </dsp:nvSpPr>
      <dsp:spPr>
        <a:xfrm>
          <a:off x="1593289" y="1459025"/>
          <a:ext cx="1835302" cy="658215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/>
            <a:t>Vector Drawn </a:t>
          </a:r>
        </a:p>
      </dsp:txBody>
      <dsp:txXfrm>
        <a:off x="1593289" y="1459025"/>
        <a:ext cx="1835302" cy="6582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5386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08705" y="0"/>
            <a:ext cx="3066733" cy="45386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C1F90F-0243-493F-932E-F77A46DA87D9}" type="datetimeFigureOut">
              <a:rPr lang="en-US" smtClean="0"/>
              <a:pPr/>
              <a:t>3/19/2019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21883"/>
            <a:ext cx="3066733" cy="4538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08705" y="8621883"/>
            <a:ext cx="3066733" cy="4538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2EE3F2-E04C-4054-B3C5-C882393F48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4665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5386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5386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C33C2A-37BF-41C0-85B8-C20F791DB75A}" type="datetimeFigureOut">
              <a:rPr lang="en-US" smtClean="0"/>
              <a:pPr/>
              <a:t>3/19/2019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681038"/>
            <a:ext cx="4537075" cy="3403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311730"/>
            <a:ext cx="5661660" cy="40847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21883"/>
            <a:ext cx="3066733" cy="4538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621883"/>
            <a:ext cx="3066733" cy="4538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8930FD-2AF5-4FE3-A8AC-638748CC51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9885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930FD-2AF5-4FE3-A8AC-638748CC51B4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930FD-2AF5-4FE3-A8AC-638748CC51B4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930FD-2AF5-4FE3-A8AC-638748CC51B4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9pPr>
          </a:lstStyle>
          <a:p>
            <a:pPr eaLnBrk="1" hangingPunct="1"/>
            <a:fld id="{6AF46345-EA41-46B2-BB71-EDCBB8AB42D4}" type="slidenum">
              <a:rPr lang="en-GB" altLang="en-US" sz="1200" smtClean="0">
                <a:solidFill>
                  <a:srgbClr val="000000"/>
                </a:solidFill>
                <a:latin typeface="Times New Roman" pitchFamily="16" charset="0"/>
              </a:rPr>
              <a:pPr eaLnBrk="1" hangingPunct="1"/>
              <a:t>33</a:t>
            </a:fld>
            <a:endParaRPr lang="en-GB" altLang="en-US" sz="12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7987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70000" y="681038"/>
            <a:ext cx="4537075" cy="3402012"/>
          </a:xfrm>
          <a:ln/>
        </p:spPr>
      </p:sp>
      <p:sp>
        <p:nvSpPr>
          <p:cNvPr id="7987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8510" y="4313086"/>
            <a:ext cx="5660057" cy="408363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930FD-2AF5-4FE3-A8AC-638748CC51B4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930FD-2AF5-4FE3-A8AC-638748CC51B4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930FD-2AF5-4FE3-A8AC-638748CC51B4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930FD-2AF5-4FE3-A8AC-638748CC51B4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930FD-2AF5-4FE3-A8AC-638748CC51B4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2152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9pPr>
          </a:lstStyle>
          <a:p>
            <a:pPr eaLnBrk="1" hangingPunct="1"/>
            <a:fld id="{E70C7FEB-E082-4E53-B650-FBC67CA0752D}" type="slidenum">
              <a:rPr lang="en-GB" altLang="en-US" sz="1200" smtClean="0">
                <a:solidFill>
                  <a:srgbClr val="000000"/>
                </a:solidFill>
                <a:latin typeface="Times New Roman" pitchFamily="16" charset="0"/>
              </a:rPr>
              <a:pPr eaLnBrk="1" hangingPunct="1"/>
              <a:t>14</a:t>
            </a:fld>
            <a:endParaRPr lang="en-GB" altLang="en-US" sz="12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604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70000" y="681038"/>
            <a:ext cx="4537075" cy="3402012"/>
          </a:xfrm>
          <a:ln/>
        </p:spPr>
      </p:sp>
      <p:sp>
        <p:nvSpPr>
          <p:cNvPr id="604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8510" y="4313086"/>
            <a:ext cx="5660057" cy="408363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930FD-2AF5-4FE3-A8AC-638748CC51B4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9pPr>
          </a:lstStyle>
          <a:p>
            <a:pPr eaLnBrk="1" hangingPunct="1"/>
            <a:fld id="{85807CEF-9C75-4C92-883C-BC08B14F0A7A}" type="slidenum">
              <a:rPr lang="en-GB" altLang="en-US" sz="1200" smtClean="0">
                <a:solidFill>
                  <a:srgbClr val="000000"/>
                </a:solidFill>
                <a:latin typeface="Times New Roman" pitchFamily="16" charset="0"/>
              </a:rPr>
              <a:pPr eaLnBrk="1" hangingPunct="1"/>
              <a:t>21</a:t>
            </a:fld>
            <a:endParaRPr lang="en-GB" altLang="en-US" sz="12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675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70000" y="681038"/>
            <a:ext cx="4537075" cy="3402012"/>
          </a:xfrm>
          <a:ln/>
        </p:spPr>
      </p:sp>
      <p:sp>
        <p:nvSpPr>
          <p:cNvPr id="6758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8510" y="4313086"/>
            <a:ext cx="5660057" cy="408363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2F7C0-C164-4FFB-9DF7-3A6305B7EE3D}" type="datetime1">
              <a:rPr lang="en-US" smtClean="0"/>
              <a:t>3/19/2019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CSC253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EC08E-C79D-475D-892E-870EC715683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81000"/>
            <a:ext cx="1524000" cy="638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212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353B5-5883-47DE-9969-E8A1F7382EF4}" type="datetime1">
              <a:rPr lang="en-US" smtClean="0"/>
              <a:t>3/19/2019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CSC253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EC08E-C79D-475D-892E-870EC71568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554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7B527-8902-4D61-A68F-FC4DDA7D8570}" type="datetime1">
              <a:rPr lang="en-US" smtClean="0"/>
              <a:t>3/19/2019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CSC253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EC08E-C79D-475D-892E-870EC71568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222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1A477-02D7-4F25-BB18-7B8CBC1F2089}" type="datetime1">
              <a:rPr lang="en-US" smtClean="0"/>
              <a:t>3/19/2019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CSC253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EC08E-C79D-475D-892E-870EC71568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082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FE21D-5CFA-4F07-8165-9FFAED0803C6}" type="datetime1">
              <a:rPr lang="en-US" smtClean="0"/>
              <a:t>3/19/2019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CSC253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EC08E-C79D-475D-892E-870EC71568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296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DB639-604F-4B84-B2E5-4E0CFF27EA53}" type="datetime1">
              <a:rPr lang="en-US" smtClean="0"/>
              <a:t>3/19/2019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CSC253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EC08E-C79D-475D-892E-870EC71568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281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9FBCE-9CB6-4C68-8368-F29D4540CDEE}" type="datetime1">
              <a:rPr lang="en-US" smtClean="0"/>
              <a:t>3/19/2019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CSC253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EC08E-C79D-475D-892E-870EC71568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236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BBE6E-3C4A-4982-B5B8-B3BA4A362A70}" type="datetime1">
              <a:rPr lang="en-US" smtClean="0"/>
              <a:t>3/19/2019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CSC253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EC08E-C79D-475D-892E-870EC71568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31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6E807-CA3E-4983-A0A4-F660F1796BF5}" type="datetime1">
              <a:rPr lang="en-US" smtClean="0"/>
              <a:t>3/19/2019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CSC253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EC08E-C79D-475D-892E-870EC71568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962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FEAB5-CF9F-499F-8AD0-7A0AC60DAFB3}" type="datetime1">
              <a:rPr lang="en-US" smtClean="0"/>
              <a:t>3/19/2019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CSC253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EC08E-C79D-475D-892E-870EC71568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162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F62A0-C19B-425F-BD15-672ACF36B918}" type="datetime1">
              <a:rPr lang="en-US" smtClean="0"/>
              <a:t>3/19/2019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CSC253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EC08E-C79D-475D-892E-870EC71568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142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000"/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3B669B-6474-43A8-94B4-EDE88455996E}" type="datetime1">
              <a:rPr lang="en-US" smtClean="0"/>
              <a:t>3/19/2019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CSC253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 b="1">
                <a:solidFill>
                  <a:schemeClr val="tx1"/>
                </a:solidFill>
              </a:defRPr>
            </a:lvl1pPr>
          </a:lstStyle>
          <a:p>
            <a:fld id="{A6DEC08E-C79D-475D-892E-870EC715683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2286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-76200" y="6629400"/>
            <a:ext cx="9220200" cy="2286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943600" y="6629400"/>
            <a:ext cx="3200400" cy="2286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4850199-F349-4760-99BE-142913A5F556}"/>
              </a:ext>
            </a:extLst>
          </p:cNvPr>
          <p:cNvSpPr txBox="1"/>
          <p:nvPr userDrawn="1"/>
        </p:nvSpPr>
        <p:spPr>
          <a:xfrm>
            <a:off x="9218748" y="381000"/>
            <a:ext cx="830997" cy="7454041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en-US" sz="1800" dirty="0">
                <a:solidFill>
                  <a:srgbClr val="969696"/>
                </a:solidFill>
              </a:rPr>
              <a:t>Design by</a:t>
            </a:r>
          </a:p>
          <a:p>
            <a:r>
              <a:rPr lang="en-US" sz="2400" b="1" dirty="0">
                <a:solidFill>
                  <a:srgbClr val="969696"/>
                </a:solidFill>
              </a:rPr>
              <a:t>MOHD SAIFULNIZAM ABU BAKAR</a:t>
            </a:r>
          </a:p>
        </p:txBody>
      </p:sp>
    </p:spTree>
    <p:extLst>
      <p:ext uri="{BB962C8B-B14F-4D97-AF65-F5344CB8AC3E}">
        <p14:creationId xmlns:p14="http://schemas.microsoft.com/office/powerpoint/2010/main" val="3930961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gif-c200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gif"/><Relationship Id="rId4" Type="http://schemas.openxmlformats.org/officeDocument/2006/relationships/image" Target="../media/image29.g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anoramafactory.com/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04277"/>
            <a:ext cx="7772400" cy="1470025"/>
          </a:xfrm>
        </p:spPr>
        <p:txBody>
          <a:bodyPr>
            <a:normAutofit/>
          </a:bodyPr>
          <a:lstStyle/>
          <a:p>
            <a:r>
              <a:rPr lang="en-US" sz="6000" b="1" dirty="0"/>
              <a:t>TOPIC </a:t>
            </a:r>
            <a:r>
              <a:rPr lang="en-US" sz="6000" b="1" dirty="0" smtClean="0"/>
              <a:t>4 </a:t>
            </a:r>
            <a:r>
              <a:rPr lang="en-US" sz="6000" b="1" dirty="0"/>
              <a:t>- GRAPHICS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743200"/>
            <a:ext cx="2438400" cy="2438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30C032F-E058-4A6D-819C-C630E2AC2FC3}"/>
              </a:ext>
            </a:extLst>
          </p:cNvPr>
          <p:cNvSpPr txBox="1"/>
          <p:nvPr/>
        </p:nvSpPr>
        <p:spPr>
          <a:xfrm>
            <a:off x="1676400" y="5517249"/>
            <a:ext cx="609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dirty="0"/>
              <a:t>Arranged by :</a:t>
            </a:r>
          </a:p>
          <a:p>
            <a:pPr algn="ctr"/>
            <a:r>
              <a:rPr lang="en-MY" dirty="0"/>
              <a:t>MOHD SAIFULNIZAM ABU BAKAR</a:t>
            </a:r>
          </a:p>
          <a:p>
            <a:pPr algn="ctr"/>
            <a:r>
              <a:rPr lang="en-MY" dirty="0"/>
              <a:t>saiful.uitm.edu.my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DBE5ED-8231-43B3-81E9-75F1C4E81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Y" dirty="0"/>
              <a:t>pixels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5232C7E-E57C-46C4-BA58-FB6882D91D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FE609A3-6058-4A55-9E87-9FE6F72ED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CSC253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F20E599-5A5A-4C90-A776-F970EF1CE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EC08E-C79D-475D-892E-870EC715683B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4098" name="Picture 2" descr="Image result for pixels photo">
            <a:extLst>
              <a:ext uri="{FF2B5EF4-FFF2-40B4-BE49-F238E27FC236}">
                <a16:creationId xmlns:a16="http://schemas.microsoft.com/office/drawing/2014/main" xmlns="" id="{3C671DDE-E0E8-492C-867D-EB333653BD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20" y="1600200"/>
            <a:ext cx="3067050" cy="306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www.wired.com/images_blogs/wiredscience/2010/06/pixels.jpg">
            <a:extLst>
              <a:ext uri="{FF2B5EF4-FFF2-40B4-BE49-F238E27FC236}">
                <a16:creationId xmlns:a16="http://schemas.microsoft.com/office/drawing/2014/main" xmlns="" id="{3303BC06-3256-4D9A-A142-7AF102AD8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944" y="1600200"/>
            <a:ext cx="3898511" cy="4958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6292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(cont.) Bitmaps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733800" cy="487375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The smiley face is a bitmap image. When enlarged, individual pixels appear as squares. Zooming in further, they can be analyzed, with their colors constructed by adding the values for red, green and blue.</a:t>
            </a:r>
          </a:p>
        </p:txBody>
      </p:sp>
      <p:pic>
        <p:nvPicPr>
          <p:cNvPr id="1026" name="Picture 2" descr="http://upload.wikimedia.org/wikipedia/commons/thumb/3/3b/Rgb-raster-image.svg/368px-Rgb-raster-image.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1752600"/>
            <a:ext cx="3505200" cy="3810000"/>
          </a:xfrm>
          <a:prstGeom prst="rect">
            <a:avLst/>
          </a:prstGeom>
          <a:noFill/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CSC253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EC08E-C79D-475D-892E-870EC715683B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(cont.) Bitmaps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001000" cy="4873752"/>
          </a:xfrm>
        </p:spPr>
        <p:txBody>
          <a:bodyPr/>
          <a:lstStyle/>
          <a:p>
            <a:pPr marL="419100" indent="-382588"/>
            <a:r>
              <a:rPr lang="en-US" dirty="0"/>
              <a:t>Bitmaps are an image format suited for creation of:</a:t>
            </a:r>
          </a:p>
          <a:p>
            <a:pPr marL="722313" lvl="1" indent="-273050"/>
            <a:r>
              <a:rPr lang="en-US" sz="2600" dirty="0"/>
              <a:t>Photo-realistic images.</a:t>
            </a:r>
          </a:p>
          <a:p>
            <a:pPr marL="722313" lvl="1" indent="-273050"/>
            <a:r>
              <a:rPr lang="en-US" sz="2600" dirty="0"/>
              <a:t>Complex drawings.</a:t>
            </a:r>
          </a:p>
          <a:p>
            <a:pPr marL="722313" lvl="1" indent="-273050"/>
            <a:r>
              <a:rPr lang="en-US" sz="2600" dirty="0"/>
              <a:t>Images that require fine detail.</a:t>
            </a:r>
          </a:p>
          <a:p>
            <a:endParaRPr lang="en-US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4191000"/>
            <a:ext cx="6611938" cy="219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CSC253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EC08E-C79D-475D-892E-870EC715683B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600200"/>
            <a:ext cx="1355433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(cont.) Bitmaps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5" descr="table1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5163" y="1639888"/>
            <a:ext cx="7850187" cy="263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209800" y="4648200"/>
            <a:ext cx="4724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000" dirty="0">
                <a:latin typeface="Verdana" pitchFamily="34" charset="0"/>
              </a:rPr>
              <a:t>Available binary Combinations for Describing a Color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CSC253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EC08E-C79D-475D-892E-870EC715683B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ext Box 1"/>
          <p:cNvSpPr txBox="1">
            <a:spLocks noChangeArrowheads="1"/>
          </p:cNvSpPr>
          <p:nvPr/>
        </p:nvSpPr>
        <p:spPr bwMode="auto">
          <a:xfrm>
            <a:off x="2209800" y="4648200"/>
            <a:ext cx="47244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9pPr>
          </a:lstStyle>
          <a:p>
            <a:pPr algn="ctr" eaLnBrk="1" hangingPunct="1">
              <a:spcBef>
                <a:spcPts val="1250"/>
              </a:spcBef>
              <a:buClrTx/>
              <a:buFontTx/>
              <a:buNone/>
            </a:pPr>
            <a:r>
              <a:rPr lang="en-US" altLang="en-US" sz="2000">
                <a:solidFill>
                  <a:srgbClr val="FFFFFF"/>
                </a:solidFill>
                <a:latin typeface="Verdana" pitchFamily="32" charset="0"/>
              </a:rPr>
              <a:t>Available binary Combinations for Describing a Color</a:t>
            </a:r>
          </a:p>
        </p:txBody>
      </p:sp>
      <p:pic>
        <p:nvPicPr>
          <p:cNvPr id="1229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0200"/>
            <a:ext cx="1905000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229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600200"/>
            <a:ext cx="1905000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229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600200"/>
            <a:ext cx="1905000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2294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600200"/>
            <a:ext cx="1905000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2295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127500"/>
            <a:ext cx="1905000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2296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127500"/>
            <a:ext cx="1905000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2297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127500"/>
            <a:ext cx="1905000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2298" name="Text Box 9"/>
          <p:cNvSpPr txBox="1">
            <a:spLocks noChangeArrowheads="1"/>
          </p:cNvSpPr>
          <p:nvPr/>
        </p:nvSpPr>
        <p:spPr bwMode="auto">
          <a:xfrm>
            <a:off x="457200" y="3086100"/>
            <a:ext cx="198120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altLang="en-US" sz="1600">
                <a:solidFill>
                  <a:srgbClr val="006600"/>
                </a:solidFill>
                <a:latin typeface="Verdana" pitchFamily="32" charset="0"/>
              </a:rPr>
              <a:t>24 bits depth.</a:t>
            </a:r>
          </a:p>
          <a:p>
            <a:pPr eaLnBrk="1" hangingPunct="1">
              <a:buClrTx/>
              <a:buFontTx/>
              <a:buNone/>
            </a:pPr>
            <a:r>
              <a:rPr lang="en-US" altLang="en-US" sz="1600">
                <a:solidFill>
                  <a:srgbClr val="006600"/>
                </a:solidFill>
                <a:latin typeface="Verdana" pitchFamily="32" charset="0"/>
              </a:rPr>
              <a:t>Millions of colors.</a:t>
            </a:r>
          </a:p>
        </p:txBody>
      </p:sp>
      <p:sp>
        <p:nvSpPr>
          <p:cNvPr id="12299" name="Text Box 10"/>
          <p:cNvSpPr txBox="1">
            <a:spLocks noChangeArrowheads="1"/>
          </p:cNvSpPr>
          <p:nvPr/>
        </p:nvSpPr>
        <p:spPr bwMode="auto">
          <a:xfrm>
            <a:off x="2590800" y="3086100"/>
            <a:ext cx="205740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altLang="en-US" sz="1600">
                <a:solidFill>
                  <a:srgbClr val="006600"/>
                </a:solidFill>
                <a:latin typeface="Verdana" pitchFamily="32" charset="0"/>
              </a:rPr>
              <a:t>Dithered to 8 bits.</a:t>
            </a:r>
          </a:p>
          <a:p>
            <a:pPr eaLnBrk="1" hangingPunct="1">
              <a:buClrTx/>
              <a:buFontTx/>
              <a:buNone/>
            </a:pPr>
            <a:r>
              <a:rPr lang="en-US" altLang="en-US" sz="1600">
                <a:solidFill>
                  <a:srgbClr val="006600"/>
                </a:solidFill>
                <a:latin typeface="Verdana" pitchFamily="32" charset="0"/>
              </a:rPr>
              <a:t>Adaptive palette of 256 colors.</a:t>
            </a:r>
          </a:p>
        </p:txBody>
      </p:sp>
      <p:sp>
        <p:nvSpPr>
          <p:cNvPr id="12300" name="Text Box 11"/>
          <p:cNvSpPr txBox="1">
            <a:spLocks noChangeArrowheads="1"/>
          </p:cNvSpPr>
          <p:nvPr/>
        </p:nvSpPr>
        <p:spPr bwMode="auto">
          <a:xfrm>
            <a:off x="4724400" y="3086100"/>
            <a:ext cx="213360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altLang="en-US" sz="1600">
                <a:solidFill>
                  <a:srgbClr val="006600"/>
                </a:solidFill>
                <a:latin typeface="Verdana" pitchFamily="32" charset="0"/>
              </a:rPr>
              <a:t>Dithered to 8 bits.</a:t>
            </a:r>
          </a:p>
          <a:p>
            <a:pPr eaLnBrk="1" hangingPunct="1">
              <a:buClrTx/>
              <a:buFontTx/>
              <a:buNone/>
            </a:pPr>
            <a:r>
              <a:rPr lang="en-US" altLang="en-US" sz="1600">
                <a:solidFill>
                  <a:srgbClr val="006600"/>
                </a:solidFill>
                <a:latin typeface="Verdana" pitchFamily="32" charset="0"/>
              </a:rPr>
              <a:t>Macintosh palette of 256 colors.</a:t>
            </a:r>
          </a:p>
        </p:txBody>
      </p:sp>
      <p:sp>
        <p:nvSpPr>
          <p:cNvPr id="12301" name="Text Box 12"/>
          <p:cNvSpPr txBox="1">
            <a:spLocks noChangeArrowheads="1"/>
          </p:cNvSpPr>
          <p:nvPr/>
        </p:nvSpPr>
        <p:spPr bwMode="auto">
          <a:xfrm>
            <a:off x="6858000" y="3086100"/>
            <a:ext cx="213360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altLang="en-US" sz="1600">
                <a:solidFill>
                  <a:srgbClr val="006600"/>
                </a:solidFill>
                <a:latin typeface="Verdana" pitchFamily="32" charset="0"/>
              </a:rPr>
              <a:t>Dithered to 4 bits.</a:t>
            </a:r>
          </a:p>
          <a:p>
            <a:pPr eaLnBrk="1" hangingPunct="1">
              <a:buClrTx/>
              <a:buFontTx/>
              <a:buNone/>
            </a:pPr>
            <a:r>
              <a:rPr lang="en-US" altLang="en-US" sz="1600">
                <a:solidFill>
                  <a:srgbClr val="006600"/>
                </a:solidFill>
                <a:latin typeface="Verdana" pitchFamily="32" charset="0"/>
              </a:rPr>
              <a:t>16 colors.</a:t>
            </a:r>
          </a:p>
        </p:txBody>
      </p:sp>
      <p:sp>
        <p:nvSpPr>
          <p:cNvPr id="12302" name="Text Box 13"/>
          <p:cNvSpPr txBox="1">
            <a:spLocks noChangeArrowheads="1"/>
          </p:cNvSpPr>
          <p:nvPr/>
        </p:nvSpPr>
        <p:spPr bwMode="auto">
          <a:xfrm>
            <a:off x="1295400" y="5638800"/>
            <a:ext cx="228600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altLang="en-US" sz="1600">
                <a:solidFill>
                  <a:srgbClr val="006600"/>
                </a:solidFill>
                <a:latin typeface="Verdana" pitchFamily="32" charset="0"/>
              </a:rPr>
              <a:t>Dithered to 8-bit gray-scale.</a:t>
            </a:r>
          </a:p>
          <a:p>
            <a:pPr eaLnBrk="1" hangingPunct="1">
              <a:buClrTx/>
              <a:buFontTx/>
              <a:buNone/>
            </a:pPr>
            <a:r>
              <a:rPr lang="en-US" altLang="en-US" sz="1600">
                <a:solidFill>
                  <a:srgbClr val="006600"/>
                </a:solidFill>
                <a:latin typeface="Verdana" pitchFamily="32" charset="0"/>
              </a:rPr>
              <a:t>256 shades of gray.</a:t>
            </a:r>
          </a:p>
        </p:txBody>
      </p:sp>
      <p:sp>
        <p:nvSpPr>
          <p:cNvPr id="12303" name="Text Box 14"/>
          <p:cNvSpPr txBox="1">
            <a:spLocks noChangeArrowheads="1"/>
          </p:cNvSpPr>
          <p:nvPr/>
        </p:nvSpPr>
        <p:spPr bwMode="auto">
          <a:xfrm>
            <a:off x="3657600" y="5638800"/>
            <a:ext cx="220980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altLang="en-US" sz="1600">
                <a:solidFill>
                  <a:srgbClr val="006600"/>
                </a:solidFill>
                <a:latin typeface="Verdana" pitchFamily="32" charset="0"/>
              </a:rPr>
              <a:t>Dithered to 4-bit gray-scale.</a:t>
            </a:r>
          </a:p>
          <a:p>
            <a:pPr eaLnBrk="1" hangingPunct="1">
              <a:buClrTx/>
              <a:buFontTx/>
              <a:buNone/>
            </a:pPr>
            <a:r>
              <a:rPr lang="en-US" altLang="en-US" sz="1600">
                <a:solidFill>
                  <a:srgbClr val="006600"/>
                </a:solidFill>
                <a:latin typeface="Verdana" pitchFamily="32" charset="0"/>
              </a:rPr>
              <a:t>16 shades of gray.</a:t>
            </a:r>
          </a:p>
        </p:txBody>
      </p:sp>
      <p:sp>
        <p:nvSpPr>
          <p:cNvPr id="12304" name="Text Box 15"/>
          <p:cNvSpPr txBox="1">
            <a:spLocks noChangeArrowheads="1"/>
          </p:cNvSpPr>
          <p:nvPr/>
        </p:nvSpPr>
        <p:spPr bwMode="auto">
          <a:xfrm>
            <a:off x="5943600" y="5638800"/>
            <a:ext cx="220980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altLang="en-US" sz="1600">
                <a:solidFill>
                  <a:srgbClr val="006600"/>
                </a:solidFill>
                <a:latin typeface="Verdana" pitchFamily="32" charset="0"/>
              </a:rPr>
              <a:t>Dithered to 1-bit.</a:t>
            </a:r>
          </a:p>
          <a:p>
            <a:pPr eaLnBrk="1" hangingPunct="1">
              <a:buClrTx/>
              <a:buFontTx/>
              <a:buNone/>
            </a:pPr>
            <a:r>
              <a:rPr lang="en-US" altLang="en-US" sz="1600">
                <a:solidFill>
                  <a:srgbClr val="006600"/>
                </a:solidFill>
                <a:latin typeface="Verdana" pitchFamily="32" charset="0"/>
              </a:rPr>
              <a:t>Two colors, black and white.</a:t>
            </a:r>
          </a:p>
        </p:txBody>
      </p:sp>
      <p:sp>
        <p:nvSpPr>
          <p:cNvPr id="12305" name="Rectangle 16"/>
          <p:cNvSpPr>
            <a:spLocks noChangeArrowheads="1"/>
          </p:cNvSpPr>
          <p:nvPr/>
        </p:nvSpPr>
        <p:spPr bwMode="auto">
          <a:xfrm>
            <a:off x="762000" y="304800"/>
            <a:ext cx="80010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9pPr>
          </a:lstStyle>
          <a:p>
            <a:pPr eaLnBrk="1" hangingPunct="1">
              <a:lnSpc>
                <a:spcPct val="101000"/>
              </a:lnSpc>
            </a:pPr>
            <a:r>
              <a:rPr lang="en-US" altLang="en-US" sz="3000" b="1" dirty="0">
                <a:solidFill>
                  <a:schemeClr val="tx1"/>
                </a:solidFill>
                <a:latin typeface="Verdana" pitchFamily="32" charset="0"/>
              </a:rPr>
              <a:t>Creation of Still Images </a:t>
            </a:r>
            <a:r>
              <a:rPr lang="en-US" altLang="en-US" sz="3000" b="1" i="1" dirty="0">
                <a:solidFill>
                  <a:schemeClr val="tx1"/>
                </a:solidFill>
                <a:latin typeface="Verdana" pitchFamily="32" charset="0"/>
              </a:rPr>
              <a:t>(continued)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17BE7135-CB29-45CD-B6DB-CA8CBD08C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CSC253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ED6A6568-44DB-48BE-A066-F05F7CFC4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EC08E-C79D-475D-892E-870EC715683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4603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Bitmaps picture and their suitability of use:-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Use JPEG, for photo sharing on the web because of its size and quality.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GIF is normally used for diagrams, buttons, etc., that have a small number of </a:t>
            </a:r>
            <a:r>
              <a:rPr lang="en-US" sz="2000" dirty="0" err="1"/>
              <a:t>colours</a:t>
            </a:r>
            <a:endParaRPr lang="en-US" sz="2000" dirty="0"/>
          </a:p>
          <a:p>
            <a:pPr lvl="2">
              <a:lnSpc>
                <a:spcPct val="100000"/>
              </a:lnSpc>
            </a:pPr>
            <a:r>
              <a:rPr lang="en-US" dirty="0"/>
              <a:t>It is also suitable for simple animation because it supports interlaced images.</a:t>
            </a:r>
            <a:endParaRPr lang="en-US" sz="2000" dirty="0"/>
          </a:p>
          <a:p>
            <a:pPr lvl="1">
              <a:lnSpc>
                <a:spcPct val="100000"/>
              </a:lnSpc>
            </a:pPr>
            <a:r>
              <a:rPr lang="en-US" sz="2000" dirty="0"/>
              <a:t>PNG is almost equal to gif except that it didn’t support the animation format.</a:t>
            </a:r>
          </a:p>
          <a:p>
            <a:endParaRPr lang="en-US" dirty="0"/>
          </a:p>
        </p:txBody>
      </p:sp>
      <p:pic>
        <p:nvPicPr>
          <p:cNvPr id="4" name="Picture 5" descr="animation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2600" y="4800600"/>
            <a:ext cx="962025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562600" y="5867400"/>
            <a:ext cx="990600" cy="402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 b="1" dirty="0"/>
              <a:t>GIF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CSC253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EC08E-C79D-475D-892E-870EC715683B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4724400"/>
            <a:ext cx="1295400" cy="1295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4495800"/>
            <a:ext cx="1905000" cy="190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(cont.) Bitmaps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19100" indent="-382588"/>
            <a:r>
              <a:rPr lang="en-US" dirty="0"/>
              <a:t>Bitmaps can be inserted by:</a:t>
            </a:r>
          </a:p>
          <a:p>
            <a:pPr marL="963613" lvl="1" indent="-514350">
              <a:buFont typeface="+mj-lt"/>
              <a:buAutoNum type="arabicPeriod"/>
            </a:pPr>
            <a:r>
              <a:rPr lang="en-US" sz="3200" dirty="0"/>
              <a:t>Using clip art galleries.</a:t>
            </a:r>
          </a:p>
          <a:p>
            <a:pPr marL="963613" lvl="1" indent="-514350">
              <a:buFont typeface="+mj-lt"/>
              <a:buAutoNum type="arabicPeriod"/>
            </a:pPr>
            <a:r>
              <a:rPr lang="en-US" sz="3200" dirty="0"/>
              <a:t>Using bitmap software.</a:t>
            </a:r>
          </a:p>
          <a:p>
            <a:pPr marL="963613" lvl="1" indent="-514350">
              <a:buFont typeface="+mj-lt"/>
              <a:buAutoNum type="arabicPeriod"/>
            </a:pPr>
            <a:r>
              <a:rPr lang="en-US" sz="3200" dirty="0"/>
              <a:t>Capturing and editing images.</a:t>
            </a:r>
          </a:p>
          <a:p>
            <a:pPr marL="963613" lvl="1" indent="-514350">
              <a:buFont typeface="+mj-lt"/>
              <a:buAutoNum type="arabicPeriod"/>
            </a:pPr>
            <a:r>
              <a:rPr lang="en-US" sz="3200" dirty="0"/>
              <a:t>Scanning images.</a:t>
            </a:r>
          </a:p>
          <a:p>
            <a:endParaRPr lang="en-US" dirty="0"/>
          </a:p>
        </p:txBody>
      </p:sp>
      <p:pic>
        <p:nvPicPr>
          <p:cNvPr id="4" name="Picture 5" descr="MPj0314207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3886200"/>
            <a:ext cx="1168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6858000" y="5334000"/>
            <a:ext cx="1490662" cy="402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 b="1" dirty="0"/>
              <a:t>Clip Art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CSC253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EC08E-C79D-475D-892E-870EC715683B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Clip Art Galleries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419100" indent="-382588"/>
            <a:r>
              <a:rPr lang="en-US" dirty="0"/>
              <a:t>A </a:t>
            </a:r>
            <a:r>
              <a:rPr lang="en-US" b="1" dirty="0">
                <a:solidFill>
                  <a:schemeClr val="accent2"/>
                </a:solidFill>
              </a:rPr>
              <a:t>clip art gallery </a:t>
            </a:r>
            <a:r>
              <a:rPr lang="en-US" dirty="0"/>
              <a:t>is an assortment of graphics, photographs, sound, and video.</a:t>
            </a:r>
          </a:p>
          <a:p>
            <a:pPr marL="419100" indent="-382588"/>
            <a:r>
              <a:rPr lang="en-US" dirty="0"/>
              <a:t>Clip arts are a popular </a:t>
            </a:r>
          </a:p>
          <a:p>
            <a:pPr marL="419100" indent="-382588">
              <a:buNone/>
            </a:pPr>
            <a:r>
              <a:rPr lang="en-US" dirty="0"/>
              <a:t>	alternative for users who </a:t>
            </a:r>
          </a:p>
          <a:p>
            <a:pPr marL="419100" indent="-382588">
              <a:buNone/>
            </a:pPr>
            <a:r>
              <a:rPr lang="en-US" dirty="0"/>
              <a:t>	do not want to create </a:t>
            </a:r>
          </a:p>
          <a:p>
            <a:pPr marL="419100" indent="-382588">
              <a:buNone/>
            </a:pPr>
            <a:r>
              <a:rPr lang="en-US" dirty="0"/>
              <a:t>	their own images.</a:t>
            </a:r>
          </a:p>
          <a:p>
            <a:pPr marL="419100" indent="-382588"/>
            <a:r>
              <a:rPr lang="en-US" dirty="0"/>
              <a:t>Clip arts are available </a:t>
            </a:r>
          </a:p>
          <a:p>
            <a:pPr marL="419100" indent="-382588">
              <a:buNone/>
            </a:pPr>
            <a:r>
              <a:rPr lang="en-US" dirty="0"/>
              <a:t>	on CD-ROMs and </a:t>
            </a:r>
          </a:p>
          <a:p>
            <a:pPr marL="419100" indent="-382588">
              <a:buNone/>
            </a:pPr>
            <a:r>
              <a:rPr lang="en-US" dirty="0"/>
              <a:t>	on the Internet.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CSC253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EC08E-C79D-475D-892E-870EC715683B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5122" name="Picture 2" descr="Image result for clipart gallery">
            <a:extLst>
              <a:ext uri="{FF2B5EF4-FFF2-40B4-BE49-F238E27FC236}">
                <a16:creationId xmlns:a16="http://schemas.microsoft.com/office/drawing/2014/main" xmlns="" id="{70D08680-E78B-41C0-BEA4-D3874D647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666999"/>
            <a:ext cx="3588545" cy="2392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Bitmap Software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19100" indent="-382588">
              <a:buNone/>
            </a:pPr>
            <a:r>
              <a:rPr lang="en-US" dirty="0"/>
              <a:t>The industry standard for bitmap painting and</a:t>
            </a:r>
          </a:p>
          <a:p>
            <a:pPr marL="419100" indent="-382588">
              <a:buNone/>
            </a:pPr>
            <a:r>
              <a:rPr lang="en-US" dirty="0"/>
              <a:t>editing programs are:</a:t>
            </a:r>
          </a:p>
          <a:p>
            <a:pPr marL="1004888" lvl="2" indent="-255588"/>
            <a:r>
              <a:rPr lang="en-US" sz="3200" dirty="0"/>
              <a:t>Adobe's Photoshop and Illustrator.</a:t>
            </a:r>
          </a:p>
          <a:p>
            <a:pPr marL="1004888" lvl="2" indent="-255588"/>
            <a:r>
              <a:rPr lang="en-US" sz="3200" dirty="0"/>
              <a:t>Macromedia's Fireworks.</a:t>
            </a:r>
          </a:p>
          <a:p>
            <a:pPr marL="1004888" lvl="2" indent="-255588"/>
            <a:r>
              <a:rPr lang="en-US" sz="3200" dirty="0"/>
              <a:t>Corel's Painter.</a:t>
            </a:r>
          </a:p>
          <a:p>
            <a:pPr marL="1004888" lvl="2" indent="-255588"/>
            <a:r>
              <a:rPr lang="en-US" sz="3200" dirty="0"/>
              <a:t>CorelDraw.</a:t>
            </a:r>
          </a:p>
          <a:p>
            <a:pPr marL="1004888" lvl="2" indent="-255588"/>
            <a:r>
              <a:rPr lang="en-US" sz="3200" dirty="0"/>
              <a:t>Quark Express.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CSC253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EC08E-C79D-475D-892E-870EC715683B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6" name="AutoShape 2" descr="Image result for adobe photoshop">
            <a:extLst>
              <a:ext uri="{FF2B5EF4-FFF2-40B4-BE49-F238E27FC236}">
                <a16:creationId xmlns:a16="http://schemas.microsoft.com/office/drawing/2014/main" xmlns="" id="{83819AF1-CDDA-4391-9515-5643BBD4EEA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MY"/>
          </a:p>
        </p:txBody>
      </p:sp>
      <p:pic>
        <p:nvPicPr>
          <p:cNvPr id="6150" name="Picture 6" descr="Image result for adobe photoshop">
            <a:extLst>
              <a:ext uri="{FF2B5EF4-FFF2-40B4-BE49-F238E27FC236}">
                <a16:creationId xmlns:a16="http://schemas.microsoft.com/office/drawing/2014/main" xmlns="" id="{68D08927-8575-49C5-9476-58471C700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137" y="3508937"/>
            <a:ext cx="2371725" cy="708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Image result for corel draw x8 png">
            <a:extLst>
              <a:ext uri="{FF2B5EF4-FFF2-40B4-BE49-F238E27FC236}">
                <a16:creationId xmlns:a16="http://schemas.microsoft.com/office/drawing/2014/main" xmlns="" id="{27416C27-F617-4A52-8CD1-45641A129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980" y="4675229"/>
            <a:ext cx="2586038" cy="496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Capturing and Editing Images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419100" indent="-382588"/>
            <a:r>
              <a:rPr lang="en-US" dirty="0"/>
              <a:t>Capturing and storing images directly from the screen is another way to assemble images for multimedia.</a:t>
            </a:r>
          </a:p>
          <a:p>
            <a:pPr marL="419100" indent="-382588"/>
            <a:r>
              <a:rPr lang="en-US" dirty="0"/>
              <a:t>Both Macintosh and Windows have a </a:t>
            </a:r>
            <a:r>
              <a:rPr lang="en-US" b="1" dirty="0">
                <a:solidFill>
                  <a:schemeClr val="accent2"/>
                </a:solidFill>
              </a:rPr>
              <a:t>clipboard </a:t>
            </a:r>
            <a:r>
              <a:rPr lang="en-US" dirty="0"/>
              <a:t>– an area of memory where data is temporarily stored when you cut or copy within application.</a:t>
            </a:r>
          </a:p>
          <a:p>
            <a:pPr marL="419100" indent="-382588"/>
            <a:r>
              <a:rPr lang="en-US" dirty="0"/>
              <a:t>The </a:t>
            </a:r>
            <a:r>
              <a:rPr lang="en-US" b="1" dirty="0">
                <a:solidFill>
                  <a:srgbClr val="FF0000"/>
                </a:solidFill>
              </a:rPr>
              <a:t>PRINT SCREEN </a:t>
            </a:r>
            <a:r>
              <a:rPr lang="en-US" dirty="0"/>
              <a:t>button in </a:t>
            </a:r>
            <a:r>
              <a:rPr lang="en-US" b="1" dirty="0">
                <a:solidFill>
                  <a:srgbClr val="FF0000"/>
                </a:solidFill>
              </a:rPr>
              <a:t>Windows</a:t>
            </a:r>
            <a:r>
              <a:rPr lang="en-US" dirty="0"/>
              <a:t> and </a:t>
            </a:r>
            <a:r>
              <a:rPr lang="en-US" b="1" dirty="0">
                <a:solidFill>
                  <a:srgbClr val="FF0000"/>
                </a:solidFill>
              </a:rPr>
              <a:t>COMMAND-CONTROL-SHIFT-4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/>
              <a:t>keystroke on the </a:t>
            </a:r>
            <a:r>
              <a:rPr lang="en-US" b="1" dirty="0">
                <a:solidFill>
                  <a:srgbClr val="FF0000"/>
                </a:solidFill>
              </a:rPr>
              <a:t>Macintosh</a:t>
            </a:r>
            <a:r>
              <a:rPr lang="en-US" dirty="0">
                <a:solidFill>
                  <a:srgbClr val="0080FF"/>
                </a:solidFill>
              </a:rPr>
              <a:t> </a:t>
            </a:r>
            <a:r>
              <a:rPr lang="en-US" dirty="0"/>
              <a:t>copies the screen image to the clipboard.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CSC253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EC08E-C79D-475D-892E-870EC715683B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19100" indent="-382588"/>
            <a:r>
              <a:rPr lang="en-US" dirty="0"/>
              <a:t>Creation of multimedia images.</a:t>
            </a:r>
          </a:p>
          <a:p>
            <a:pPr marL="419100" indent="-382588"/>
            <a:r>
              <a:rPr lang="en-US" dirty="0"/>
              <a:t>Creation of still images.</a:t>
            </a:r>
          </a:p>
          <a:p>
            <a:pPr marL="419100" indent="-382588"/>
            <a:r>
              <a:rPr lang="en-US" dirty="0"/>
              <a:t>Colors and palettes in multimedia.</a:t>
            </a:r>
          </a:p>
          <a:p>
            <a:pPr marL="419100" indent="-382588"/>
            <a:r>
              <a:rPr lang="en-US" dirty="0"/>
              <a:t>Image file types used in multimedia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CSC253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EC08E-C79D-475D-892E-870EC715683B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Capturing and Editing Images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19100" indent="-382588"/>
            <a:r>
              <a:rPr lang="en-US" dirty="0"/>
              <a:t>Image editing programs enable the user to:</a:t>
            </a:r>
          </a:p>
          <a:p>
            <a:pPr marL="722313" lvl="1" indent="-273050"/>
            <a:r>
              <a:rPr lang="en-US" dirty="0"/>
              <a:t>Enhance and make composite images.</a:t>
            </a:r>
          </a:p>
          <a:p>
            <a:pPr marL="722313" lvl="1" indent="-273050"/>
            <a:r>
              <a:rPr lang="en-US" dirty="0"/>
              <a:t>Alter and distort images.</a:t>
            </a:r>
          </a:p>
          <a:p>
            <a:pPr marL="722313" lvl="1" indent="-273050"/>
            <a:r>
              <a:rPr lang="en-US" dirty="0"/>
              <a:t>Add and delete elements.</a:t>
            </a:r>
          </a:p>
          <a:p>
            <a:pPr marL="722313" lvl="1" indent="-273050"/>
            <a:r>
              <a:rPr lang="en-US" dirty="0"/>
              <a:t>Morph (manipulate still images to</a:t>
            </a:r>
          </a:p>
          <a:p>
            <a:pPr marL="449263" lvl="1" indent="0">
              <a:buNone/>
            </a:pPr>
            <a:r>
              <a:rPr lang="en-US" dirty="0"/>
              <a:t>    create animated transformations).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CSC253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EC08E-C79D-475D-892E-870EC715683B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971800"/>
            <a:ext cx="2054225" cy="283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600200"/>
            <a:ext cx="5168900" cy="382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9459" name="Text Box 2"/>
          <p:cNvSpPr txBox="1">
            <a:spLocks noChangeArrowheads="1"/>
          </p:cNvSpPr>
          <p:nvPr/>
        </p:nvSpPr>
        <p:spPr bwMode="auto">
          <a:xfrm>
            <a:off x="1295400" y="5334000"/>
            <a:ext cx="7239000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114300" algn="l"/>
                <a:tab pos="571500" algn="l"/>
                <a:tab pos="1028700" algn="l"/>
                <a:tab pos="1485900" algn="l"/>
                <a:tab pos="1943100" algn="l"/>
                <a:tab pos="2400300" algn="l"/>
                <a:tab pos="2857500" algn="l"/>
                <a:tab pos="3314700" algn="l"/>
                <a:tab pos="3771900" algn="l"/>
                <a:tab pos="4229100" algn="l"/>
                <a:tab pos="4686300" algn="l"/>
                <a:tab pos="5143500" algn="l"/>
                <a:tab pos="5600700" algn="l"/>
                <a:tab pos="6057900" algn="l"/>
                <a:tab pos="6515100" algn="l"/>
                <a:tab pos="6972300" algn="l"/>
                <a:tab pos="7429500" algn="l"/>
                <a:tab pos="7886700" algn="l"/>
                <a:tab pos="8343900" algn="l"/>
                <a:tab pos="88011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1pPr>
            <a:lvl2pPr eaLnBrk="0" hangingPunct="0">
              <a:tabLst>
                <a:tab pos="114300" algn="l"/>
                <a:tab pos="571500" algn="l"/>
                <a:tab pos="1028700" algn="l"/>
                <a:tab pos="1485900" algn="l"/>
                <a:tab pos="1943100" algn="l"/>
                <a:tab pos="2400300" algn="l"/>
                <a:tab pos="2857500" algn="l"/>
                <a:tab pos="3314700" algn="l"/>
                <a:tab pos="3771900" algn="l"/>
                <a:tab pos="4229100" algn="l"/>
                <a:tab pos="4686300" algn="l"/>
                <a:tab pos="5143500" algn="l"/>
                <a:tab pos="5600700" algn="l"/>
                <a:tab pos="6057900" algn="l"/>
                <a:tab pos="6515100" algn="l"/>
                <a:tab pos="6972300" algn="l"/>
                <a:tab pos="7429500" algn="l"/>
                <a:tab pos="7886700" algn="l"/>
                <a:tab pos="8343900" algn="l"/>
                <a:tab pos="88011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2pPr>
            <a:lvl3pPr eaLnBrk="0" hangingPunct="0">
              <a:tabLst>
                <a:tab pos="114300" algn="l"/>
                <a:tab pos="571500" algn="l"/>
                <a:tab pos="1028700" algn="l"/>
                <a:tab pos="1485900" algn="l"/>
                <a:tab pos="1943100" algn="l"/>
                <a:tab pos="2400300" algn="l"/>
                <a:tab pos="2857500" algn="l"/>
                <a:tab pos="3314700" algn="l"/>
                <a:tab pos="3771900" algn="l"/>
                <a:tab pos="4229100" algn="l"/>
                <a:tab pos="4686300" algn="l"/>
                <a:tab pos="5143500" algn="l"/>
                <a:tab pos="5600700" algn="l"/>
                <a:tab pos="6057900" algn="l"/>
                <a:tab pos="6515100" algn="l"/>
                <a:tab pos="6972300" algn="l"/>
                <a:tab pos="7429500" algn="l"/>
                <a:tab pos="7886700" algn="l"/>
                <a:tab pos="8343900" algn="l"/>
                <a:tab pos="88011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3pPr>
            <a:lvl4pPr eaLnBrk="0" hangingPunct="0">
              <a:tabLst>
                <a:tab pos="114300" algn="l"/>
                <a:tab pos="571500" algn="l"/>
                <a:tab pos="1028700" algn="l"/>
                <a:tab pos="1485900" algn="l"/>
                <a:tab pos="1943100" algn="l"/>
                <a:tab pos="2400300" algn="l"/>
                <a:tab pos="2857500" algn="l"/>
                <a:tab pos="3314700" algn="l"/>
                <a:tab pos="3771900" algn="l"/>
                <a:tab pos="4229100" algn="l"/>
                <a:tab pos="4686300" algn="l"/>
                <a:tab pos="5143500" algn="l"/>
                <a:tab pos="5600700" algn="l"/>
                <a:tab pos="6057900" algn="l"/>
                <a:tab pos="6515100" algn="l"/>
                <a:tab pos="6972300" algn="l"/>
                <a:tab pos="7429500" algn="l"/>
                <a:tab pos="7886700" algn="l"/>
                <a:tab pos="8343900" algn="l"/>
                <a:tab pos="88011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4pPr>
            <a:lvl5pPr eaLnBrk="0" hangingPunct="0">
              <a:tabLst>
                <a:tab pos="114300" algn="l"/>
                <a:tab pos="571500" algn="l"/>
                <a:tab pos="1028700" algn="l"/>
                <a:tab pos="1485900" algn="l"/>
                <a:tab pos="1943100" algn="l"/>
                <a:tab pos="2400300" algn="l"/>
                <a:tab pos="2857500" algn="l"/>
                <a:tab pos="3314700" algn="l"/>
                <a:tab pos="3771900" algn="l"/>
                <a:tab pos="4229100" algn="l"/>
                <a:tab pos="4686300" algn="l"/>
                <a:tab pos="5143500" algn="l"/>
                <a:tab pos="5600700" algn="l"/>
                <a:tab pos="6057900" algn="l"/>
                <a:tab pos="6515100" algn="l"/>
                <a:tab pos="6972300" algn="l"/>
                <a:tab pos="7429500" algn="l"/>
                <a:tab pos="7886700" algn="l"/>
                <a:tab pos="8343900" algn="l"/>
                <a:tab pos="88011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14300" algn="l"/>
                <a:tab pos="571500" algn="l"/>
                <a:tab pos="1028700" algn="l"/>
                <a:tab pos="1485900" algn="l"/>
                <a:tab pos="1943100" algn="l"/>
                <a:tab pos="2400300" algn="l"/>
                <a:tab pos="2857500" algn="l"/>
                <a:tab pos="3314700" algn="l"/>
                <a:tab pos="3771900" algn="l"/>
                <a:tab pos="4229100" algn="l"/>
                <a:tab pos="4686300" algn="l"/>
                <a:tab pos="5143500" algn="l"/>
                <a:tab pos="5600700" algn="l"/>
                <a:tab pos="6057900" algn="l"/>
                <a:tab pos="6515100" algn="l"/>
                <a:tab pos="6972300" algn="l"/>
                <a:tab pos="7429500" algn="l"/>
                <a:tab pos="7886700" algn="l"/>
                <a:tab pos="8343900" algn="l"/>
                <a:tab pos="88011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14300" algn="l"/>
                <a:tab pos="571500" algn="l"/>
                <a:tab pos="1028700" algn="l"/>
                <a:tab pos="1485900" algn="l"/>
                <a:tab pos="1943100" algn="l"/>
                <a:tab pos="2400300" algn="l"/>
                <a:tab pos="2857500" algn="l"/>
                <a:tab pos="3314700" algn="l"/>
                <a:tab pos="3771900" algn="l"/>
                <a:tab pos="4229100" algn="l"/>
                <a:tab pos="4686300" algn="l"/>
                <a:tab pos="5143500" algn="l"/>
                <a:tab pos="5600700" algn="l"/>
                <a:tab pos="6057900" algn="l"/>
                <a:tab pos="6515100" algn="l"/>
                <a:tab pos="6972300" algn="l"/>
                <a:tab pos="7429500" algn="l"/>
                <a:tab pos="7886700" algn="l"/>
                <a:tab pos="8343900" algn="l"/>
                <a:tab pos="88011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14300" algn="l"/>
                <a:tab pos="571500" algn="l"/>
                <a:tab pos="1028700" algn="l"/>
                <a:tab pos="1485900" algn="l"/>
                <a:tab pos="1943100" algn="l"/>
                <a:tab pos="2400300" algn="l"/>
                <a:tab pos="2857500" algn="l"/>
                <a:tab pos="3314700" algn="l"/>
                <a:tab pos="3771900" algn="l"/>
                <a:tab pos="4229100" algn="l"/>
                <a:tab pos="4686300" algn="l"/>
                <a:tab pos="5143500" algn="l"/>
                <a:tab pos="5600700" algn="l"/>
                <a:tab pos="6057900" algn="l"/>
                <a:tab pos="6515100" algn="l"/>
                <a:tab pos="6972300" algn="l"/>
                <a:tab pos="7429500" algn="l"/>
                <a:tab pos="7886700" algn="l"/>
                <a:tab pos="8343900" algn="l"/>
                <a:tab pos="88011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14300" algn="l"/>
                <a:tab pos="571500" algn="l"/>
                <a:tab pos="1028700" algn="l"/>
                <a:tab pos="1485900" algn="l"/>
                <a:tab pos="1943100" algn="l"/>
                <a:tab pos="2400300" algn="l"/>
                <a:tab pos="2857500" algn="l"/>
                <a:tab pos="3314700" algn="l"/>
                <a:tab pos="3771900" algn="l"/>
                <a:tab pos="4229100" algn="l"/>
                <a:tab pos="4686300" algn="l"/>
                <a:tab pos="5143500" algn="l"/>
                <a:tab pos="5600700" algn="l"/>
                <a:tab pos="6057900" algn="l"/>
                <a:tab pos="6515100" algn="l"/>
                <a:tab pos="6972300" algn="l"/>
                <a:tab pos="7429500" algn="l"/>
                <a:tab pos="7886700" algn="l"/>
                <a:tab pos="8343900" algn="l"/>
                <a:tab pos="88011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650"/>
              </a:spcBef>
              <a:spcAft>
                <a:spcPts val="800"/>
              </a:spcAft>
              <a:buClrTx/>
              <a:buFontTx/>
              <a:buNone/>
            </a:pPr>
            <a:r>
              <a:rPr lang="en-US" altLang="en-US" sz="1600">
                <a:solidFill>
                  <a:srgbClr val="006600"/>
                </a:solidFill>
                <a:latin typeface="Verdana" pitchFamily="32" charset="0"/>
              </a:rPr>
              <a:t>Morphing software was used to seamlessly transform the images </a:t>
            </a:r>
            <a:br>
              <a:rPr lang="en-US" altLang="en-US" sz="1600">
                <a:solidFill>
                  <a:srgbClr val="006600"/>
                </a:solidFill>
                <a:latin typeface="Verdana" pitchFamily="32" charset="0"/>
              </a:rPr>
            </a:br>
            <a:r>
              <a:rPr lang="en-US" altLang="en-US" sz="1600">
                <a:solidFill>
                  <a:srgbClr val="006600"/>
                </a:solidFill>
                <a:latin typeface="Verdana" pitchFamily="32" charset="0"/>
              </a:rPr>
              <a:t>of 16 kindergartners. When a sound track of music and voices was added to the four-minute piece, it made a compelling video about how similar children are to each other.</a:t>
            </a:r>
          </a:p>
        </p:txBody>
      </p:sp>
      <p:sp>
        <p:nvSpPr>
          <p:cNvPr id="19460" name="Rectangle 3"/>
          <p:cNvSpPr>
            <a:spLocks noChangeArrowheads="1"/>
          </p:cNvSpPr>
          <p:nvPr/>
        </p:nvSpPr>
        <p:spPr bwMode="auto">
          <a:xfrm>
            <a:off x="685800" y="381000"/>
            <a:ext cx="80010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9pPr>
          </a:lstStyle>
          <a:p>
            <a:pPr eaLnBrk="1" hangingPunct="1">
              <a:lnSpc>
                <a:spcPct val="101000"/>
              </a:lnSpc>
              <a:buClrTx/>
              <a:buFontTx/>
              <a:buNone/>
            </a:pPr>
            <a:r>
              <a:rPr lang="en-US" altLang="en-US" sz="3000" b="1" dirty="0">
                <a:solidFill>
                  <a:schemeClr val="tx1"/>
                </a:solidFill>
                <a:latin typeface="Verdana" pitchFamily="32" charset="0"/>
              </a:rPr>
              <a:t>Creation of Still Images </a:t>
            </a:r>
            <a:r>
              <a:rPr lang="en-US" altLang="en-US" sz="3000" b="1" i="1" dirty="0">
                <a:solidFill>
                  <a:schemeClr val="tx1"/>
                </a:solidFill>
                <a:latin typeface="Verdana" pitchFamily="32" charset="0"/>
              </a:rPr>
              <a:t>(continued)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1524000"/>
            <a:ext cx="1787644" cy="13430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3276600"/>
            <a:ext cx="1447800" cy="19304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22568F63-5AB7-4A5D-9E4D-352EF556C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CSC253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6C01C9EF-479E-4A9A-8E86-47062C9B0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EC08E-C79D-475D-892E-870EC715683B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3153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Scanning Images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Everyday objects can be scanned and manipulated using image-editing tools.</a:t>
            </a:r>
          </a:p>
          <a:p>
            <a:r>
              <a:rPr lang="en-US" dirty="0"/>
              <a:t>Users can scan images from conventional sources and make necessary alterations and manipulations.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CSC253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EC08E-C79D-475D-892E-870EC715683B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114800"/>
            <a:ext cx="3319955" cy="1830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Vector Drawn Graphics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19100" indent="-382588"/>
            <a:r>
              <a:rPr lang="en-US" dirty="0"/>
              <a:t>Applications of vector-drawn images.</a:t>
            </a:r>
          </a:p>
          <a:p>
            <a:pPr marL="419100" indent="-382588"/>
            <a:r>
              <a:rPr lang="en-US" dirty="0"/>
              <a:t>How vector-drawn images work?</a:t>
            </a:r>
          </a:p>
          <a:p>
            <a:pPr marL="419100" indent="-382588"/>
            <a:r>
              <a:rPr lang="en-US" dirty="0"/>
              <a:t>Vector-drawn images v/s bitmaps.</a:t>
            </a:r>
          </a:p>
          <a:p>
            <a:pPr marL="419100" indent="-382588"/>
            <a:r>
              <a:rPr lang="en-US" dirty="0"/>
              <a:t>Vector-drawn images are used in the following areas:</a:t>
            </a:r>
          </a:p>
          <a:p>
            <a:pPr marL="722313" lvl="1" indent="-273050"/>
            <a:r>
              <a:rPr lang="en-US" sz="2400" dirty="0"/>
              <a:t>Computer-aided design (CAD) programs.</a:t>
            </a:r>
          </a:p>
          <a:p>
            <a:pPr marL="722313" lvl="1" indent="-273050"/>
            <a:r>
              <a:rPr lang="en-US" sz="2400" dirty="0"/>
              <a:t>Graphic artists designing for the print media.</a:t>
            </a:r>
          </a:p>
          <a:p>
            <a:pPr marL="722313" lvl="1" indent="-273050"/>
            <a:r>
              <a:rPr lang="en-US" sz="2400" dirty="0"/>
              <a:t>3-D animation programs.</a:t>
            </a:r>
          </a:p>
          <a:p>
            <a:pPr marL="722313" lvl="1" indent="-273050"/>
            <a:r>
              <a:rPr lang="en-US" sz="2400" dirty="0"/>
              <a:t>Applications requiring drawing of graphic shapes.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CSC253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EC08E-C79D-475D-892E-870EC715683B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to Draw Vector Drawn Images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05800" cy="4873752"/>
          </a:xfrm>
        </p:spPr>
        <p:txBody>
          <a:bodyPr/>
          <a:lstStyle/>
          <a:p>
            <a:pPr marL="419100" indent="-382588"/>
            <a:r>
              <a:rPr lang="en-US" sz="2800" dirty="0"/>
              <a:t>A vector is a line that is described by the location of its two endpoints.</a:t>
            </a:r>
          </a:p>
          <a:p>
            <a:pPr marL="419100" indent="-382588"/>
            <a:r>
              <a:rPr lang="en-US" sz="2800" dirty="0"/>
              <a:t>Vector drawing makes use of </a:t>
            </a:r>
            <a:r>
              <a:rPr lang="en-US" sz="2800" b="1" dirty="0">
                <a:solidFill>
                  <a:srgbClr val="FF0000"/>
                </a:solidFill>
              </a:rPr>
              <a:t>Cartesian co-ordinates.</a:t>
            </a:r>
          </a:p>
          <a:p>
            <a:pPr marL="419100" indent="-382588"/>
            <a:r>
              <a:rPr lang="en-US" sz="2800" dirty="0"/>
              <a:t>Cartesian coordinates are numbers that describe a point in two or three-dimensional space as the intersection of X, Y, and Z axis.</a:t>
            </a:r>
          </a:p>
          <a:p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CSC253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EC08E-C79D-475D-892E-870EC715683B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578" y="4495800"/>
            <a:ext cx="1685081" cy="16764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13483" r="8095" b="5260"/>
          <a:stretch/>
        </p:blipFill>
        <p:spPr bwMode="auto">
          <a:xfrm>
            <a:off x="4572000" y="4800600"/>
            <a:ext cx="1565005" cy="1203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7" descr="http://www.adobe.com/support/freehand/basics/3d_animations/images/xyz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199" y="4724400"/>
            <a:ext cx="2164911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Vector Drawn Vs Bitmaps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419100" indent="-382588"/>
            <a:r>
              <a:rPr lang="en-US" dirty="0">
                <a:solidFill>
                  <a:srgbClr val="0080FF"/>
                </a:solidFill>
              </a:rPr>
              <a:t>Vector images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/>
              <a:t>use </a:t>
            </a:r>
            <a:r>
              <a:rPr lang="en-US" dirty="0">
                <a:solidFill>
                  <a:srgbClr val="0080FF"/>
                </a:solidFill>
              </a:rPr>
              <a:t>less memory space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/>
              <a:t>and have a </a:t>
            </a:r>
            <a:r>
              <a:rPr lang="en-US" dirty="0">
                <a:solidFill>
                  <a:srgbClr val="0080FF"/>
                </a:solidFill>
              </a:rPr>
              <a:t>smaller file size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/>
              <a:t>as compared to </a:t>
            </a:r>
            <a:r>
              <a:rPr lang="en-US" dirty="0">
                <a:solidFill>
                  <a:srgbClr val="0080FF"/>
                </a:solidFill>
              </a:rPr>
              <a:t>bitmaps</a:t>
            </a:r>
            <a:r>
              <a:rPr lang="en-US" dirty="0"/>
              <a:t>.</a:t>
            </a:r>
          </a:p>
          <a:p>
            <a:pPr marL="419100" indent="-382588"/>
            <a:r>
              <a:rPr lang="en-US" dirty="0"/>
              <a:t>For the Web, pages that use vector graphics in plug-ins such as Flash download faster, and when used for animation, draw faster than bitmaps.</a:t>
            </a:r>
          </a:p>
          <a:p>
            <a:pPr marL="419100" indent="-382588"/>
            <a:r>
              <a:rPr lang="en-US" dirty="0"/>
              <a:t>Vector images </a:t>
            </a:r>
            <a:r>
              <a:rPr lang="en-US" dirty="0">
                <a:solidFill>
                  <a:srgbClr val="FF0000"/>
                </a:solidFill>
              </a:rPr>
              <a:t>cannot</a:t>
            </a:r>
            <a:r>
              <a:rPr lang="en-US" dirty="0"/>
              <a:t> be used for photorealistic images.</a:t>
            </a:r>
          </a:p>
          <a:p>
            <a:pPr marL="419100" indent="-382588"/>
            <a:r>
              <a:rPr lang="en-US" dirty="0"/>
              <a:t>Vector images require a plug-in for Web-based display.</a:t>
            </a:r>
          </a:p>
          <a:p>
            <a:pPr marL="419100" indent="-382588"/>
            <a:r>
              <a:rPr lang="en-US" dirty="0"/>
              <a:t>Bitmaps are </a:t>
            </a:r>
            <a:r>
              <a:rPr lang="en-US" dirty="0">
                <a:solidFill>
                  <a:srgbClr val="FF0000"/>
                </a:solidFill>
              </a:rPr>
              <a:t>not easily </a:t>
            </a:r>
            <a:r>
              <a:rPr lang="en-US" dirty="0"/>
              <a:t>scalable and resizable.</a:t>
            </a:r>
          </a:p>
          <a:p>
            <a:pPr marL="419100" indent="-382588"/>
            <a:r>
              <a:rPr lang="en-US" dirty="0"/>
              <a:t>Bitmaps can be converted to vector images using</a:t>
            </a:r>
            <a:r>
              <a:rPr lang="en-US" dirty="0">
                <a:solidFill>
                  <a:srgbClr val="FF0080"/>
                </a:solidFill>
              </a:rPr>
              <a:t> </a:t>
            </a:r>
            <a:r>
              <a:rPr lang="en-US" b="1" dirty="0" err="1">
                <a:solidFill>
                  <a:schemeClr val="accent2"/>
                </a:solidFill>
              </a:rPr>
              <a:t>autotracing</a:t>
            </a:r>
            <a:r>
              <a:rPr lang="en-US" b="1" dirty="0">
                <a:solidFill>
                  <a:schemeClr val="accent2"/>
                </a:solidFill>
              </a:rPr>
              <a:t>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CSC253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EC08E-C79D-475D-892E-870EC715683B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3-D Drawing and Rendering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19100" indent="-382588"/>
            <a:r>
              <a:rPr lang="en-US" dirty="0"/>
              <a:t>3-D animation tools.</a:t>
            </a:r>
          </a:p>
          <a:p>
            <a:pPr marL="419100" indent="-382588"/>
            <a:r>
              <a:rPr lang="en-US" dirty="0"/>
              <a:t>Features of a 3-D application.</a:t>
            </a:r>
          </a:p>
          <a:p>
            <a:pPr marL="419100" indent="-382588"/>
            <a:r>
              <a:rPr lang="en-US" dirty="0"/>
              <a:t>Panoramas.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CSC253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EC08E-C79D-475D-892E-870EC715683B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 Drawing and Rendering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87375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800" dirty="0"/>
              <a:t>A 3D </a:t>
            </a:r>
            <a:r>
              <a:rPr lang="en-US" sz="2800" b="1" dirty="0"/>
              <a:t>scene</a:t>
            </a:r>
            <a:r>
              <a:rPr lang="en-US" sz="2800" dirty="0"/>
              <a:t> consist of </a:t>
            </a:r>
            <a:r>
              <a:rPr lang="en-US" sz="2800" b="1" dirty="0"/>
              <a:t>object</a:t>
            </a:r>
            <a:r>
              <a:rPr lang="en-US" sz="2800" dirty="0"/>
              <a:t> that in turn contain many small </a:t>
            </a:r>
            <a:r>
              <a:rPr lang="en-US" sz="2800" b="1" dirty="0"/>
              <a:t>elements</a:t>
            </a:r>
            <a:r>
              <a:rPr lang="en-US" sz="2800" dirty="0"/>
              <a:t>, such as blocks, cylinders, spheres or cones (described in terms of vector graphics)</a:t>
            </a:r>
          </a:p>
          <a:p>
            <a:pPr>
              <a:lnSpc>
                <a:spcPct val="100000"/>
              </a:lnSpc>
            </a:pPr>
            <a:r>
              <a:rPr lang="en-US" sz="2800" dirty="0"/>
              <a:t>The more elements, the finer the object’s resolution and smoothness.</a:t>
            </a:r>
          </a:p>
        </p:txBody>
      </p:sp>
      <p:pic>
        <p:nvPicPr>
          <p:cNvPr id="4" name="Picture 5" descr="bdama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3962400"/>
            <a:ext cx="50292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CSC253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EC08E-C79D-475D-892E-870EC715683B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3-D Animation Tools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419100" indent="-382588"/>
            <a:r>
              <a:rPr lang="en-US" dirty="0"/>
              <a:t>3-D animation, drawing, and rendering tools include:</a:t>
            </a:r>
          </a:p>
          <a:p>
            <a:pPr marL="722313" lvl="1" indent="-273050"/>
            <a:r>
              <a:rPr lang="en-US" dirty="0"/>
              <a:t>Ray Dream Designer.</a:t>
            </a:r>
          </a:p>
          <a:p>
            <a:pPr marL="722313" lvl="1" indent="-273050"/>
            <a:r>
              <a:rPr lang="en-US" dirty="0" err="1"/>
              <a:t>Caligari</a:t>
            </a:r>
            <a:r>
              <a:rPr lang="en-US" dirty="0"/>
              <a:t> True Space 2.</a:t>
            </a:r>
          </a:p>
          <a:p>
            <a:pPr marL="722313" lvl="1" indent="-273050"/>
            <a:r>
              <a:rPr lang="en-US" dirty="0" err="1"/>
              <a:t>Specular</a:t>
            </a:r>
            <a:r>
              <a:rPr lang="en-US" dirty="0"/>
              <a:t> </a:t>
            </a:r>
            <a:r>
              <a:rPr lang="en-US" dirty="0" err="1"/>
              <a:t>Infini</a:t>
            </a:r>
            <a:r>
              <a:rPr lang="en-US" dirty="0"/>
              <a:t>-D.</a:t>
            </a:r>
          </a:p>
          <a:p>
            <a:pPr marL="722313" lvl="1" indent="-273050"/>
            <a:r>
              <a:rPr lang="en-US" dirty="0"/>
              <a:t>Form*Z.</a:t>
            </a:r>
          </a:p>
          <a:p>
            <a:pPr marL="722313" lvl="1" indent="-273050"/>
            <a:r>
              <a:rPr lang="en-US" dirty="0" err="1"/>
              <a:t>NewTek's</a:t>
            </a:r>
            <a:r>
              <a:rPr lang="en-US" dirty="0"/>
              <a:t> </a:t>
            </a:r>
            <a:r>
              <a:rPr lang="en-US" dirty="0" err="1"/>
              <a:t>Lightwave</a:t>
            </a:r>
            <a:r>
              <a:rPr lang="en-US" dirty="0"/>
              <a:t>.</a:t>
            </a:r>
          </a:p>
          <a:p>
            <a:pPr lvl="1">
              <a:spcBef>
                <a:spcPts val="550"/>
              </a:spcBef>
              <a:spcAft>
                <a:spcPts val="200"/>
              </a:spcAft>
              <a:buClr>
                <a:srgbClr val="006600"/>
              </a:buClr>
              <a:buFont typeface="Verdana" pitchFamily="32" charset="0"/>
              <a:buChar char="–"/>
            </a:pPr>
            <a:r>
              <a:rPr lang="en-US" altLang="en-US" dirty="0"/>
              <a:t>Autodesk’s</a:t>
            </a:r>
            <a:br>
              <a:rPr lang="en-US" altLang="en-US" dirty="0"/>
            </a:br>
            <a:r>
              <a:rPr lang="en-US" altLang="en-US" dirty="0"/>
              <a:t>Maya</a:t>
            </a:r>
          </a:p>
          <a:p>
            <a:pPr lvl="1">
              <a:spcBef>
                <a:spcPts val="550"/>
              </a:spcBef>
              <a:spcAft>
                <a:spcPts val="200"/>
              </a:spcAft>
              <a:buClr>
                <a:srgbClr val="006600"/>
              </a:buClr>
              <a:buFont typeface="Verdana" pitchFamily="32" charset="0"/>
              <a:buChar char="–"/>
            </a:pPr>
            <a:r>
              <a:rPr lang="en-US" altLang="en-US" dirty="0"/>
              <a:t>Google’s </a:t>
            </a:r>
            <a:r>
              <a:rPr lang="en-US" altLang="en-US" dirty="0" err="1"/>
              <a:t>SketchUp</a:t>
            </a:r>
            <a:endParaRPr lang="en-US" altLang="en-US" dirty="0"/>
          </a:p>
          <a:p>
            <a:pPr marL="722313" lvl="1" indent="-273050"/>
            <a:endParaRPr lang="en-US" dirty="0"/>
          </a:p>
          <a:p>
            <a:pPr marL="722313" lvl="1" indent="-273050"/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CSC253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EC08E-C79D-475D-892E-870EC715683B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057400"/>
            <a:ext cx="4876800" cy="352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Features of 3-D applications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19100" indent="-382588"/>
            <a:r>
              <a:rPr lang="en-US" sz="2600" b="1" dirty="0">
                <a:solidFill>
                  <a:srgbClr val="FF0000"/>
                </a:solidFill>
              </a:rPr>
              <a:t>Modeling </a:t>
            </a:r>
          </a:p>
          <a:p>
            <a:pPr marL="784860" lvl="1" indent="-382588"/>
            <a:r>
              <a:rPr lang="en-US" sz="2400" dirty="0"/>
              <a:t>placing all the elements into 3-D space.</a:t>
            </a:r>
          </a:p>
          <a:p>
            <a:pPr marL="784860" lvl="1" indent="-382588"/>
            <a:r>
              <a:rPr lang="en-US" sz="2400" dirty="0"/>
              <a:t>involves drawing a shape, such as a 2D letter,  then extruding it or lathing it into a third dimension.</a:t>
            </a:r>
          </a:p>
          <a:p>
            <a:pPr marL="784860" lvl="1" indent="-382588"/>
            <a:r>
              <a:rPr lang="en-US" sz="2400" dirty="0"/>
              <a:t>deals with </a:t>
            </a:r>
            <a:r>
              <a:rPr lang="en-US" sz="2400" b="1" dirty="0"/>
              <a:t>lighting</a:t>
            </a:r>
            <a:r>
              <a:rPr lang="en-US" sz="2400" dirty="0"/>
              <a:t>, </a:t>
            </a:r>
            <a:r>
              <a:rPr lang="en-US" sz="2400" b="1" dirty="0"/>
              <a:t>setting</a:t>
            </a:r>
            <a:r>
              <a:rPr lang="en-US" sz="2400" dirty="0"/>
              <a:t> </a:t>
            </a:r>
            <a:r>
              <a:rPr lang="en-US" sz="2400" b="1" dirty="0"/>
              <a:t>a camera</a:t>
            </a:r>
            <a:r>
              <a:rPr lang="en-US" sz="2400" dirty="0"/>
              <a:t> view to project shadows</a:t>
            </a:r>
          </a:p>
          <a:p>
            <a:pPr marL="784860" lvl="1" indent="-382588"/>
            <a:endParaRPr lang="en-US" sz="2300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CSC253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EC08E-C79D-475D-892E-870EC715683B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810000"/>
            <a:ext cx="3448050" cy="2413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Creation of Multimedia Images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19100" indent="-382588"/>
            <a:r>
              <a:rPr lang="en-US" dirty="0"/>
              <a:t>Before commencing the creation of images in Multimedia, one should:</a:t>
            </a:r>
          </a:p>
          <a:p>
            <a:pPr marL="1004888" lvl="2" indent="-255588"/>
            <a:r>
              <a:rPr lang="en-US" sz="2800" dirty="0"/>
              <a:t>Plan their approach using flow charts and storyboards.</a:t>
            </a:r>
          </a:p>
          <a:p>
            <a:pPr marL="1004888" lvl="2" indent="-255588"/>
            <a:r>
              <a:rPr lang="en-US" sz="2800" dirty="0"/>
              <a:t>Organize the available tools in authoring system.</a:t>
            </a:r>
          </a:p>
          <a:p>
            <a:pPr marL="1004888" lvl="2" indent="-255588"/>
            <a:r>
              <a:rPr lang="en-US" sz="2800" dirty="0"/>
              <a:t>Configure your computer workspace : have multiple monitors, for lots of screen real estate (viewing area).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CSC253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EC08E-C79D-475D-892E-870EC715683B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(cont.) Features of 3-D applications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19100" indent="-382588"/>
            <a:r>
              <a:rPr lang="en-US" b="1" dirty="0">
                <a:solidFill>
                  <a:srgbClr val="FF0000"/>
                </a:solidFill>
              </a:rPr>
              <a:t>Extrusion</a:t>
            </a:r>
            <a:r>
              <a:rPr lang="en-US" dirty="0">
                <a:solidFill>
                  <a:srgbClr val="FAC090"/>
                </a:solidFill>
              </a:rPr>
              <a:t> </a:t>
            </a:r>
            <a:r>
              <a:rPr lang="en-US" dirty="0"/>
              <a:t>- The shape of a plane surface extends some distance.</a:t>
            </a:r>
          </a:p>
          <a:p>
            <a:pPr marL="419100" indent="-382588"/>
            <a:r>
              <a:rPr lang="en-US" b="1" dirty="0">
                <a:solidFill>
                  <a:srgbClr val="FF0000"/>
                </a:solidFill>
              </a:rPr>
              <a:t>Lathing </a:t>
            </a:r>
            <a:r>
              <a:rPr lang="en-US" dirty="0"/>
              <a:t>- A profile of the shape is rotated around a defined axis. 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CSC253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EC08E-C79D-475D-892E-870EC715683B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686662A-3FA8-4CD3-966A-7CD56E8B5C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1516" y="3505201"/>
            <a:ext cx="4442484" cy="26137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(cont.) Features of 3-D applications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19100" indent="-382588"/>
            <a:r>
              <a:rPr lang="en-US" b="1" dirty="0">
                <a:solidFill>
                  <a:srgbClr val="FF0000"/>
                </a:solidFill>
              </a:rPr>
              <a:t>Textures and colors - </a:t>
            </a:r>
            <a:r>
              <a:rPr lang="en-US" dirty="0"/>
              <a:t>To make it seem more realistic- rough and coarse or shiny and smooth.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CSC253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EC08E-C79D-475D-892E-870EC715683B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2050" name="Picture 2" descr="Image result for 3d texture and colour">
            <a:extLst>
              <a:ext uri="{FF2B5EF4-FFF2-40B4-BE49-F238E27FC236}">
                <a16:creationId xmlns:a16="http://schemas.microsoft.com/office/drawing/2014/main" xmlns="" id="{E866B81E-B1BE-49F6-8D92-B66C9DBD8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555" y="2743200"/>
            <a:ext cx="4259560" cy="312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4AB1B4-5842-49D5-B87F-43E0259BE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Y" dirty="0"/>
              <a:t>Shading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EBA24B7-070B-4CD7-9F1E-01F316C719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MY" sz="2400" b="1" dirty="0">
                <a:solidFill>
                  <a:srgbClr val="FF0000"/>
                </a:solidFill>
              </a:rPr>
              <a:t>flat shading (b) </a:t>
            </a:r>
            <a:r>
              <a:rPr lang="en-MY" sz="2400" dirty="0"/>
              <a:t>is the fastest for the computer to render and is most often used in preview mode. </a:t>
            </a:r>
            <a:r>
              <a:rPr lang="en-MY" sz="2400" dirty="0" err="1">
                <a:solidFill>
                  <a:srgbClr val="FF0000"/>
                </a:solidFill>
              </a:rPr>
              <a:t>Gouraud</a:t>
            </a:r>
            <a:r>
              <a:rPr lang="en-MY" sz="2400" dirty="0">
                <a:solidFill>
                  <a:srgbClr val="FF0000"/>
                </a:solidFill>
              </a:rPr>
              <a:t> shading (a), </a:t>
            </a:r>
            <a:r>
              <a:rPr lang="en-MY" sz="2400" b="1" dirty="0" err="1">
                <a:solidFill>
                  <a:srgbClr val="FF0000"/>
                </a:solidFill>
              </a:rPr>
              <a:t>Phong</a:t>
            </a:r>
            <a:r>
              <a:rPr lang="en-MY" sz="2400" b="1" dirty="0">
                <a:solidFill>
                  <a:srgbClr val="FF0000"/>
                </a:solidFill>
              </a:rPr>
              <a:t> shading (d), </a:t>
            </a:r>
            <a:r>
              <a:rPr lang="en-MY" sz="2400" dirty="0"/>
              <a:t>and </a:t>
            </a:r>
            <a:r>
              <a:rPr lang="en-MY" sz="2400" b="1" dirty="0">
                <a:solidFill>
                  <a:srgbClr val="FF0000"/>
                </a:solidFill>
              </a:rPr>
              <a:t>ray tracing (c) </a:t>
            </a:r>
            <a:r>
              <a:rPr lang="en-MY" sz="2400" dirty="0"/>
              <a:t>take longer to render but provide photorealistic images</a:t>
            </a:r>
            <a:r>
              <a:rPr lang="en-MY" dirty="0"/>
              <a:t>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729D783-66B8-4157-86BD-084C5FF31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CSC253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0BEC2EB-AC0E-48DD-B847-0F3074679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EC08E-C79D-475D-892E-870EC715683B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E0CFCBB-3B77-41B8-AD67-FFE7330658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3285406"/>
            <a:ext cx="4352925" cy="295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60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1"/>
          <p:cNvSpPr txBox="1">
            <a:spLocks noChangeArrowheads="1"/>
          </p:cNvSpPr>
          <p:nvPr/>
        </p:nvSpPr>
        <p:spPr bwMode="auto">
          <a:xfrm>
            <a:off x="457200" y="1524000"/>
            <a:ext cx="8228013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339725" indent="-339725" eaLnBrk="0" hangingPunct="0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1pPr>
            <a:lvl2pPr eaLnBrk="0" hangingPunct="0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2pPr>
            <a:lvl3pPr eaLnBrk="0" hangingPunct="0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3pPr>
            <a:lvl4pPr eaLnBrk="0" hangingPunct="0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4pPr>
            <a:lvl5pPr eaLnBrk="0" hangingPunct="0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650"/>
              </a:spcBef>
              <a:spcAft>
                <a:spcPts val="800"/>
              </a:spcAft>
              <a:buFont typeface="Verdana" pitchFamily="32" charset="0"/>
              <a:buChar char="•"/>
            </a:pPr>
            <a:r>
              <a:rPr lang="en-US" altLang="en-US" sz="3200" b="1" dirty="0">
                <a:solidFill>
                  <a:srgbClr val="FF0000"/>
                </a:solidFill>
                <a:latin typeface="+mn-lt"/>
              </a:rPr>
              <a:t>Rendering</a:t>
            </a:r>
            <a:r>
              <a:rPr lang="en-US" altLang="en-US" sz="3200" b="1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altLang="en-US" sz="3200" dirty="0">
                <a:solidFill>
                  <a:srgbClr val="000000"/>
                </a:solidFill>
                <a:latin typeface="+mn-lt"/>
              </a:rPr>
              <a:t>- Use of intricate algorithms </a:t>
            </a:r>
            <a:br>
              <a:rPr lang="en-US" altLang="en-US" sz="3200" dirty="0">
                <a:solidFill>
                  <a:srgbClr val="000000"/>
                </a:solidFill>
                <a:latin typeface="+mn-lt"/>
              </a:rPr>
            </a:br>
            <a:r>
              <a:rPr lang="en-US" altLang="en-US" sz="3200" dirty="0">
                <a:solidFill>
                  <a:srgbClr val="000000"/>
                </a:solidFill>
                <a:latin typeface="+mn-lt"/>
              </a:rPr>
              <a:t>to apply user-specified effects</a:t>
            </a:r>
          </a:p>
        </p:txBody>
      </p:sp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971800"/>
            <a:ext cx="3243263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174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971800"/>
            <a:ext cx="3581400" cy="214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1749" name="Rectangle 4"/>
          <p:cNvSpPr>
            <a:spLocks noChangeArrowheads="1"/>
          </p:cNvSpPr>
          <p:nvPr/>
        </p:nvSpPr>
        <p:spPr bwMode="auto">
          <a:xfrm>
            <a:off x="914400" y="533400"/>
            <a:ext cx="80010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9pPr>
          </a:lstStyle>
          <a:p>
            <a:pPr eaLnBrk="1" hangingPunct="1">
              <a:lnSpc>
                <a:spcPct val="101000"/>
              </a:lnSpc>
              <a:buClrTx/>
              <a:buFontTx/>
              <a:buNone/>
            </a:pPr>
            <a:r>
              <a:rPr lang="en-US" sz="3200" b="1" dirty="0">
                <a:solidFill>
                  <a:schemeClr val="tx1"/>
                </a:solidFill>
              </a:rPr>
              <a:t>Features of 3-D applications</a:t>
            </a:r>
            <a:endParaRPr lang="en-US" altLang="en-US" sz="3000" b="1" i="1" dirty="0">
              <a:solidFill>
                <a:schemeClr val="tx1"/>
              </a:solidFill>
              <a:latin typeface="Verdana" pitchFamily="32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6CA7A3A3-BAE2-4427-BBB9-792EF66A9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CSC253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F0E2589E-C36E-40DB-BC22-8BCABB58B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EC08E-C79D-475D-892E-870EC715683B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7085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Panoramas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19100" indent="-382588"/>
            <a:r>
              <a:rPr lang="en-US" dirty="0"/>
              <a:t>Panoramic images are created by </a:t>
            </a:r>
            <a:r>
              <a:rPr lang="en-US" b="1" dirty="0">
                <a:solidFill>
                  <a:srgbClr val="FF0000"/>
                </a:solidFill>
              </a:rPr>
              <a:t>stitching together a sequence of photos</a:t>
            </a:r>
            <a:r>
              <a:rPr lang="en-US" dirty="0"/>
              <a:t> around a circle and adjusting them into a single seamless bitmap.</a:t>
            </a:r>
          </a:p>
          <a:p>
            <a:pPr marL="419100" indent="-382588"/>
            <a:r>
              <a:rPr lang="en-US" dirty="0"/>
              <a:t>Software such as </a:t>
            </a:r>
            <a:r>
              <a:rPr lang="en-US" dirty="0" err="1"/>
              <a:t>ULead</a:t>
            </a:r>
            <a:r>
              <a:rPr lang="en-US" dirty="0"/>
              <a:t> Cool 360, and </a:t>
            </a:r>
            <a:r>
              <a:rPr lang="en-US" dirty="0">
                <a:hlinkClick r:id="rId2"/>
              </a:rPr>
              <a:t>Panorama Factory </a:t>
            </a:r>
            <a:r>
              <a:rPr lang="en-US" dirty="0"/>
              <a:t>are required in order to create panoramas.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CSC253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EC08E-C79D-475D-892E-870EC715683B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Panorama Factory</a:t>
            </a:r>
            <a:endParaRPr lang="en-MY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MY" b="1" dirty="0">
                <a:solidFill>
                  <a:srgbClr val="FF0000"/>
                </a:solidFill>
              </a:rPr>
              <a:t>The Panorama Factory</a:t>
            </a:r>
            <a:r>
              <a:rPr lang="en-MY" dirty="0">
                <a:solidFill>
                  <a:srgbClr val="FF0000"/>
                </a:solidFill>
              </a:rPr>
              <a:t> </a:t>
            </a:r>
            <a:r>
              <a:rPr lang="en-MY" dirty="0"/>
              <a:t>is a panoramic stitching program for Windows and Mac. </a:t>
            </a:r>
          </a:p>
          <a:p>
            <a:r>
              <a:rPr lang="en-MY" dirty="0"/>
              <a:t>It creates high-quality panoramas from a set of overlapping digital images. </a:t>
            </a:r>
          </a:p>
          <a:p>
            <a:r>
              <a:rPr lang="en-MY" dirty="0"/>
              <a:t>The Panorama Factory transforms (warps) the images so that they can be joined seamlessly into panoramas whose fields of view can range up to 360 degrees.</a:t>
            </a:r>
          </a:p>
          <a:p>
            <a:endParaRPr lang="en-MY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CSC253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EC08E-C79D-475D-892E-870EC715683B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68610" name="Picture 2" descr="http://www.panoramafactory.com/handheld_thum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057400"/>
            <a:ext cx="7162800" cy="1250366"/>
          </a:xfrm>
          <a:prstGeom prst="rect">
            <a:avLst/>
          </a:prstGeom>
          <a:noFill/>
        </p:spPr>
      </p:pic>
      <p:pic>
        <p:nvPicPr>
          <p:cNvPr id="5" name="Picture 8" descr="http://www.panoramafactory.com/import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457200"/>
            <a:ext cx="7315200" cy="1583526"/>
          </a:xfrm>
          <a:prstGeom prst="rect">
            <a:avLst/>
          </a:prstGeom>
          <a:noFill/>
        </p:spPr>
      </p:pic>
      <p:pic>
        <p:nvPicPr>
          <p:cNvPr id="6" name="Picture 6" descr="stitched.jpg (6133 bytes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5029200"/>
            <a:ext cx="6819900" cy="1261484"/>
          </a:xfrm>
          <a:prstGeom prst="rect">
            <a:avLst/>
          </a:prstGeom>
          <a:noFill/>
        </p:spPr>
      </p:pic>
      <p:pic>
        <p:nvPicPr>
          <p:cNvPr id="7" name="Picture 4" descr="http://www.panoramafactory.com/trimme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" y="3733800"/>
            <a:ext cx="6781801" cy="1018862"/>
          </a:xfrm>
          <a:prstGeom prst="rect">
            <a:avLst/>
          </a:prstGeom>
          <a:noFill/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CSC253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EC08E-C79D-475D-892E-870EC715683B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Colors and Palettes in Multimedia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19100" indent="-382588"/>
            <a:r>
              <a:rPr lang="en-US" dirty="0"/>
              <a:t>Understanding natural light and color.</a:t>
            </a:r>
          </a:p>
          <a:p>
            <a:pPr marL="419100" indent="-382588"/>
            <a:r>
              <a:rPr lang="en-US" dirty="0"/>
              <a:t>Color palettes.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CSC253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EC08E-C79D-475D-892E-870EC715683B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1026" name="Picture 2" descr="Image result for Color palettes">
            <a:extLst>
              <a:ext uri="{FF2B5EF4-FFF2-40B4-BE49-F238E27FC236}">
                <a16:creationId xmlns:a16="http://schemas.microsoft.com/office/drawing/2014/main" xmlns="" id="{FCD09CCB-5355-464B-B24F-51130C560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819400"/>
            <a:ext cx="7620000" cy="280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Understanding Natural Light and Color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419100" indent="-382588"/>
            <a:r>
              <a:rPr lang="en-US" dirty="0"/>
              <a:t>Light comes from an atom where an electron passes from a higher to a lower energy level- each atom produces uniquely specific colors.</a:t>
            </a:r>
          </a:p>
          <a:p>
            <a:pPr marL="419100" indent="-382588"/>
            <a:r>
              <a:rPr lang="en-US" dirty="0"/>
              <a:t>Based on </a:t>
            </a:r>
            <a:r>
              <a:rPr lang="en-US" b="1" dirty="0">
                <a:solidFill>
                  <a:srgbClr val="FF0000"/>
                </a:solidFill>
              </a:rPr>
              <a:t>quantum theory</a:t>
            </a:r>
            <a:r>
              <a:rPr lang="en-US" dirty="0"/>
              <a:t>.</a:t>
            </a:r>
          </a:p>
          <a:p>
            <a:pPr marL="419100" indent="-382588"/>
            <a:r>
              <a:rPr lang="en-US" dirty="0"/>
              <a:t>Color is the frequency of a light wave within the narrow band of the electromagnetic spectrum, to which the human eye responds. </a:t>
            </a:r>
          </a:p>
          <a:p>
            <a:pPr marL="419100" indent="-382588"/>
            <a:r>
              <a:rPr lang="en-US" dirty="0"/>
              <a:t>Types of computerize color</a:t>
            </a:r>
          </a:p>
          <a:p>
            <a:pPr marL="784860" lvl="1" indent="-382588"/>
            <a:r>
              <a:rPr lang="en-US" sz="3300" b="1" dirty="0">
                <a:solidFill>
                  <a:srgbClr val="FF0000"/>
                </a:solidFill>
              </a:rPr>
              <a:t>Additive color.</a:t>
            </a:r>
          </a:p>
          <a:p>
            <a:pPr marL="784860" lvl="1" indent="-382588"/>
            <a:r>
              <a:rPr lang="en-US" sz="3300" b="1" dirty="0">
                <a:solidFill>
                  <a:srgbClr val="FF0000"/>
                </a:solidFill>
              </a:rPr>
              <a:t>Subtractive color.</a:t>
            </a:r>
          </a:p>
          <a:p>
            <a:pPr marL="784860" lvl="1" indent="-382588"/>
            <a:r>
              <a:rPr lang="en-US" dirty="0"/>
              <a:t>Monitor-specific color.</a:t>
            </a:r>
          </a:p>
          <a:p>
            <a:pPr marL="784860" lvl="1" indent="-382588"/>
            <a:r>
              <a:rPr lang="en-US" dirty="0"/>
              <a:t>Color models.</a:t>
            </a:r>
          </a:p>
          <a:p>
            <a:pPr marL="419100" indent="-382588"/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CSC253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EC08E-C79D-475D-892E-870EC715683B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Additive Color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19100" indent="-382588"/>
            <a:r>
              <a:rPr lang="en-US" dirty="0"/>
              <a:t>In the additive color method, a color is created by combining colored light sources in </a:t>
            </a:r>
            <a:r>
              <a:rPr lang="en-US" b="1" dirty="0">
                <a:solidFill>
                  <a:srgbClr val="FF0000"/>
                </a:solidFill>
              </a:rPr>
              <a:t>three primary colors </a:t>
            </a:r>
            <a:r>
              <a:rPr lang="en-US" dirty="0">
                <a:solidFill>
                  <a:srgbClr val="FFFF00"/>
                </a:solidFill>
              </a:rPr>
              <a:t>- </a:t>
            </a:r>
            <a:r>
              <a:rPr lang="en-US" b="1" dirty="0">
                <a:solidFill>
                  <a:srgbClr val="FF0000"/>
                </a:solidFill>
              </a:rPr>
              <a:t>red</a:t>
            </a:r>
            <a:r>
              <a:rPr lang="en-US" dirty="0">
                <a:solidFill>
                  <a:srgbClr val="0056AC"/>
                </a:solidFill>
              </a:rPr>
              <a:t>,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b="1" dirty="0">
                <a:solidFill>
                  <a:srgbClr val="00B050"/>
                </a:solidFill>
              </a:rPr>
              <a:t>green</a:t>
            </a:r>
            <a:r>
              <a:rPr lang="en-US" dirty="0">
                <a:solidFill>
                  <a:srgbClr val="0056AC"/>
                </a:solidFill>
              </a:rPr>
              <a:t>,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/>
              <a:t>and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blue</a:t>
            </a:r>
            <a:r>
              <a:rPr lang="en-US" dirty="0">
                <a:solidFill>
                  <a:srgbClr val="558ED5"/>
                </a:solidFill>
              </a:rPr>
              <a:t> </a:t>
            </a:r>
            <a:r>
              <a:rPr lang="en-US" dirty="0">
                <a:solidFill>
                  <a:srgbClr val="0056AC"/>
                </a:solidFill>
              </a:rPr>
              <a:t>(RGB).</a:t>
            </a:r>
          </a:p>
          <a:p>
            <a:pPr marL="419100" indent="-382588"/>
            <a:r>
              <a:rPr lang="en-US" dirty="0"/>
              <a:t>TV and computer monitors use this method.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CSC253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EC08E-C79D-475D-892E-870EC715683B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4191000"/>
            <a:ext cx="2286000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Creation of Still Images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19100" indent="-382588"/>
            <a:r>
              <a:rPr lang="en-US" b="1" dirty="0">
                <a:solidFill>
                  <a:srgbClr val="FF0000"/>
                </a:solidFill>
              </a:rPr>
              <a:t>Still images </a:t>
            </a:r>
            <a:r>
              <a:rPr lang="en-US" dirty="0"/>
              <a:t>may be the most important element of a multimedia project.</a:t>
            </a:r>
          </a:p>
          <a:p>
            <a:pPr marL="419100" indent="-382588"/>
            <a:r>
              <a:rPr lang="en-US" dirty="0"/>
              <a:t>The type of still images created depends on the display resolution, and hardware and software capabilities.</a:t>
            </a:r>
          </a:p>
          <a:p>
            <a:pPr marL="419100" indent="-382588"/>
            <a:r>
              <a:rPr lang="en-US" dirty="0"/>
              <a:t>Still images are generated by the computer in two way: </a:t>
            </a:r>
            <a:r>
              <a:rPr lang="en-US" dirty="0">
                <a:solidFill>
                  <a:srgbClr val="0080FF"/>
                </a:solidFill>
              </a:rPr>
              <a:t>bitmaps</a:t>
            </a:r>
            <a:r>
              <a:rPr lang="en-US" dirty="0"/>
              <a:t> (or paint graphics, raster image) and </a:t>
            </a:r>
            <a:r>
              <a:rPr lang="en-US" dirty="0">
                <a:solidFill>
                  <a:srgbClr val="0080FF"/>
                </a:solidFill>
              </a:rPr>
              <a:t>vector-drawn</a:t>
            </a:r>
            <a:r>
              <a:rPr lang="en-US" dirty="0"/>
              <a:t> (or just plain ”drawn”)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CSC253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EC08E-C79D-475D-892E-870EC715683B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Subtractive Color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077200" cy="4873752"/>
          </a:xfrm>
        </p:spPr>
        <p:txBody>
          <a:bodyPr>
            <a:normAutofit fontScale="92500" lnSpcReduction="20000"/>
          </a:bodyPr>
          <a:lstStyle/>
          <a:p>
            <a:pPr marL="419100" indent="-382588"/>
            <a:r>
              <a:rPr lang="en-US" dirty="0"/>
              <a:t>In the subtractive color method, color is created by combining colored media such as paints or ink.</a:t>
            </a:r>
          </a:p>
          <a:p>
            <a:pPr marL="419100" indent="-382588"/>
            <a:r>
              <a:rPr lang="en-US" dirty="0"/>
              <a:t>The colored media absorb (or subtract) some parts of the color spectrum of light and reflect the others back to the eye.</a:t>
            </a:r>
          </a:p>
          <a:p>
            <a:pPr marL="419100" indent="-382588"/>
            <a:r>
              <a:rPr lang="en-US" dirty="0"/>
              <a:t>Subtractive color is the process used to create color in </a:t>
            </a:r>
            <a:r>
              <a:rPr lang="en-US" b="1" dirty="0">
                <a:solidFill>
                  <a:srgbClr val="FF0000"/>
                </a:solidFill>
              </a:rPr>
              <a:t>printing</a:t>
            </a:r>
            <a:r>
              <a:rPr lang="en-US" dirty="0"/>
              <a:t>.</a:t>
            </a:r>
          </a:p>
          <a:p>
            <a:pPr marL="419100" indent="-382588"/>
            <a:r>
              <a:rPr lang="en-US" dirty="0"/>
              <a:t>The printed page consists of </a:t>
            </a:r>
          </a:p>
          <a:p>
            <a:pPr marL="784860" lvl="1" indent="-382588"/>
            <a:r>
              <a:rPr lang="en-US" dirty="0"/>
              <a:t>tiny halftone dots of </a:t>
            </a:r>
            <a:r>
              <a:rPr lang="en-US" b="1" dirty="0">
                <a:solidFill>
                  <a:srgbClr val="FF0000"/>
                </a:solidFill>
              </a:rPr>
              <a:t>three primary </a:t>
            </a:r>
          </a:p>
          <a:p>
            <a:pPr marL="784860" lvl="1" indent="-382588">
              <a:buNone/>
            </a:pPr>
            <a:r>
              <a:rPr lang="en-US" b="1" dirty="0">
                <a:solidFill>
                  <a:srgbClr val="FF0000"/>
                </a:solidFill>
              </a:rPr>
              <a:t>     colors - cyan, magenta, and yellow </a:t>
            </a:r>
          </a:p>
          <a:p>
            <a:pPr marL="784860" lvl="1" indent="-382588">
              <a:buNone/>
            </a:pPr>
            <a:r>
              <a:rPr lang="en-US" b="1" dirty="0">
                <a:solidFill>
                  <a:srgbClr val="FF0000"/>
                </a:solidFill>
              </a:rPr>
              <a:t>     (CMY).</a:t>
            </a:r>
          </a:p>
          <a:p>
            <a:pPr marL="419100" indent="-382588"/>
            <a:endParaRPr lang="en-US" dirty="0"/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CSC253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EC08E-C79D-475D-892E-870EC715683B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572000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Monitor-Specific Colors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848600" cy="4873752"/>
          </a:xfrm>
        </p:spPr>
        <p:txBody>
          <a:bodyPr/>
          <a:lstStyle/>
          <a:p>
            <a:pPr marL="419100" indent="-382588"/>
            <a:r>
              <a:rPr lang="en-US" dirty="0"/>
              <a:t>Colors should be used according to the target audience's monitor specifications.</a:t>
            </a:r>
          </a:p>
          <a:p>
            <a:pPr marL="419100" indent="-382588"/>
            <a:r>
              <a:rPr lang="en-US" dirty="0"/>
              <a:t>The preferred monitor resolution is 800x600 pixels.</a:t>
            </a:r>
          </a:p>
          <a:p>
            <a:pPr marL="419100" indent="-382588"/>
            <a:r>
              <a:rPr lang="en-US" dirty="0"/>
              <a:t>The preferred color depth is 32 bits.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CSC253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EC08E-C79D-475D-892E-870EC715683B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Computer color models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19100" indent="-382588"/>
            <a:r>
              <a:rPr lang="en-US" dirty="0"/>
              <a:t>Models used to specify color in computer terms are:</a:t>
            </a:r>
          </a:p>
          <a:p>
            <a:pPr marL="722313" lvl="1" indent="-273050"/>
            <a:r>
              <a:rPr lang="en-US" sz="2600" dirty="0">
                <a:solidFill>
                  <a:srgbClr val="FF0000"/>
                </a:solidFill>
              </a:rPr>
              <a:t>RGB</a:t>
            </a:r>
            <a:r>
              <a:rPr lang="en-US" sz="2600" dirty="0"/>
              <a:t> model - A 24-bit methodology where color is specified in terms of red, green, and blue values ranging from 0 to 255.</a:t>
            </a:r>
          </a:p>
          <a:p>
            <a:pPr marL="722313" lvl="1" indent="-273050"/>
            <a:r>
              <a:rPr lang="en-US" sz="2600" dirty="0">
                <a:solidFill>
                  <a:srgbClr val="FF0000"/>
                </a:solidFill>
              </a:rPr>
              <a:t>HSB</a:t>
            </a:r>
            <a:r>
              <a:rPr lang="en-US" sz="2600" dirty="0"/>
              <a:t> (hue, saturation, brightness) and </a:t>
            </a:r>
            <a:r>
              <a:rPr lang="en-US" sz="2600" dirty="0">
                <a:solidFill>
                  <a:srgbClr val="FF0000"/>
                </a:solidFill>
              </a:rPr>
              <a:t>HSL</a:t>
            </a:r>
            <a:r>
              <a:rPr lang="en-US" sz="2600" dirty="0"/>
              <a:t> (hue, saturation, lightness) models – Color is specified as an angle from 0 to 360 degrees on a color wheel.</a:t>
            </a:r>
          </a:p>
          <a:p>
            <a:pPr marL="722313" lvl="1" indent="-273050"/>
            <a:r>
              <a:rPr lang="en-US" sz="2600" dirty="0"/>
              <a:t>Other models include </a:t>
            </a:r>
            <a:r>
              <a:rPr lang="en-US" sz="2600" dirty="0">
                <a:solidFill>
                  <a:srgbClr val="FF0000"/>
                </a:solidFill>
              </a:rPr>
              <a:t>CMYK, CIE, YIQ, YUV (TV), and YCC.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CSC253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EC08E-C79D-475D-892E-870EC715683B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RGB Models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rgbClr val="FF0000"/>
              </a:buClr>
            </a:pPr>
            <a:r>
              <a:rPr lang="en-US" dirty="0">
                <a:latin typeface="+mj-lt"/>
              </a:rPr>
              <a:t>Add red, green and blue to create colors, so it is an </a:t>
            </a:r>
            <a:r>
              <a:rPr lang="en-US" b="1" dirty="0">
                <a:latin typeface="+mj-lt"/>
              </a:rPr>
              <a:t>additive</a:t>
            </a:r>
            <a:r>
              <a:rPr lang="en-US" dirty="0">
                <a:latin typeface="+mj-lt"/>
              </a:rPr>
              <a:t> model.</a:t>
            </a:r>
            <a:endParaRPr lang="en-US" b="1" dirty="0">
              <a:latin typeface="+mj-lt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FF0000"/>
              </a:buClr>
            </a:pPr>
            <a:r>
              <a:rPr lang="en-US" b="1" dirty="0">
                <a:latin typeface="+mj-lt"/>
              </a:rPr>
              <a:t>Assigns an intensity value</a:t>
            </a:r>
            <a:r>
              <a:rPr lang="en-US" dirty="0">
                <a:latin typeface="+mj-lt"/>
              </a:rPr>
              <a:t> to each pixel ranging from 0 (black) to 255 (white)</a:t>
            </a:r>
          </a:p>
          <a:p>
            <a:pPr marL="742950" lvl="1" indent="-285750" eaLnBrk="0" hangingPunct="0">
              <a:buClr>
                <a:srgbClr val="FF0000"/>
              </a:buClr>
            </a:pPr>
            <a:r>
              <a:rPr lang="en-US" sz="2000" dirty="0">
                <a:latin typeface="+mj-lt"/>
              </a:rPr>
              <a:t>A bright red color might have R 246, G 20, B 50</a:t>
            </a:r>
            <a:endParaRPr lang="en-US" sz="2000" i="1" dirty="0">
              <a:latin typeface="+mj-lt"/>
            </a:endParaRPr>
          </a:p>
          <a:p>
            <a:endParaRPr lang="en-US" dirty="0"/>
          </a:p>
        </p:txBody>
      </p:sp>
      <p:pic>
        <p:nvPicPr>
          <p:cNvPr id="4" name="Picture 5" descr="rg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0400" y="3352800"/>
            <a:ext cx="1927225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RGB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4267200"/>
            <a:ext cx="2057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CSC253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EC08E-C79D-475D-892E-870EC715683B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HSB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Based on human perception of color, describe three fundamental properties of color:</a:t>
            </a:r>
            <a:endParaRPr lang="en-US" b="1" dirty="0"/>
          </a:p>
          <a:p>
            <a:pPr lvl="1">
              <a:lnSpc>
                <a:spcPct val="100000"/>
              </a:lnSpc>
            </a:pPr>
            <a:r>
              <a:rPr lang="en-US" b="1" dirty="0"/>
              <a:t>Hue</a:t>
            </a:r>
          </a:p>
          <a:p>
            <a:pPr lvl="1">
              <a:lnSpc>
                <a:spcPct val="100000"/>
              </a:lnSpc>
            </a:pPr>
            <a:r>
              <a:rPr lang="en-US" b="1" dirty="0"/>
              <a:t>Saturation</a:t>
            </a:r>
            <a:r>
              <a:rPr lang="en-US" dirty="0"/>
              <a:t> (or </a:t>
            </a:r>
            <a:r>
              <a:rPr lang="en-US" b="1" dirty="0" err="1"/>
              <a:t>chroma</a:t>
            </a:r>
            <a:r>
              <a:rPr lang="en-US" dirty="0"/>
              <a:t>) </a:t>
            </a:r>
          </a:p>
          <a:p>
            <a:pPr lvl="1">
              <a:lnSpc>
                <a:spcPct val="100000"/>
              </a:lnSpc>
            </a:pPr>
            <a:r>
              <a:rPr lang="en-US" b="1" dirty="0"/>
              <a:t>Brightness </a:t>
            </a:r>
            <a:r>
              <a:rPr lang="en-US" dirty="0"/>
              <a:t>- relative lightness or darkness of color, also measured as %</a:t>
            </a:r>
            <a:endParaRPr lang="en-US" i="1" dirty="0"/>
          </a:p>
          <a:p>
            <a:pPr>
              <a:lnSpc>
                <a:spcPct val="100000"/>
              </a:lnSpc>
            </a:pPr>
            <a:r>
              <a:rPr lang="en-US" dirty="0"/>
              <a:t>There is no HSB mode for creating or editing images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CSC253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EC08E-C79D-475D-892E-870EC715683B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(cont.) HSB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Hue</a:t>
            </a:r>
            <a:r>
              <a:rPr lang="en-US" dirty="0"/>
              <a:t> - color reflected from or transmitted through an object, measured on color wheel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6" descr="hu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3200400"/>
            <a:ext cx="4038600" cy="298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CSC253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EC08E-C79D-475D-892E-870EC715683B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(cont.) HSB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Saturation</a:t>
            </a:r>
            <a:r>
              <a:rPr lang="en-US" dirty="0"/>
              <a:t> (or </a:t>
            </a:r>
            <a:r>
              <a:rPr lang="en-US" b="1" dirty="0" err="1"/>
              <a:t>chroma</a:t>
            </a:r>
            <a:r>
              <a:rPr lang="en-US" dirty="0"/>
              <a:t>) - strength or purity of color (% of grey in proportion to hue)</a:t>
            </a:r>
          </a:p>
        </p:txBody>
      </p:sp>
      <p:pic>
        <p:nvPicPr>
          <p:cNvPr id="4" name="Picture 5" descr="saturat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2895600"/>
            <a:ext cx="5029200" cy="301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CSC253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EC08E-C79D-475D-892E-870EC715683B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(cont.) HSB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Brightness </a:t>
            </a:r>
            <a:r>
              <a:rPr lang="en-US" dirty="0"/>
              <a:t>- relative lightness or darkness of color, also measured as %</a:t>
            </a:r>
          </a:p>
          <a:p>
            <a:endParaRPr lang="en-US" dirty="0"/>
          </a:p>
        </p:txBody>
      </p:sp>
      <p:graphicFrame>
        <p:nvGraphicFramePr>
          <p:cNvPr id="6" name="Group 5"/>
          <p:cNvGraphicFramePr>
            <a:graphicFrameLocks noGrp="1"/>
          </p:cNvGraphicFramePr>
          <p:nvPr/>
        </p:nvGraphicFramePr>
        <p:xfrm>
          <a:off x="914400" y="3505200"/>
          <a:ext cx="7239000" cy="1066800"/>
        </p:xfrm>
        <a:graphic>
          <a:graphicData uri="http://schemas.openxmlformats.org/drawingml/2006/table">
            <a:tbl>
              <a:tblPr/>
              <a:tblGrid>
                <a:gridCol w="6302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4453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4136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4453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4453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4136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4295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741363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742950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665162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</a:tblGrid>
              <a:tr h="1066800"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Black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C0C0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2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06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2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C8C8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2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2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2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2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2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2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base" latinLnBrk="0" hangingPunct="0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white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7" name="Text Box 29"/>
          <p:cNvSpPr txBox="1">
            <a:spLocks noChangeArrowheads="1"/>
          </p:cNvSpPr>
          <p:nvPr/>
        </p:nvSpPr>
        <p:spPr bwMode="auto">
          <a:xfrm>
            <a:off x="762000" y="2971800"/>
            <a:ext cx="514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/>
              <a:t>0%</a:t>
            </a:r>
          </a:p>
        </p:txBody>
      </p:sp>
      <p:sp>
        <p:nvSpPr>
          <p:cNvPr id="8" name="Text Box 30"/>
          <p:cNvSpPr txBox="1">
            <a:spLocks noChangeArrowheads="1"/>
          </p:cNvSpPr>
          <p:nvPr/>
        </p:nvSpPr>
        <p:spPr bwMode="auto">
          <a:xfrm>
            <a:off x="4267200" y="2971800"/>
            <a:ext cx="641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/>
              <a:t>50%</a:t>
            </a: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7772400" y="2971800"/>
            <a:ext cx="768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/>
              <a:t>100%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CSC253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EC08E-C79D-475D-892E-870EC715683B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Color Palettes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924800" cy="4873752"/>
          </a:xfrm>
        </p:spPr>
        <p:txBody>
          <a:bodyPr>
            <a:normAutofit/>
          </a:bodyPr>
          <a:lstStyle/>
          <a:p>
            <a:pPr marL="419100" indent="-382588"/>
            <a:r>
              <a:rPr lang="en-US" sz="2600" dirty="0">
                <a:solidFill>
                  <a:srgbClr val="FF0000"/>
                </a:solidFill>
              </a:rPr>
              <a:t>Palettes</a:t>
            </a:r>
            <a:r>
              <a:rPr lang="en-US" sz="2600" dirty="0"/>
              <a:t> are mathematical tables that define the color of pixels displayed on the screen.</a:t>
            </a:r>
          </a:p>
          <a:p>
            <a:pPr marL="419100" indent="-382588"/>
            <a:r>
              <a:rPr lang="en-US" sz="2600" dirty="0"/>
              <a:t>Palettes are called ‘</a:t>
            </a:r>
            <a:r>
              <a:rPr lang="en-US" sz="2600" dirty="0">
                <a:solidFill>
                  <a:srgbClr val="FF0000"/>
                </a:solidFill>
              </a:rPr>
              <a:t>color lookup tables</a:t>
            </a:r>
            <a:r>
              <a:rPr lang="en-US" sz="2600" dirty="0"/>
              <a:t>’ or CLUTs on Macintosh.</a:t>
            </a:r>
          </a:p>
          <a:p>
            <a:pPr marL="419100" indent="-382588"/>
            <a:r>
              <a:rPr lang="en-US" sz="2600" dirty="0"/>
              <a:t>Most common palettes are </a:t>
            </a:r>
          </a:p>
          <a:p>
            <a:pPr marL="784860" lvl="1" indent="-382588"/>
            <a:r>
              <a:rPr lang="en-US" sz="2300" dirty="0"/>
              <a:t>1 bit (black an white), </a:t>
            </a:r>
          </a:p>
          <a:p>
            <a:pPr marL="784860" lvl="1" indent="-382588"/>
            <a:r>
              <a:rPr lang="en-US" sz="2300" dirty="0"/>
              <a:t>4 bit (16 colors), </a:t>
            </a:r>
          </a:p>
          <a:p>
            <a:pPr marL="784860" lvl="1" indent="-382588"/>
            <a:r>
              <a:rPr lang="en-US" sz="2300" dirty="0"/>
              <a:t>8 bit (256 colors), </a:t>
            </a:r>
          </a:p>
          <a:p>
            <a:pPr marL="784860" lvl="1" indent="-382588"/>
            <a:r>
              <a:rPr lang="en-US" sz="2300" dirty="0"/>
              <a:t>16 bit (65,536 colors ; for color images), </a:t>
            </a:r>
          </a:p>
          <a:p>
            <a:pPr marL="784860" lvl="1" indent="-382588"/>
            <a:r>
              <a:rPr lang="en-US" sz="2300" dirty="0"/>
              <a:t>and 24-bit deep (16, 777,216;  totally photo-realistic).</a:t>
            </a:r>
          </a:p>
          <a:p>
            <a:pPr marL="419100" indent="-382588"/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CSC253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EC08E-C79D-475D-892E-870EC715683B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(cont.) Color Palettes</a:t>
            </a:r>
            <a:endParaRPr lang="en-MY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Y" dirty="0"/>
          </a:p>
        </p:txBody>
      </p:sp>
      <p:pic>
        <p:nvPicPr>
          <p:cNvPr id="4" name="Picture 2" descr="http://mathpalette.com/wp-content/uploads/2012/03/rgb-color-palett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599" y="1905000"/>
            <a:ext cx="4362269" cy="4429126"/>
          </a:xfrm>
          <a:prstGeom prst="rect">
            <a:avLst/>
          </a:prstGeom>
          <a:noFill/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CSC253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EC08E-C79D-475D-892E-870EC715683B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(cont.) Creation of Still Images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19100" indent="-382588"/>
            <a:r>
              <a:rPr lang="en-US" dirty="0"/>
              <a:t>There are two types of still images</a:t>
            </a:r>
          </a:p>
          <a:p>
            <a:pPr marL="419100" indent="-382588"/>
            <a:endParaRPr lang="en-US" dirty="0"/>
          </a:p>
          <a:p>
            <a:pPr marL="419100" indent="-382588"/>
            <a:endParaRPr lang="en-US" dirty="0"/>
          </a:p>
          <a:p>
            <a:pPr marL="419100" indent="-382588"/>
            <a:endParaRPr lang="en-US" dirty="0"/>
          </a:p>
          <a:p>
            <a:pPr marL="419100" indent="-382588"/>
            <a:endParaRPr lang="en-US" dirty="0"/>
          </a:p>
          <a:p>
            <a:pPr marL="419100" indent="-382588"/>
            <a:r>
              <a:rPr lang="en-US" dirty="0"/>
              <a:t>3-D drawing and rendering.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CSC253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EC08E-C79D-475D-892E-870EC715683B}" type="slidenum">
              <a:rPr lang="en-US" smtClean="0"/>
              <a:pPr/>
              <a:t>5</a:t>
            </a:fld>
            <a:endParaRPr lang="en-US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xmlns="" id="{29D72E65-5456-4DCF-A42F-F3DD054274C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7443338"/>
              </p:ext>
            </p:extLst>
          </p:nvPr>
        </p:nvGraphicFramePr>
        <p:xfrm>
          <a:off x="2286000" y="1981200"/>
          <a:ext cx="3429000" cy="264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(cont) Color </a:t>
            </a:r>
            <a:r>
              <a:rPr lang="en-US" dirty="0" err="1"/>
              <a:t>Paletes</a:t>
            </a:r>
            <a:endParaRPr lang="en-MY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19100" indent="-382588"/>
            <a:r>
              <a:rPr lang="en-US" sz="2600" b="1" dirty="0">
                <a:solidFill>
                  <a:srgbClr val="FF0000"/>
                </a:solidFill>
              </a:rPr>
              <a:t>Dithering:</a:t>
            </a:r>
          </a:p>
          <a:p>
            <a:pPr marL="722313" lvl="1" indent="-273050"/>
            <a:r>
              <a:rPr lang="en-US" dirty="0"/>
              <a:t>a process whereby the color value of each pixel is changed to the closest matching color value in the target palette.</a:t>
            </a:r>
          </a:p>
          <a:p>
            <a:pPr marL="722313" lvl="1" indent="-273050"/>
            <a:r>
              <a:rPr lang="en-US" dirty="0"/>
              <a:t>Done by using a mathematical algorithm.</a:t>
            </a:r>
          </a:p>
          <a:p>
            <a:pPr marL="722313" lvl="1" indent="-273050"/>
            <a:r>
              <a:rPr lang="en-US" dirty="0"/>
              <a:t>Dithering software is usually built into image-editing software and available in many multimedia authoring systems</a:t>
            </a:r>
          </a:p>
          <a:p>
            <a:endParaRPr lang="en-MY" dirty="0"/>
          </a:p>
        </p:txBody>
      </p:sp>
      <p:sp>
        <p:nvSpPr>
          <p:cNvPr id="69634" name="AutoShape 2" descr="data:image/jpeg;base64,/9j/4AAQSkZJRgABAQAAAQABAAD/2wCEAAkGBhASDxMQDw8QEA0QEBIQEA8QFA8QEBAPFBgVFBYQEhYXHCYgGBwjGhYSHzEgJCkpLy0vGB89QTAqQScrLCkBCQoKDgwOGg8PGiwcHSQpKiwpLCwpLCktKSwsNCwsLCwpLC0sLCkpLCwsKikpKSwsKSwpKSwqNCwpKSwsKSksLP/AABEIAOIA3wMBIgACEQEDEQH/xAAcAAACAgMBAQAAAAAAAAAAAAAABQQGAQIDBwj/xABPEAACAQICBAYNCQUGBgMBAAABAgMAEQQSBRMhMQYiUXGS0gcyMzRBU1RzgZOxs9EUFRcjUmGRwfAkcoKywhY1VXSUo0Nig6Gi00RktAj/xAAbAQEBAAMBAQEAAAAAAAAAAAAAAQQFBgMCB//EADQRAAIBAwEFBQYFBQAAAAAAAAABAgMEETEFEiFRkQYTInHRFVNhobHBMjNigeFBQlLw8f/aAAwDAQACEQMRAD8A9PwOBw4w8TvFB3GIszRxG5ZV2kkbSSf+9b6vB+Lw3q4urWcOf2WD93B/zQ1x0hp6SOSJVUalioklbWEKzOqLGMvak32M3FvYXG+qQ66vB+Lw3q4urRq8H4vDeri6tKIuyEuSMywYhXljVrJq5FDsMyxFg9gxXjAG2y1bz8OgCtopVVZGTENIYQI2VZzqgRJtYmLYRdbHftoBpq8H4vDeri6tYZMHstDA7EhQqRQliTs2XAqDhuHKybEw+KzhljKMIo31zM6CKzuLH6tzc2FhvuQKmaP0q02Hw0j7Hl+Tuyi9gzZWIG0+00B2+QReQj1OF+NHyCLyEepwvxqNjyiRKwTDB5cXLFr5kV44s0kvHfaCScoQC44zCoM+nMNGpX5PhcRMrmEaoQxq/wBWkmsVTmIXj2IGY7DbMbCpkuBv8gi8hHqcL8aPkEXkI9ThfjSAcJYQWLYPBtHlR1ysgYwamGZ1CtGCz3l4i7M1j2tts/Q+kop5RG+AgjV1JVrxSE2VHUFcgtxX5TYjw76vEgwGCgzBWwiIWvYtDh7EgE22X8ANdfmuDyeD1UXwoiP1eEvcnINp39xbf99SqFIvzXB5PB6qL4UfNcHk8HqovhUqioCL81weTweqi+FHzXB5PB6qL4VKooCL81weTweqi+FHzXB5PB6qL4VKooCL81weTweqi+FHzXB5PB6qL4VKooCDiMFhkRneCAIilmOqjNlAudgWoithyLjR72O3vWGpene9J/MSfymtxjPur0WFHLPJ7zlhcOHIhXg/w9/9LDReD/D3/wBLDU75Z91IuEGnXjewm1AEBeLiRv8AKMQCQIOMpvuTiJZjn2HZU3o8vmXdnzXT+SfeD/D3/wBLDReD/D3/ANLDUDg7p6aUt8o4j2bJCAgDRiR112a1ybgLl2WsCb5gae/LPuq5jy+ZN2fNdP5IN8P/AIe/+lhqNpqHDtgXmiijW6oysI0Rx9YgO4XB3im4xn3UkxX90n90e/FXg1lc0TxKWHx4P+nl6jKBWbD4ZEy5mjgN2vYZFSTwcuW3prnLwZZ3SR1w7SR9zdlJZPDxSRcbakaM7XCeaX3IqVitLlZtUkLSZFR5pM0aLFG5YBjmN27RzYeAfeK8z2Ey8C0DZhBgww3MIxcbSdhy8pP41tLwPDNmaHCM9mGZku1mzFhfL4cz3/ePLUocNMNmABcoUJuI8QZc3FIUQ5M5ujZ7gWsL7ttSYuFOFdkRJGdpGZI8sU7B8hVWZWCWKAsoL3yi421ALF4HgIYxDhBE1syBOKSpLAkZbGxJPpqZhNBSIYwNUsUbKQqBgAq7lUWsKc4bELIiyLfI6hlzKyHKRcXVgCD9xANdKAgNoskMutbVuzMUKwMvGYsw2ptFyd960bQinYWFrBLarDWyDcnabvuplRQC86IuQTISQVIvHh9mS+UDieC5tyXrdNHsLWmbZ/yQD7rdpU2igIEuAYJEsZB1Ozj32jIU3jw7QaxqJ+SHpP1aYUUAv1E/JD0n6tGon5Iek/VphRQC/UT8kPSfq0aifkh6T9WmFFAL9RPyQ9J+rRqJ+SHpP1aYUUAv1E/JD0n6tc59cilmERUWvZnva/g4tNKi6U7i/MPaKAi6QwusikivbOjx5rXtcEXtSsaNxX28P+E1NNJylY5WU2ZVcqbXsQDY2rQ4IjZ8on2bP+B/66+lJpYPiUE3n7i/5txX28P+E1A0divGYf8A3qlYrJGheXFSogsCzGAC52Adz2knwVvh4g6h48TM6MLqy6ggjlH1dXffJdCd2ub6shfN2K+3h/wmo+bcV9vD/hNTD5GfHz/7H/rrnDGGzZcROcjmNu4izgAkbY/vFN98l0Hdrm+rIfzbivt4f8Jq56Wwhi0a0ZYMURAWAsCTKhNhyXNNPkh8fP8A7H/rpZpl2OjpCxzMOKWsBmyThLkDZchRupvN8AoJcfuTtGdrhPNL7kUs4XPBHiI3lxq4VnQLkyYhteqMTlk1bqGUZjsYHe3KRTPRna4TzS+5FUnswd8YT9yX2rWNcVHTg5I2uy7WF3cRozbSaenwWR7B8zMOJM+bwSCTGCUCwUAPfMOKAu/dceGmcWD0e4iVCckEmsijVphGHLZwSu42YXF93gtXmOh/B/D7Kumh23fw1y1zt25pfhjH5+ps7zZVGjndb+XoXCCeKNFQOcqKFBcySMQotxma5Y/eSSaw+mYBvkA9DfClE78X0Gk+Mbf6fZWDT7S3ctYR6P1OUvajoLw8fMtsOncOzBFlUsb2FmG4X3kW3ViTT+GDFDKMwNiLMdvPa1ec4s7fT+VSMPNFqWUqTMWUo/gC+Eb/AMq3dntWrX4Sil1OVqbfrxbjuxTWeLz08z0LEaXgQ5XkAJF/Cdm7wD7qjy8JsKvbTAfwv8Ko0ZqJpU/l+ddlZWsK6zJtGIu0tzKeFCKX7v7r6F3l4f6OXtsUo/hm6tRG7KmiAbHGpf8AcxHUrx/Sg/L86qOJTjj934109v2etai4yl1XodJZ39Sv+JL/AH9z6STsm6KO7GJ0J+pXZOyDo07sUp/gm6tfOuEX9einWEH69FSr2ftoaSl1XodrY7OpXGN9teWPQ9zPDzR/lK9GXq1oeyBo3ypehN1a8acVFkFaG+sKdD8Db8/+G+j2btX/AHS6r0PoXRel4cTHrMPIJI8xXMAw4wtccYDlFTKpfYn/ALvP+Yl9i1bzLWlT4HG39KFtcTpRfBNpZOtRdKdxfmHtFSVOyo2lO4vzD2ivoxiFpk/UTfuP7DXCSR8x2PvPgblpjKoJIIBBuCDtBHIaifNOH8RD6uP4UAs0jh5XCGMlZIpRKhdXZCQrIQwBBtldtoOw2NJcVwWllxAnmdG2x6xRDIA6KY2MJu1it0J41zxuQAVbfmnD+Ih9XH8KPmnD+Ih9XH8KAp03A5ihQasqSpUtDJnVFa4wwZWFobW4gtt2/dTrQuj3w8Wr4x42bYJbAZUXLdiSe13k3pv804fxEPq4/hR804fxEPq4/hQEfO/I/wCDVD0qb6NkP3t/+mmnzTh/EQ+rj+FQ+EqBcDKqgBQsYAAAAAkjsABuqrUj0JGjO1wnml9yKpXZf74wnm5falXXRna4TzS+5FUvsuj9owvm5f5krFu/ymbnYbxeRfwl9GV/RPg/hq36Kbd/DVQ0Z4P4atWjG3fw1w17Tzk3W0Z5yO5n2eg0qxbfr0VOmfZ+NLMU369FayjSOD2ksoWYo7fTWIzWuJPtrCGuj2fDEj8+uafjZMjNRdJn8vzrshqPpE/l+dfpGzXhGJTpeMqWkh+X51VMSnH9Hxq26RH5fnVZxCcf0fGu3tKmEdps6OGjthV/XopxhB+vRSzDL+vRTbDD9eivmvUP0rZcsYO7io0gqW4qPIK5bacspnVwqHrHYo/u8/5iX+mrFJLxjzn21XuxV/d58/L/AE0znl47fvN7TXM5wkflnaCruXU3+pjyI8UcwrhpTuL8w9orrhjxF/dX2CuWlO4vzD2ivRHzB5imavvPOaxWX3nnNYofQUUUUAUUUUAUq4Ud5zcye8SmtKuFHec3MnvEqrUj0O2jO1wnml9yKpvZbH7RhfNy+1KuWjO1wnml9yKp/ZZH1+F83L7UrHufy2bTZLxdRfwf0ZW9HeD0VZtHNu/hqs4DweirDgG3eiuRuoZybW9nnI2lfZ+NLsS1SpH2VAnasClTOPv+KIOIPtrCGtZz7aENbyzhhnGV6fiZJQ1Hx5/KuqGuGNP5V3Vi8IxoU/EVvHj8qrs6cf0fGrLjR+VIJk43o+NdXbVOB1NjHB1w6/r0Uzw4/XoqDAtMYBUq1Du9nyxg6sK4OKksK4OK56/lnJ0UKh6r2LO8D5+T+mu2Km+sf99vaa5di7vA+fk/pqPjZfrZPOP/ADGudm8JH5V2qq7tbP6mXLBH6pP3F9grnpTuL8w9orbRx+pj82n8orXSncX5h7RXsjOovNOL+CNX3nnNYrL7zzmsVT1CiiigCiiigClXCjvObmT3iU1pVwo7zm5k94lVakeh20Z2uE80vuRVR7K4+vw3m5falW7Rna4TzS+5FVPsqj6/Debl9qV41+MGZ+zniun5/Qq2C8Hop7gm3eikWE8HopxhG3eiuduIZM+6nkZyPsqDO1d3fZUSZqxIUznLviRZjWFNYlNYU1tbaGGczVp+JkhTXHFn8q3U1xxR/KuqtXhHhGl4hLix+VJZU43o+NPMSPypVInG9FdBQqYRv7WODMK1PhFRYlqbEKlSodZZywbsK4sK7kVzYVp7uWTcxqHqXYw7wPn5P6aU6Ql+uk87J/Mab9jLvE+fk/pqq6VxP7RNt/40nJ9o1oq2iPy3thmUk1/kxpw94fYjRuBgbD4N5WliiHylxfDQkgCz5TctyA2G3ed1XjSfcX/XhFc9FRq+EiV1DI+HjDKwBVlKC4IOwiuulO4vzD2isiOiN3Q/Kj5L6Gr7zzmsVl955zWKp7BRRRQBRRRQBSrhR3nNzJ7xKa0q4Ud5zcye8SqtSPQ7aM7XCeaX3Iqq9lMfXYbzcvtSrVoztcJ5pfciqt2UR9dh/Nye1K86vGJlWjxUT8/oVPDeD0U0wzflSuD4VPgb8q1FWGTKrTyTmfZUaRq2Z64O1eEaZqK/E5SGsKaw5rANZ1GOGaadPidlNc8QayDWkxreUHg840+IuxApbIm30U0mFQnTbW1p1DaUI4MRrUmMVzRa7oKkqhvKEsGSK0YV1IrUitfXlk2KqHp3Y07xPn5P6a8901i/2qcX3YiYf+bffXofY27x/wCtJ/TXk3CDFWxmJH/2Z/eNWsqLgjiO0EO8a82e6cHjfB4Y8uGhP/gtdtKdxfmHtFRuDBvgMKeXCwe7WpOlO4vzD2ivVGzpLEI+SNX3nnNYrL7zzmsVT0CiiigCiiigClXCjvObmT3iU1pVwo7zm5k94lVakeh20Z2uE80vuRVY7J4+uw/m5PalWfRna4TzS+5FVrsnD62DzcntWvmWh60niWSnxVKiaoq11RqxJQyes55JRauTNWpetC1fCpmJPiDGgGtSaxevaEMGJKmdQa1kNYBrVjWbB4PlUuJHkFRmXbUxhXIrWVGoZMI4OarXVRQFrcCo6hmwlgwRWpFdLVgivCcsmQqh6X2OO8v+tJ/TXhvCXFft+KHJi8R7169z7HXeX/Wk/pr524VYu2kcWL//ADcT716xpLJp76HedT6b4IG+jsGeXB4b3SVN0p3F+Ye0Uv4FNfReBPLgcKf9pKYaU7i/MPaK+0e8VhI1feec1isvvPOaxQ+gooooAooooApVwo7zm5k94lNaVcKO85uZPeJVWpHodtGdrhPNL7kVC4Y8GJsU8TRGMBFcHOzLtJUi1lPJU3Rna4TzS+5FTcTpdUmEIjlkaytIYwmWFHJVXkLMNhIbYtzZSbVGVFF+jrF/aw/Tk6lZHY8xf2sP05OpVvPC7CXvr01WUtrswyXBUZOW5DA822pR07hsjya+PVxMEd8wKq5IUJfluQLcpqYLko/0e4z7WH6cnUrH0eYz7WH6cnUq7R8JcGxULiYW1hKpZ1OYi27pLt8Nxy1Hg4X4R82WZbK+rQ3FpWyI90+7jqLnZc0wQqP0d4v7WH6cnUo+jvF/aw/Tk6lX7R2ko5kDxkHYuZbgtGzIsgR7bjldT6RS3SmkY4SzSRSSlpCAI8hKqkSyMxzMosAGOzb91XGCYyVP6O8X9rD9OTqUfR3i/tYfpydSrLi9O4ZFd9RI8EeUNOBGsQkbLaO8jqQeMvGICjcWBBFMdFvBPCsyJZHvYHKTsJU7VJUi4O0Eg7wSKowij/Rzi/tYfpydSsfRxi/tYfpydSvRPkMf2BR8hj+wKZKeefRxi/tYfpydSj6OcX9rD9OTqV6H8hj+wKSaSTDxtNJO7RQRLGS2tnijQG92ORgN9tppkZKv9HOL+1h+nJ1KPo5xf2sP05OpT3D4jCypFPg5zKnyqGPWJPiJUPHUMvGcg7DVtqFyxNwU0PJhsPqpShfWM3EJIsbcoHJXnOl//wCfVnxM2I+cnTXzyzZBApC6x2fLfWbbX316/RQj4kHQejPk2Fgw2bP8ngigzkZS+rRUzWubXte1dNKdxfmHtFSqi6U7i/MPaKA1feec1isvvPOaxQBRRRQBRRRQBSrhR3nNzJ7xKa0q4Ud5zcye8SqtSPQ7aM7XCeaX3IqVjdCLJLrBLLGWVY5UjKZJo1JIRwykjtnF1KmzHbutF0Z2uE80vuRXLSHCZosauHyKYyqMzfW57MJWYg5cnFWInKTci9hsqMqMJwJiHGE+IE42LPmh1gAQRAWMeU2jGXap3k79tMMPoGFIEw6ZhFHKsqC+0FZBMFvbdcAc3h8NKW4bB41MOGxId2Q/XxiJVhZ4l1xzOMykSC2XMb32bKseFnLoGKMhN+I+XMLEjblJH376ryBGeBMFgA8uXLEroWXJKsKxLGr8W9gYlbilTcnbY2qFhOAV2D4mYSyoVyuI4ScoCLkIlRgLCOOzIFbfxjerdRTIIuj8AIUyK7soyhQ5ByKqKgVbAWHFvzk0t0novCzsy4oKypKXVWyja0SpnF9oIubMLEEb6eUmx+lI4nOtklF3sBGGYLGqxlpGyjYoLi7HdmFAL8TwZwrsGbFSZl4wa+FJExChpgTESC2VSVHEJ25b7ac6O1MMYjWYNYsxZ2XMzuxdmNgALszGwAAvsAqR8k/55Oka54mHKhYPJs5WNAdfl8XjE/EUfLovGJ+IpcuM+t1eXEBMoOuucha+1OW9rG9rVN0XKWjBYkm/h9Bt/wB6YB0+XReMT8RSHSOMTXSbbqypuSWRWFiCLqpHODy1ZaKgKbh9WohhhTKiTYcJGkUyIiLIp2XQAAC9XKiigCiiigCoulO4vzD2ipVRdKdxfmHtFAavvPOaxWX3nnNYoAooooAooooApVwo7zm5k94lNaVcKO85uZPeJVWpHodtGdrhPNL7kV30nweSZ85kkTud1QQFWaNiyMc6MbgnZt2Vw0Z2uE80vuRWmmeELQzFRkWKJYWlzJNI8muZ1VUybIx9WeO11uwGzfUZUTU4N4MZbYWABH1iWjTiPs4y7Nh4q9EclTsPh0jUJGiogvZUAVRc3NgPvJqtvw7Rb5sJirLGrsVQyKjOudI2ZLrcqU8O9gNtdcPwxzED5JiE3g6zVxESBJJAmWRlIuI24xAG1fBtFwwWOitY3uoNrXANthtfwXGz8K2qAKQ6U0VHM7aySSM3ZDkAOsgkSHWRm6nYTGu0WItvp9SfSOOWLPJIs7or2YxFrRRiNWZ2GYbBt3XJ8ANAMPl0fKei3wrjjcSjRso41xbLY7RybRakz8J8ML2E5timwi2mjGeddZmUZphltqm2NlJ2WBvTrFQBULBn2bdsktvTxqoE4wcWtL6u8eUDU6rDZQ19r37bdbZfl9DjRC2iAtbbbk3ACoK45dbkyyiPKCJtc2Utfats991tvP6Z+ipC0YJJJv4STvsd556rITKKKK+ShRRRQBRRRQBUXSncX5h7RUqoulO4vzD2igNX3nnNYrL7zzmuGLxAjjeQgkRozkC1yFBYgX5qA6SHYbb7G3PVKOntIRLGrR6xjBhy008cgizOsrlm1Sgh7qqEbgQDbjAU2/tivk8vSi61H9sl8nl6UXWr4348zX+1LP3seqO2j9LYl59XJAFQNIDIBJYiO9yCd9y8AHLaT0O6r39sV8nl6UXWrH9sV8nl6UXWp3keZPaln72PVFipVwo7zm5k94lMcPMHRXAIDorgHeAwDAH8aXcKO85uZPeJXotTYPQ7aM7XCeaX3IqRpTg3BiJEklzl4h9XZiApvclR4CfCRyDkqPoztcJ5pfcilfCfhRiYMQ8cYjESwq2ZlBYSuJsu3Wg7412athvuw8AqLHNobDOwd8PAziMxBmjjZhEQQYwSL5bEi27aazFofDqmrTDwrHt4ixxqm0Mp4oFtzMP4jy0ixPDpQY1jw8k0kkccuSMhmCtrCV2A8YZNxsDfeLVYcDi9YrGwGWSSPYyP2jFL3U7Cbdqdo3HbQHdVAAAAAAsANgA5BWaKKgCkmlNHiUlWlxEQWZZRqkR1ksiAZw8TqQGFxyFQfBTuleLxKIWaTWkNiIoV1ZkspkEagkAgAZm2n76AX4nQMUglzz4s6+yyHVx3MI1loO4dr9Y/G7fdxtlNsXMrRsoVzcWsY5bH7tq0qxenFjExbDY06izOBJECYmz5ZVvOAQSh4uxto4u2mmIjAiL3kWwBs0kvF5b8bwUAtGDXWmTVOUKganVJqwb7XHFve1hvt+NNdEoREAQQb7iCNwA3Gli6TTW5DcRZRaX5QdrX2rlz3Atbbz89M9FSExAkk3N7kk7wDvNfTITKKKK+ShRRRQBRRRQBUXSncX5h7RUqoulO4vzD2igNX3nnNQdN96z/AOXm/kapz7zzmoGnWthMQeTDTn/bahHoUmivPvpfh8ll6afCj6X4fJZemnwrB7qXI/L/AGJfe7fVep6DWDXn/wBL8PksvTT4UfS/D5LL00+FO6lyHsS+92+q9T3vRfe8PmIv5FqJwo7zm5k94lS9Gd7w+Zi/kWonCjvObmT3iVnrU/UGdtGdrhPNL7kVLxegIJZlndWMyKFDCSZAVBJysqsFYG5uCDcbDcVE0Z2uE80vuRTyhSG+h8OQQ2HhIZ9YwMcZDSbeOdm07Tt+81KSMDtQACSTYAXJNyecmtqKgCiiigClOkMGJA6O00Y10cqtEpJJjEbLtKMLZlH4U2ooBDBoeJS2aTFSK864krIjEaxTmW5EYZgDksCTbIo3C1McXOGjZQrkkbjHLY/ceLU2igEIg+tMurkIKhdVZ9UNvbBcm+1h+r0y0VGREAQQb7iCN1h4eaplFXICiiioAooooAooooAqLpTuL8w9oqVUXSncX5h7RQGr7zzml3CDvPE/5Wf3bUxfeec1C0xAz4adEF3eCZFGwXZkYAbfvIoD41oq8fQtpryMeuw/Wo+hbTXkY9dh+tQFHoq8fQtpryMeuw/Wo+hbTXkY9dh+tQH0rozuEPmYv5FqHwo7zm5k94lTsBGVhjVhZlijUjkIUAj8ag8KO85uZPeJVWpHodtGdrhPNL7kU8pJgIC0GHYMylYYiCoU74wCDcGpeSXxz9GLq0KMKKX5JfHP0YurRkl8c/Ri6tQDCil+SXxz9GLq0ZJfHP0YurQDCil+SXxz9GLq0ZJfHP0YurQDCil+SXxz9GLq0ZJfHP0YurQDCil+SXxz9GLq0ZJfHP0YurQDCil+SXxz9GLq0ZJfHP0YurQDCil+SXxz9GLq0ZJfHP0YurQDCil+SXxz9GLq0ZJfHP0YurQDCoulO4vzD2iuOSXxz9GLq1rJh3YZWlcqbXGWIXG+3a0B2feec1iskG+40ZTyGgFuJ0yqSMmrkZYlDTyrq9XApBa75mDHijMQoawty0YjhDhUZkeYB0y5lCysVzFQoOVTtJZQOUm1ZxmgUkZmLTKJVyTJG5RJlAKjOLX3Ei6kEi172FueG4NRIWa8zu7xSO8j3ZmhZXQ7AANqrsA3UBq/CrBgspxC5kYqyhZWa4DE2AUlrZHuRe2U3tapeA0nHNrNXmOqkMbEqyqTYNdCdjCxG0VEh4LQK7MocZmkfLxQA0gkV7ELmN9Y+8m2y1rVMwGi1hDCPPlchsrHMAQqpddmy4UX+/koCVSrhR3nNzJ7xKbZTyGq3wu0j+zyohFgVV3NyMwdTq0A7ZvCfAB95qrUj0ILqASAAACQANgAG4CtaKKyDwMVkUUUBuBWbViioDNqLViimAZtRasUVQYIrWiigM0WoooMhai1ZooDFqLVmimAFqLVmigMWotWaKAxasWrNFAFqzaiigM2raLBx5gNWlhsAyrYAi5/77aKKA//2Q=="/>
          <p:cNvSpPr>
            <a:spLocks noChangeAspect="1" noChangeArrowheads="1"/>
          </p:cNvSpPr>
          <p:nvPr/>
        </p:nvSpPr>
        <p:spPr bwMode="auto">
          <a:xfrm>
            <a:off x="155575" y="-1028700"/>
            <a:ext cx="2124075" cy="21526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MY"/>
          </a:p>
        </p:txBody>
      </p:sp>
      <p:sp>
        <p:nvSpPr>
          <p:cNvPr id="69636" name="AutoShape 4" descr="data:image/jpeg;base64,/9j/4AAQSkZJRgABAQAAAQABAAD/2wCEAAkGBhASDxMQDw8QEA0QEBIQEA8QFA8QEBAPFBgVFBYQEhYXHCYgGBwjGhYSHzEgJCkpLy0vGB89QTAqQScrLCkBCQoKDgwOGg8PGiwcHSQpKiwpLCwpLCktKSwsNCwsLCwpLC0sLCkpLCwsKikpKSwsKSwpKSwqNCwpKSwsKSksLP/AABEIAOIA3wMBIgACEQEDEQH/xAAcAAACAgMBAQAAAAAAAAAAAAAABQQGAQIDBwj/xABPEAACAQICBAYNCQUGBgMBAAABAgMAEQQSBRMhMQYiUXGS0gcyMzRBU1RzgZOxs9EUFRcjUmGRwfAkcoKywhY1VXSUo0Nig6Gi00RktAj/xAAbAQEBAAMBAQEAAAAAAAAAAAAAAQQFBgMCB//EADQRAAIBAwEFBQYFBQAAAAAAAAABAgMEETEFEiFRkQYTInHRFVNhobHBMjNigeFBQlLw8f/aAAwDAQACEQMRAD8A9PwOBw4w8TvFB3GIszRxG5ZV2kkbSSf+9b6vB+Lw3q4urWcOf2WD93B/zQ1x0hp6SOSJVUalioklbWEKzOqLGMvak32M3FvYXG+qQ66vB+Lw3q4urRq8H4vDeri6tKIuyEuSMywYhXljVrJq5FDsMyxFg9gxXjAG2y1bz8OgCtopVVZGTENIYQI2VZzqgRJtYmLYRdbHftoBpq8H4vDeri6tYZMHstDA7EhQqRQliTs2XAqDhuHKybEw+KzhljKMIo31zM6CKzuLH6tzc2FhvuQKmaP0q02Hw0j7Hl+Tuyi9gzZWIG0+00B2+QReQj1OF+NHyCLyEepwvxqNjyiRKwTDB5cXLFr5kV44s0kvHfaCScoQC44zCoM+nMNGpX5PhcRMrmEaoQxq/wBWkmsVTmIXj2IGY7DbMbCpkuBv8gi8hHqcL8aPkEXkI9ThfjSAcJYQWLYPBtHlR1ysgYwamGZ1CtGCz3l4i7M1j2tts/Q+kop5RG+AgjV1JVrxSE2VHUFcgtxX5TYjw76vEgwGCgzBWwiIWvYtDh7EgE22X8ANdfmuDyeD1UXwoiP1eEvcnINp39xbf99SqFIvzXB5PB6qL4UfNcHk8HqovhUqioCL81weTweqi+FHzXB5PB6qL4VKooCL81weTweqi+FHzXB5PB6qL4VKooCL81weTweqi+FHzXB5PB6qL4VKooCDiMFhkRneCAIilmOqjNlAudgWoithyLjR72O3vWGpene9J/MSfymtxjPur0WFHLPJ7zlhcOHIhXg/w9/9LDReD/D3/wBLDU75Z91IuEGnXjewm1AEBeLiRv8AKMQCQIOMpvuTiJZjn2HZU3o8vmXdnzXT+SfeD/D3/wBLDReD/D3/ANLDUDg7p6aUt8o4j2bJCAgDRiR112a1ybgLl2WsCb5gae/LPuq5jy+ZN2fNdP5IN8P/AIe/+lhqNpqHDtgXmiijW6oysI0Rx9YgO4XB3im4xn3UkxX90n90e/FXg1lc0TxKWHx4P+nl6jKBWbD4ZEy5mjgN2vYZFSTwcuW3prnLwZZ3SR1w7SR9zdlJZPDxSRcbakaM7XCeaX3IqVitLlZtUkLSZFR5pM0aLFG5YBjmN27RzYeAfeK8z2Ey8C0DZhBgww3MIxcbSdhy8pP41tLwPDNmaHCM9mGZku1mzFhfL4cz3/ePLUocNMNmABcoUJuI8QZc3FIUQ5M5ujZ7gWsL7ttSYuFOFdkRJGdpGZI8sU7B8hVWZWCWKAsoL3yi421ALF4HgIYxDhBE1syBOKSpLAkZbGxJPpqZhNBSIYwNUsUbKQqBgAq7lUWsKc4bELIiyLfI6hlzKyHKRcXVgCD9xANdKAgNoskMutbVuzMUKwMvGYsw2ptFyd960bQinYWFrBLarDWyDcnabvuplRQC86IuQTISQVIvHh9mS+UDieC5tyXrdNHsLWmbZ/yQD7rdpU2igIEuAYJEsZB1Ozj32jIU3jw7QaxqJ+SHpP1aYUUAv1E/JD0n6tGon5Iek/VphRQC/UT8kPSfq0aifkh6T9WmFFAL9RPyQ9J+rRqJ+SHpP1aYUUAv1E/JD0n6tc59cilmERUWvZnva/g4tNKi6U7i/MPaKAi6QwusikivbOjx5rXtcEXtSsaNxX28P+E1NNJylY5WU2ZVcqbXsQDY2rQ4IjZ8on2bP+B/66+lJpYPiUE3n7i/5txX28P+E1A0divGYf8A3qlYrJGheXFSogsCzGAC52Adz2knwVvh4g6h48TM6MLqy6ggjlH1dXffJdCd2ub6shfN2K+3h/wmo+bcV9vD/hNTD5GfHz/7H/rrnDGGzZcROcjmNu4izgAkbY/vFN98l0Hdrm+rIfzbivt4f8Jq56Wwhi0a0ZYMURAWAsCTKhNhyXNNPkh8fP8A7H/rpZpl2OjpCxzMOKWsBmyThLkDZchRupvN8AoJcfuTtGdrhPNL7kUs4XPBHiI3lxq4VnQLkyYhteqMTlk1bqGUZjsYHe3KRTPRna4TzS+5FUnswd8YT9yX2rWNcVHTg5I2uy7WF3cRozbSaenwWR7B8zMOJM+bwSCTGCUCwUAPfMOKAu/dceGmcWD0e4iVCckEmsijVphGHLZwSu42YXF93gtXmOh/B/D7Kumh23fw1y1zt25pfhjH5+ps7zZVGjndb+XoXCCeKNFQOcqKFBcySMQotxma5Y/eSSaw+mYBvkA9DfClE78X0Gk+Mbf6fZWDT7S3ctYR6P1OUvajoLw8fMtsOncOzBFlUsb2FmG4X3kW3ViTT+GDFDKMwNiLMdvPa1ec4s7fT+VSMPNFqWUqTMWUo/gC+Eb/AMq3dntWrX4Sil1OVqbfrxbjuxTWeLz08z0LEaXgQ5XkAJF/Cdm7wD7qjy8JsKvbTAfwv8Ko0ZqJpU/l+ddlZWsK6zJtGIu0tzKeFCKX7v7r6F3l4f6OXtsUo/hm6tRG7KmiAbHGpf8AcxHUrx/Sg/L86qOJTjj934109v2etai4yl1XodJZ39Sv+JL/AH9z6STsm6KO7GJ0J+pXZOyDo07sUp/gm6tfOuEX9einWEH69FSr2ftoaSl1XodrY7OpXGN9teWPQ9zPDzR/lK9GXq1oeyBo3ypehN1a8acVFkFaG+sKdD8Db8/+G+j2btX/AHS6r0PoXRel4cTHrMPIJI8xXMAw4wtccYDlFTKpfYn/ALvP+Yl9i1bzLWlT4HG39KFtcTpRfBNpZOtRdKdxfmHtFSVOyo2lO4vzD2ivoxiFpk/UTfuP7DXCSR8x2PvPgblpjKoJIIBBuCDtBHIaifNOH8RD6uP4UAs0jh5XCGMlZIpRKhdXZCQrIQwBBtldtoOw2NJcVwWllxAnmdG2x6xRDIA6KY2MJu1it0J41zxuQAVbfmnD+Ih9XH8KPmnD+Ih9XH8KAp03A5ihQasqSpUtDJnVFa4wwZWFobW4gtt2/dTrQuj3w8Wr4x42bYJbAZUXLdiSe13k3pv804fxEPq4/hR804fxEPq4/hQEfO/I/wCDVD0qb6NkP3t/+mmnzTh/EQ+rj+FQ+EqBcDKqgBQsYAAAAAkjsABuqrUj0JGjO1wnml9yKpXZf74wnm5falXXRna4TzS+5FUvsuj9owvm5f5krFu/ymbnYbxeRfwl9GV/RPg/hq36Kbd/DVQ0Z4P4atWjG3fw1w17Tzk3W0Z5yO5n2eg0qxbfr0VOmfZ+NLMU369FayjSOD2ksoWYo7fTWIzWuJPtrCGuj2fDEj8+uafjZMjNRdJn8vzrshqPpE/l+dfpGzXhGJTpeMqWkh+X51VMSnH9Hxq26RH5fnVZxCcf0fGu3tKmEdps6OGjthV/XopxhB+vRSzDL+vRTbDD9eivmvUP0rZcsYO7io0gqW4qPIK5bacspnVwqHrHYo/u8/5iX+mrFJLxjzn21XuxV/d58/L/AE0znl47fvN7TXM5wkflnaCruXU3+pjyI8UcwrhpTuL8w9orrhjxF/dX2CuWlO4vzD2ivRHzB5imavvPOaxWX3nnNYofQUUUUAUUUUAUq4Ud5zcye8SmtKuFHec3MnvEqrUj0O2jO1wnml9yKpvZbH7RhfNy+1KuWjO1wnml9yKp/ZZH1+F83L7UrHufy2bTZLxdRfwf0ZW9HeD0VZtHNu/hqs4DweirDgG3eiuRuoZybW9nnI2lfZ+NLsS1SpH2VAnasClTOPv+KIOIPtrCGtZz7aENbyzhhnGV6fiZJQ1Hx5/KuqGuGNP5V3Vi8IxoU/EVvHj8qrs6cf0fGrLjR+VIJk43o+NdXbVOB1NjHB1w6/r0Uzw4/XoqDAtMYBUq1Du9nyxg6sK4OKksK4OK56/lnJ0UKh6r2LO8D5+T+mu2Km+sf99vaa5di7vA+fk/pqPjZfrZPOP/ADGudm8JH5V2qq7tbP6mXLBH6pP3F9grnpTuL8w9orbRx+pj82n8orXSncX5h7RXsjOovNOL+CNX3nnNYrL7zzmsVT1CiiigCiiigClXCjvObmT3iU1pVwo7zm5k94lVakeh20Z2uE80vuRVR7K4+vw3m5falW7Rna4TzS+5FVPsqj6/Debl9qV41+MGZ+zniun5/Qq2C8Hop7gm3eikWE8HopxhG3eiuduIZM+6nkZyPsqDO1d3fZUSZqxIUznLviRZjWFNYlNYU1tbaGGczVp+JkhTXHFn8q3U1xxR/KuqtXhHhGl4hLix+VJZU43o+NPMSPypVInG9FdBQqYRv7WODMK1PhFRYlqbEKlSodZZywbsK4sK7kVzYVp7uWTcxqHqXYw7wPn5P6aU6Ql+uk87J/Mab9jLvE+fk/pqq6VxP7RNt/40nJ9o1oq2iPy3thmUk1/kxpw94fYjRuBgbD4N5WliiHylxfDQkgCz5TctyA2G3ed1XjSfcX/XhFc9FRq+EiV1DI+HjDKwBVlKC4IOwiuulO4vzD2isiOiN3Q/Kj5L6Gr7zzmsVl955zWKp7BRRRQBRRRQBSrhR3nNzJ7xKa0q4Ud5zcye8SqtSPQ7aM7XCeaX3Iqq9lMfXYbzcvtSrVoztcJ5pfciqt2UR9dh/Nye1K86vGJlWjxUT8/oVPDeD0U0wzflSuD4VPgb8q1FWGTKrTyTmfZUaRq2Z64O1eEaZqK/E5SGsKaw5rANZ1GOGaadPidlNc8QayDWkxreUHg840+IuxApbIm30U0mFQnTbW1p1DaUI4MRrUmMVzRa7oKkqhvKEsGSK0YV1IrUitfXlk2KqHp3Y07xPn5P6a8901i/2qcX3YiYf+bffXofY27x/wCtJ/TXk3CDFWxmJH/2Z/eNWsqLgjiO0EO8a82e6cHjfB4Y8uGhP/gtdtKdxfmHtFRuDBvgMKeXCwe7WpOlO4vzD2ivVGzpLEI+SNX3nnNYrL7zzmsVT0CiiigCiiigClXCjvObmT3iU1pVwo7zm5k94lVakeh20Z2uE80vuRVY7J4+uw/m5PalWfRna4TzS+5FVrsnD62DzcntWvmWh60niWSnxVKiaoq11RqxJQyes55JRauTNWpetC1fCpmJPiDGgGtSaxevaEMGJKmdQa1kNYBrVjWbB4PlUuJHkFRmXbUxhXIrWVGoZMI4OarXVRQFrcCo6hmwlgwRWpFdLVgivCcsmQqh6X2OO8v+tJ/TXhvCXFft+KHJi8R7169z7HXeX/Wk/pr524VYu2kcWL//ADcT716xpLJp76HedT6b4IG+jsGeXB4b3SVN0p3F+Ye0Uv4FNfReBPLgcKf9pKYaU7i/MPaK+0e8VhI1feec1isvvPOaxQ+gooooAooooApVwo7zm5k94lNaVcKO85uZPeJVWpHodtGdrhPNL7kVC4Y8GJsU8TRGMBFcHOzLtJUi1lPJU3Rna4TzS+5FTcTpdUmEIjlkaytIYwmWFHJVXkLMNhIbYtzZSbVGVFF+jrF/aw/Tk6lZHY8xf2sP05OpVvPC7CXvr01WUtrswyXBUZOW5DA822pR07hsjya+PVxMEd8wKq5IUJfluQLcpqYLko/0e4z7WH6cnUrH0eYz7WH6cnUq7R8JcGxULiYW1hKpZ1OYi27pLt8Nxy1Hg4X4R82WZbK+rQ3FpWyI90+7jqLnZc0wQqP0d4v7WH6cnUo+jvF/aw/Tk6lX7R2ko5kDxkHYuZbgtGzIsgR7bjldT6RS3SmkY4SzSRSSlpCAI8hKqkSyMxzMosAGOzb91XGCYyVP6O8X9rD9OTqUfR3i/tYfpydSrLi9O4ZFd9RI8EeUNOBGsQkbLaO8jqQeMvGICjcWBBFMdFvBPCsyJZHvYHKTsJU7VJUi4O0Eg7wSKowij/Rzi/tYfpydSsfRxi/tYfpydSvRPkMf2BR8hj+wKZKeefRxi/tYfpydSj6OcX9rD9OTqV6H8hj+wKSaSTDxtNJO7RQRLGS2tnijQG92ORgN9tppkZKv9HOL+1h+nJ1KPo5xf2sP05OpT3D4jCypFPg5zKnyqGPWJPiJUPHUMvGcg7DVtqFyxNwU0PJhsPqpShfWM3EJIsbcoHJXnOl//wCfVnxM2I+cnTXzyzZBApC6x2fLfWbbX316/RQj4kHQejPk2Fgw2bP8ngigzkZS+rRUzWubXte1dNKdxfmHtFSqi6U7i/MPaKA1feec1isvvPOaxQBRRRQBRRRQBSrhR3nNzJ7xKa0q4Ud5zcye8SqtSPQ7aM7XCeaX3IqVjdCLJLrBLLGWVY5UjKZJo1JIRwykjtnF1KmzHbutF0Z2uE80vuRXLSHCZosauHyKYyqMzfW57MJWYg5cnFWInKTci9hsqMqMJwJiHGE+IE42LPmh1gAQRAWMeU2jGXap3k79tMMPoGFIEw6ZhFHKsqC+0FZBMFvbdcAc3h8NKW4bB41MOGxId2Q/XxiJVhZ4l1xzOMykSC2XMb32bKseFnLoGKMhN+I+XMLEjblJH376ryBGeBMFgA8uXLEroWXJKsKxLGr8W9gYlbilTcnbY2qFhOAV2D4mYSyoVyuI4ScoCLkIlRgLCOOzIFbfxjerdRTIIuj8AIUyK7soyhQ5ByKqKgVbAWHFvzk0t0novCzsy4oKypKXVWyja0SpnF9oIubMLEEb6eUmx+lI4nOtklF3sBGGYLGqxlpGyjYoLi7HdmFAL8TwZwrsGbFSZl4wa+FJExChpgTESC2VSVHEJ25b7ac6O1MMYjWYNYsxZ2XMzuxdmNgALszGwAAvsAqR8k/55Oka54mHKhYPJs5WNAdfl8XjE/EUfLovGJ+IpcuM+t1eXEBMoOuucha+1OW9rG9rVN0XKWjBYkm/h9Bt/wB6YB0+XReMT8RSHSOMTXSbbqypuSWRWFiCLqpHODy1ZaKgKbh9WohhhTKiTYcJGkUyIiLIp2XQAAC9XKiigCiiigCoulO4vzD2ipVRdKdxfmHtFAavvPOaxWX3nnNYoAooooAooooApVwo7zm5k94lNaVcKO85uZPeJVWpHodtGdrhPNL7kV30nweSZ85kkTud1QQFWaNiyMc6MbgnZt2Vw0Z2uE80vuRWmmeELQzFRkWKJYWlzJNI8muZ1VUybIx9WeO11uwGzfUZUTU4N4MZbYWABH1iWjTiPs4y7Nh4q9EclTsPh0jUJGiogvZUAVRc3NgPvJqtvw7Rb5sJirLGrsVQyKjOudI2ZLrcqU8O9gNtdcPwxzED5JiE3g6zVxESBJJAmWRlIuI24xAG1fBtFwwWOitY3uoNrXANthtfwXGz8K2qAKQ6U0VHM7aySSM3ZDkAOsgkSHWRm6nYTGu0WItvp9SfSOOWLPJIs7or2YxFrRRiNWZ2GYbBt3XJ8ANAMPl0fKei3wrjjcSjRso41xbLY7RybRakz8J8ML2E5timwi2mjGeddZmUZphltqm2NlJ2WBvTrFQBULBn2bdsktvTxqoE4wcWtL6u8eUDU6rDZQ19r37bdbZfl9DjRC2iAtbbbk3ACoK45dbkyyiPKCJtc2Utfats991tvP6Z+ipC0YJJJv4STvsd556rITKKKK+ShRRRQBRRRQBUXSncX5h7RUqoulO4vzD2igNX3nnNYrL7zzmuGLxAjjeQgkRozkC1yFBYgX5qA6SHYbb7G3PVKOntIRLGrR6xjBhy008cgizOsrlm1Sgh7qqEbgQDbjAU2/tivk8vSi61H9sl8nl6UXWr4348zX+1LP3seqO2j9LYl59XJAFQNIDIBJYiO9yCd9y8AHLaT0O6r39sV8nl6UXWrH9sV8nl6UXWp3keZPaln72PVFipVwo7zm5k94lMcPMHRXAIDorgHeAwDAH8aXcKO85uZPeJXotTYPQ7aM7XCeaX3IqRpTg3BiJEklzl4h9XZiApvclR4CfCRyDkqPoztcJ5pfcilfCfhRiYMQ8cYjESwq2ZlBYSuJsu3Wg7412athvuw8AqLHNobDOwd8PAziMxBmjjZhEQQYwSL5bEi27aazFofDqmrTDwrHt4ixxqm0Mp4oFtzMP4jy0ixPDpQY1jw8k0kkccuSMhmCtrCV2A8YZNxsDfeLVYcDi9YrGwGWSSPYyP2jFL3U7Cbdqdo3HbQHdVAAAAAAsANgA5BWaKKgCkmlNHiUlWlxEQWZZRqkR1ksiAZw8TqQGFxyFQfBTuleLxKIWaTWkNiIoV1ZkspkEagkAgAZm2n76AX4nQMUglzz4s6+yyHVx3MI1loO4dr9Y/G7fdxtlNsXMrRsoVzcWsY5bH7tq0qxenFjExbDY06izOBJECYmz5ZVvOAQSh4uxto4u2mmIjAiL3kWwBs0kvF5b8bwUAtGDXWmTVOUKganVJqwb7XHFve1hvt+NNdEoREAQQb7iCNwA3Gli6TTW5DcRZRaX5QdrX2rlz3Atbbz89M9FSExAkk3N7kk7wDvNfTITKKKK+ShRRRQBRRRQBUXSncX5h7RUqoulO4vzD2igNX3nnNQdN96z/AOXm/kapz7zzmoGnWthMQeTDTn/bahHoUmivPvpfh8ll6afCj6X4fJZemnwrB7qXI/L/AGJfe7fVep6DWDXn/wBL8PksvTT4UfS/D5LL00+FO6lyHsS+92+q9T3vRfe8PmIv5FqJwo7zm5k94lS9Gd7w+Zi/kWonCjvObmT3iVnrU/UGdtGdrhPNL7kVLxegIJZlndWMyKFDCSZAVBJysqsFYG5uCDcbDcVE0Z2uE80vuRTyhSG+h8OQQ2HhIZ9YwMcZDSbeOdm07Tt+81KSMDtQACSTYAXJNyecmtqKgCiiigClOkMGJA6O00Y10cqtEpJJjEbLtKMLZlH4U2ooBDBoeJS2aTFSK864krIjEaxTmW5EYZgDksCTbIo3C1McXOGjZQrkkbjHLY/ceLU2igEIg+tMurkIKhdVZ9UNvbBcm+1h+r0y0VGREAQQb7iCN1h4eaplFXICiiioAooooAooooAqLpTuL8w9oqVUXSncX5h7RQGr7zzml3CDvPE/5Wf3bUxfeec1C0xAz4adEF3eCZFGwXZkYAbfvIoD41oq8fQtpryMeuw/Wo+hbTXkY9dh+tQFHoq8fQtpryMeuw/Wo+hbTXkY9dh+tQH0rozuEPmYv5FqHwo7zm5k94lTsBGVhjVhZlijUjkIUAj8ag8KO85uZPeJVWpHodtGdrhPNL7kU8pJgIC0GHYMylYYiCoU74wCDcGpeSXxz9GLq0KMKKX5JfHP0YurRkl8c/Ri6tQDCil+SXxz9GLq0ZJfHP0YurQDCil+SXxz9GLq0ZJfHP0YurQDCil+SXxz9GLq0ZJfHP0YurQDCil+SXxz9GLq0ZJfHP0YurQDCil+SXxz9GLq0ZJfHP0YurQDCil+SXxz9GLq0ZJfHP0YurQDCil+SXxz9GLq0ZJfHP0YurQDCoulO4vzD2iuOSXxz9GLq1rJh3YZWlcqbXGWIXG+3a0B2feec1iskG+40ZTyGgFuJ0yqSMmrkZYlDTyrq9XApBa75mDHijMQoawty0YjhDhUZkeYB0y5lCysVzFQoOVTtJZQOUm1ZxmgUkZmLTKJVyTJG5RJlAKjOLX3Ei6kEi172FueG4NRIWa8zu7xSO8j3ZmhZXQ7AANqrsA3UBq/CrBgspxC5kYqyhZWa4DE2AUlrZHuRe2U3tapeA0nHNrNXmOqkMbEqyqTYNdCdjCxG0VEh4LQK7MocZmkfLxQA0gkV7ELmN9Y+8m2y1rVMwGi1hDCPPlchsrHMAQqpddmy4UX+/koCVSrhR3nNzJ7xKbZTyGq3wu0j+zyohFgVV3NyMwdTq0A7ZvCfAB95qrUj0ILqASAAACQANgAG4CtaKKyDwMVkUUUBuBWbViioDNqLViimAZtRasUVQYIrWiigM0WoooMhai1ZooDFqLVmimAFqLVmigMWotWaKAxasWrNFAFqzaiigM2raLBx5gNWlhsAyrYAi5/77aKKA//2Q=="/>
          <p:cNvSpPr>
            <a:spLocks noChangeAspect="1" noChangeArrowheads="1"/>
          </p:cNvSpPr>
          <p:nvPr/>
        </p:nvSpPr>
        <p:spPr bwMode="auto">
          <a:xfrm>
            <a:off x="155575" y="-1028700"/>
            <a:ext cx="2124075" cy="21526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MY"/>
          </a:p>
        </p:txBody>
      </p:sp>
      <p:sp>
        <p:nvSpPr>
          <p:cNvPr id="69638" name="AutoShape 6" descr="data:image/jpeg;base64,/9j/4AAQSkZJRgABAQAAAQABAAD/2wCEAAkGBhASDxMQDw8QEA0QEBIQEA8QFA8QEBAPFBgVFBYQEhYXHCYgGBwjGhYSHzEgJCkpLy0vGB89QTAqQScrLCkBCQoKDgwOGg8PGiwcHSQpKiwpLCwpLCktKSwsNCwsLCwpLC0sLCkpLCwsKikpKSwsKSwpKSwqNCwpKSwsKSksLP/AABEIAOIA3wMBIgACEQEDEQH/xAAcAAACAgMBAQAAAAAAAAAAAAAABQQGAQIDBwj/xABPEAACAQICBAYNCQUGBgMBAAABAgMAEQQSBRMhMQYiUXGS0gcyMzRBU1RzgZOxs9EUFRcjUmGRwfAkcoKywhY1VXSUo0Nig6Gi00RktAj/xAAbAQEBAAMBAQEAAAAAAAAAAAAAAQQFBgMCB//EADQRAAIBAwEFBQYFBQAAAAAAAAABAgMEETEFEiFRkQYTInHRFVNhobHBMjNigeFBQlLw8f/aAAwDAQACEQMRAD8A9PwOBw4w8TvFB3GIszRxG5ZV2kkbSSf+9b6vB+Lw3q4urWcOf2WD93B/zQ1x0hp6SOSJVUalioklbWEKzOqLGMvak32M3FvYXG+qQ66vB+Lw3q4urRq8H4vDeri6tKIuyEuSMywYhXljVrJq5FDsMyxFg9gxXjAG2y1bz8OgCtopVVZGTENIYQI2VZzqgRJtYmLYRdbHftoBpq8H4vDeri6tYZMHstDA7EhQqRQliTs2XAqDhuHKybEw+KzhljKMIo31zM6CKzuLH6tzc2FhvuQKmaP0q02Hw0j7Hl+Tuyi9gzZWIG0+00B2+QReQj1OF+NHyCLyEepwvxqNjyiRKwTDB5cXLFr5kV44s0kvHfaCScoQC44zCoM+nMNGpX5PhcRMrmEaoQxq/wBWkmsVTmIXj2IGY7DbMbCpkuBv8gi8hHqcL8aPkEXkI9ThfjSAcJYQWLYPBtHlR1ysgYwamGZ1CtGCz3l4i7M1j2tts/Q+kop5RG+AgjV1JVrxSE2VHUFcgtxX5TYjw76vEgwGCgzBWwiIWvYtDh7EgE22X8ANdfmuDyeD1UXwoiP1eEvcnINp39xbf99SqFIvzXB5PB6qL4UfNcHk8HqovhUqioCL81weTweqi+FHzXB5PB6qL4VKooCL81weTweqi+FHzXB5PB6qL4VKooCL81weTweqi+FHzXB5PB6qL4VKooCDiMFhkRneCAIilmOqjNlAudgWoithyLjR72O3vWGpene9J/MSfymtxjPur0WFHLPJ7zlhcOHIhXg/w9/9LDReD/D3/wBLDU75Z91IuEGnXjewm1AEBeLiRv8AKMQCQIOMpvuTiJZjn2HZU3o8vmXdnzXT+SfeD/D3/wBLDReD/D3/ANLDUDg7p6aUt8o4j2bJCAgDRiR112a1ybgLl2WsCb5gae/LPuq5jy+ZN2fNdP5IN8P/AIe/+lhqNpqHDtgXmiijW6oysI0Rx9YgO4XB3im4xn3UkxX90n90e/FXg1lc0TxKWHx4P+nl6jKBWbD4ZEy5mjgN2vYZFSTwcuW3prnLwZZ3SR1w7SR9zdlJZPDxSRcbakaM7XCeaX3IqVitLlZtUkLSZFR5pM0aLFG5YBjmN27RzYeAfeK8z2Ey8C0DZhBgww3MIxcbSdhy8pP41tLwPDNmaHCM9mGZku1mzFhfL4cz3/ePLUocNMNmABcoUJuI8QZc3FIUQ5M5ujZ7gWsL7ttSYuFOFdkRJGdpGZI8sU7B8hVWZWCWKAsoL3yi421ALF4HgIYxDhBE1syBOKSpLAkZbGxJPpqZhNBSIYwNUsUbKQqBgAq7lUWsKc4bELIiyLfI6hlzKyHKRcXVgCD9xANdKAgNoskMutbVuzMUKwMvGYsw2ptFyd960bQinYWFrBLarDWyDcnabvuplRQC86IuQTISQVIvHh9mS+UDieC5tyXrdNHsLWmbZ/yQD7rdpU2igIEuAYJEsZB1Ozj32jIU3jw7QaxqJ+SHpP1aYUUAv1E/JD0n6tGon5Iek/VphRQC/UT8kPSfq0aifkh6T9WmFFAL9RPyQ9J+rRqJ+SHpP1aYUUAv1E/JD0n6tc59cilmERUWvZnva/g4tNKi6U7i/MPaKAi6QwusikivbOjx5rXtcEXtSsaNxX28P+E1NNJylY5WU2ZVcqbXsQDY2rQ4IjZ8on2bP+B/66+lJpYPiUE3n7i/5txX28P+E1A0divGYf8A3qlYrJGheXFSogsCzGAC52Adz2knwVvh4g6h48TM6MLqy6ggjlH1dXffJdCd2ub6shfN2K+3h/wmo+bcV9vD/hNTD5GfHz/7H/rrnDGGzZcROcjmNu4izgAkbY/vFN98l0Hdrm+rIfzbivt4f8Jq56Wwhi0a0ZYMURAWAsCTKhNhyXNNPkh8fP8A7H/rpZpl2OjpCxzMOKWsBmyThLkDZchRupvN8AoJcfuTtGdrhPNL7kUs4XPBHiI3lxq4VnQLkyYhteqMTlk1bqGUZjsYHe3KRTPRna4TzS+5FUnswd8YT9yX2rWNcVHTg5I2uy7WF3cRozbSaenwWR7B8zMOJM+bwSCTGCUCwUAPfMOKAu/dceGmcWD0e4iVCckEmsijVphGHLZwSu42YXF93gtXmOh/B/D7Kumh23fw1y1zt25pfhjH5+ps7zZVGjndb+XoXCCeKNFQOcqKFBcySMQotxma5Y/eSSaw+mYBvkA9DfClE78X0Gk+Mbf6fZWDT7S3ctYR6P1OUvajoLw8fMtsOncOzBFlUsb2FmG4X3kW3ViTT+GDFDKMwNiLMdvPa1ec4s7fT+VSMPNFqWUqTMWUo/gC+Eb/AMq3dntWrX4Sil1OVqbfrxbjuxTWeLz08z0LEaXgQ5XkAJF/Cdm7wD7qjy8JsKvbTAfwv8Ko0ZqJpU/l+ddlZWsK6zJtGIu0tzKeFCKX7v7r6F3l4f6OXtsUo/hm6tRG7KmiAbHGpf8AcxHUrx/Sg/L86qOJTjj934109v2etai4yl1XodJZ39Sv+JL/AH9z6STsm6KO7GJ0J+pXZOyDo07sUp/gm6tfOuEX9einWEH69FSr2ftoaSl1XodrY7OpXGN9teWPQ9zPDzR/lK9GXq1oeyBo3ypehN1a8acVFkFaG+sKdD8Db8/+G+j2btX/AHS6r0PoXRel4cTHrMPIJI8xXMAw4wtccYDlFTKpfYn/ALvP+Yl9i1bzLWlT4HG39KFtcTpRfBNpZOtRdKdxfmHtFSVOyo2lO4vzD2ivoxiFpk/UTfuP7DXCSR8x2PvPgblpjKoJIIBBuCDtBHIaifNOH8RD6uP4UAs0jh5XCGMlZIpRKhdXZCQrIQwBBtldtoOw2NJcVwWllxAnmdG2x6xRDIA6KY2MJu1it0J41zxuQAVbfmnD+Ih9XH8KPmnD+Ih9XH8KAp03A5ihQasqSpUtDJnVFa4wwZWFobW4gtt2/dTrQuj3w8Wr4x42bYJbAZUXLdiSe13k3pv804fxEPq4/hR804fxEPq4/hQEfO/I/wCDVD0qb6NkP3t/+mmnzTh/EQ+rj+FQ+EqBcDKqgBQsYAAAAAkjsABuqrUj0JGjO1wnml9yKpXZf74wnm5falXXRna4TzS+5FUvsuj9owvm5f5krFu/ymbnYbxeRfwl9GV/RPg/hq36Kbd/DVQ0Z4P4atWjG3fw1w17Tzk3W0Z5yO5n2eg0qxbfr0VOmfZ+NLMU369FayjSOD2ksoWYo7fTWIzWuJPtrCGuj2fDEj8+uafjZMjNRdJn8vzrshqPpE/l+dfpGzXhGJTpeMqWkh+X51VMSnH9Hxq26RH5fnVZxCcf0fGu3tKmEdps6OGjthV/XopxhB+vRSzDL+vRTbDD9eivmvUP0rZcsYO7io0gqW4qPIK5bacspnVwqHrHYo/u8/5iX+mrFJLxjzn21XuxV/d58/L/AE0znl47fvN7TXM5wkflnaCruXU3+pjyI8UcwrhpTuL8w9orrhjxF/dX2CuWlO4vzD2ivRHzB5imavvPOaxWX3nnNYofQUUUUAUUUUAUq4Ud5zcye8SmtKuFHec3MnvEqrUj0O2jO1wnml9yKpvZbH7RhfNy+1KuWjO1wnml9yKp/ZZH1+F83L7UrHufy2bTZLxdRfwf0ZW9HeD0VZtHNu/hqs4DweirDgG3eiuRuoZybW9nnI2lfZ+NLsS1SpH2VAnasClTOPv+KIOIPtrCGtZz7aENbyzhhnGV6fiZJQ1Hx5/KuqGuGNP5V3Vi8IxoU/EVvHj8qrs6cf0fGrLjR+VIJk43o+NdXbVOB1NjHB1w6/r0Uzw4/XoqDAtMYBUq1Du9nyxg6sK4OKksK4OK56/lnJ0UKh6r2LO8D5+T+mu2Km+sf99vaa5di7vA+fk/pqPjZfrZPOP/ADGudm8JH5V2qq7tbP6mXLBH6pP3F9grnpTuL8w9orbRx+pj82n8orXSncX5h7RXsjOovNOL+CNX3nnNYrL7zzmsVT1CiiigCiiigClXCjvObmT3iU1pVwo7zm5k94lVakeh20Z2uE80vuRVR7K4+vw3m5falW7Rna4TzS+5FVPsqj6/Debl9qV41+MGZ+zniun5/Qq2C8Hop7gm3eikWE8HopxhG3eiuduIZM+6nkZyPsqDO1d3fZUSZqxIUznLviRZjWFNYlNYU1tbaGGczVp+JkhTXHFn8q3U1xxR/KuqtXhHhGl4hLix+VJZU43o+NPMSPypVInG9FdBQqYRv7WODMK1PhFRYlqbEKlSodZZywbsK4sK7kVzYVp7uWTcxqHqXYw7wPn5P6aU6Ql+uk87J/Mab9jLvE+fk/pqq6VxP7RNt/40nJ9o1oq2iPy3thmUk1/kxpw94fYjRuBgbD4N5WliiHylxfDQkgCz5TctyA2G3ed1XjSfcX/XhFc9FRq+EiV1DI+HjDKwBVlKC4IOwiuulO4vzD2isiOiN3Q/Kj5L6Gr7zzmsVl955zWKp7BRRRQBRRRQBSrhR3nNzJ7xKa0q4Ud5zcye8SqtSPQ7aM7XCeaX3Iqq9lMfXYbzcvtSrVoztcJ5pfciqt2UR9dh/Nye1K86vGJlWjxUT8/oVPDeD0U0wzflSuD4VPgb8q1FWGTKrTyTmfZUaRq2Z64O1eEaZqK/E5SGsKaw5rANZ1GOGaadPidlNc8QayDWkxreUHg840+IuxApbIm30U0mFQnTbW1p1DaUI4MRrUmMVzRa7oKkqhvKEsGSK0YV1IrUitfXlk2KqHp3Y07xPn5P6a8901i/2qcX3YiYf+bffXofY27x/wCtJ/TXk3CDFWxmJH/2Z/eNWsqLgjiO0EO8a82e6cHjfB4Y8uGhP/gtdtKdxfmHtFRuDBvgMKeXCwe7WpOlO4vzD2ivVGzpLEI+SNX3nnNYrL7zzmsVT0CiiigCiiigClXCjvObmT3iU1pVwo7zm5k94lVakeh20Z2uE80vuRVY7J4+uw/m5PalWfRna4TzS+5FVrsnD62DzcntWvmWh60niWSnxVKiaoq11RqxJQyes55JRauTNWpetC1fCpmJPiDGgGtSaxevaEMGJKmdQa1kNYBrVjWbB4PlUuJHkFRmXbUxhXIrWVGoZMI4OarXVRQFrcCo6hmwlgwRWpFdLVgivCcsmQqh6X2OO8v+tJ/TXhvCXFft+KHJi8R7169z7HXeX/Wk/pr524VYu2kcWL//ADcT716xpLJp76HedT6b4IG+jsGeXB4b3SVN0p3F+Ye0Uv4FNfReBPLgcKf9pKYaU7i/MPaK+0e8VhI1feec1isvvPOaxQ+gooooAooooApVwo7zm5k94lNaVcKO85uZPeJVWpHodtGdrhPNL7kVC4Y8GJsU8TRGMBFcHOzLtJUi1lPJU3Rna4TzS+5FTcTpdUmEIjlkaytIYwmWFHJVXkLMNhIbYtzZSbVGVFF+jrF/aw/Tk6lZHY8xf2sP05OpVvPC7CXvr01WUtrswyXBUZOW5DA822pR07hsjya+PVxMEd8wKq5IUJfluQLcpqYLko/0e4z7WH6cnUrH0eYz7WH6cnUq7R8JcGxULiYW1hKpZ1OYi27pLt8Nxy1Hg4X4R82WZbK+rQ3FpWyI90+7jqLnZc0wQqP0d4v7WH6cnUo+jvF/aw/Tk6lX7R2ko5kDxkHYuZbgtGzIsgR7bjldT6RS3SmkY4SzSRSSlpCAI8hKqkSyMxzMosAGOzb91XGCYyVP6O8X9rD9OTqUfR3i/tYfpydSrLi9O4ZFd9RI8EeUNOBGsQkbLaO8jqQeMvGICjcWBBFMdFvBPCsyJZHvYHKTsJU7VJUi4O0Eg7wSKowij/Rzi/tYfpydSsfRxi/tYfpydSvRPkMf2BR8hj+wKZKeefRxi/tYfpydSj6OcX9rD9OTqV6H8hj+wKSaSTDxtNJO7RQRLGS2tnijQG92ORgN9tppkZKv9HOL+1h+nJ1KPo5xf2sP05OpT3D4jCypFPg5zKnyqGPWJPiJUPHUMvGcg7DVtqFyxNwU0PJhsPqpShfWM3EJIsbcoHJXnOl//wCfVnxM2I+cnTXzyzZBApC6x2fLfWbbX316/RQj4kHQejPk2Fgw2bP8ngigzkZS+rRUzWubXte1dNKdxfmHtFSqi6U7i/MPaKA1feec1isvvPOaxQBRRRQBRRRQBSrhR3nNzJ7xKa0q4Ud5zcye8SqtSPQ7aM7XCeaX3IqVjdCLJLrBLLGWVY5UjKZJo1JIRwykjtnF1KmzHbutF0Z2uE80vuRXLSHCZosauHyKYyqMzfW57MJWYg5cnFWInKTci9hsqMqMJwJiHGE+IE42LPmh1gAQRAWMeU2jGXap3k79tMMPoGFIEw6ZhFHKsqC+0FZBMFvbdcAc3h8NKW4bB41MOGxId2Q/XxiJVhZ4l1xzOMykSC2XMb32bKseFnLoGKMhN+I+XMLEjblJH376ryBGeBMFgA8uXLEroWXJKsKxLGr8W9gYlbilTcnbY2qFhOAV2D4mYSyoVyuI4ScoCLkIlRgLCOOzIFbfxjerdRTIIuj8AIUyK7soyhQ5ByKqKgVbAWHFvzk0t0novCzsy4oKypKXVWyja0SpnF9oIubMLEEb6eUmx+lI4nOtklF3sBGGYLGqxlpGyjYoLi7HdmFAL8TwZwrsGbFSZl4wa+FJExChpgTESC2VSVHEJ25b7ac6O1MMYjWYNYsxZ2XMzuxdmNgALszGwAAvsAqR8k/55Oka54mHKhYPJs5WNAdfl8XjE/EUfLovGJ+IpcuM+t1eXEBMoOuucha+1OW9rG9rVN0XKWjBYkm/h9Bt/wB6YB0+XReMT8RSHSOMTXSbbqypuSWRWFiCLqpHODy1ZaKgKbh9WohhhTKiTYcJGkUyIiLIp2XQAAC9XKiigCiiigCoulO4vzD2ipVRdKdxfmHtFAavvPOaxWX3nnNYoAooooAooooApVwo7zm5k94lNaVcKO85uZPeJVWpHodtGdrhPNL7kV30nweSZ85kkTud1QQFWaNiyMc6MbgnZt2Vw0Z2uE80vuRWmmeELQzFRkWKJYWlzJNI8muZ1VUybIx9WeO11uwGzfUZUTU4N4MZbYWABH1iWjTiPs4y7Nh4q9EclTsPh0jUJGiogvZUAVRc3NgPvJqtvw7Rb5sJirLGrsVQyKjOudI2ZLrcqU8O9gNtdcPwxzED5JiE3g6zVxESBJJAmWRlIuI24xAG1fBtFwwWOitY3uoNrXANthtfwXGz8K2qAKQ6U0VHM7aySSM3ZDkAOsgkSHWRm6nYTGu0WItvp9SfSOOWLPJIs7or2YxFrRRiNWZ2GYbBt3XJ8ANAMPl0fKei3wrjjcSjRso41xbLY7RybRakz8J8ML2E5timwi2mjGeddZmUZphltqm2NlJ2WBvTrFQBULBn2bdsktvTxqoE4wcWtL6u8eUDU6rDZQ19r37bdbZfl9DjRC2iAtbbbk3ACoK45dbkyyiPKCJtc2Utfats991tvP6Z+ipC0YJJJv4STvsd556rITKKKK+ShRRRQBRRRQBUXSncX5h7RUqoulO4vzD2igNX3nnNYrL7zzmuGLxAjjeQgkRozkC1yFBYgX5qA6SHYbb7G3PVKOntIRLGrR6xjBhy008cgizOsrlm1Sgh7qqEbgQDbjAU2/tivk8vSi61H9sl8nl6UXWr4348zX+1LP3seqO2j9LYl59XJAFQNIDIBJYiO9yCd9y8AHLaT0O6r39sV8nl6UXWrH9sV8nl6UXWp3keZPaln72PVFipVwo7zm5k94lMcPMHRXAIDorgHeAwDAH8aXcKO85uZPeJXotTYPQ7aM7XCeaX3IqRpTg3BiJEklzl4h9XZiApvclR4CfCRyDkqPoztcJ5pfcilfCfhRiYMQ8cYjESwq2ZlBYSuJsu3Wg7412athvuw8AqLHNobDOwd8PAziMxBmjjZhEQQYwSL5bEi27aazFofDqmrTDwrHt4ixxqm0Mp4oFtzMP4jy0ixPDpQY1jw8k0kkccuSMhmCtrCV2A8YZNxsDfeLVYcDi9YrGwGWSSPYyP2jFL3U7Cbdqdo3HbQHdVAAAAAAsANgA5BWaKKgCkmlNHiUlWlxEQWZZRqkR1ksiAZw8TqQGFxyFQfBTuleLxKIWaTWkNiIoV1ZkspkEagkAgAZm2n76AX4nQMUglzz4s6+yyHVx3MI1loO4dr9Y/G7fdxtlNsXMrRsoVzcWsY5bH7tq0qxenFjExbDY06izOBJECYmz5ZVvOAQSh4uxto4u2mmIjAiL3kWwBs0kvF5b8bwUAtGDXWmTVOUKganVJqwb7XHFve1hvt+NNdEoREAQQb7iCNwA3Gli6TTW5DcRZRaX5QdrX2rlz3Atbbz89M9FSExAkk3N7kk7wDvNfTITKKKK+ShRRRQBRRRQBUXSncX5h7RUqoulO4vzD2igNX3nnNQdN96z/AOXm/kapz7zzmoGnWthMQeTDTn/bahHoUmivPvpfh8ll6afCj6X4fJZemnwrB7qXI/L/AGJfe7fVep6DWDXn/wBL8PksvTT4UfS/D5LL00+FO6lyHsS+92+q9T3vRfe8PmIv5FqJwo7zm5k94lS9Gd7w+Zi/kWonCjvObmT3iVnrU/UGdtGdrhPNL7kVLxegIJZlndWMyKFDCSZAVBJysqsFYG5uCDcbDcVE0Z2uE80vuRTyhSG+h8OQQ2HhIZ9YwMcZDSbeOdm07Tt+81KSMDtQACSTYAXJNyecmtqKgCiiigClOkMGJA6O00Y10cqtEpJJjEbLtKMLZlH4U2ooBDBoeJS2aTFSK864krIjEaxTmW5EYZgDksCTbIo3C1McXOGjZQrkkbjHLY/ceLU2igEIg+tMurkIKhdVZ9UNvbBcm+1h+r0y0VGREAQQb7iCN1h4eaplFXICiiioAooooAooooAqLpTuL8w9oqVUXSncX5h7RQGr7zzml3CDvPE/5Wf3bUxfeec1C0xAz4adEF3eCZFGwXZkYAbfvIoD41oq8fQtpryMeuw/Wo+hbTXkY9dh+tQFHoq8fQtpryMeuw/Wo+hbTXkY9dh+tQH0rozuEPmYv5FqHwo7zm5k94lTsBGVhjVhZlijUjkIUAj8ag8KO85uZPeJVWpHodtGdrhPNL7kU8pJgIC0GHYMylYYiCoU74wCDcGpeSXxz9GLq0KMKKX5JfHP0YurRkl8c/Ri6tQDCil+SXxz9GLq0ZJfHP0YurQDCil+SXxz9GLq0ZJfHP0YurQDCil+SXxz9GLq0ZJfHP0YurQDCil+SXxz9GLq0ZJfHP0YurQDCil+SXxz9GLq0ZJfHP0YurQDCil+SXxz9GLq0ZJfHP0YurQDCil+SXxz9GLq0ZJfHP0YurQDCoulO4vzD2iuOSXxz9GLq1rJh3YZWlcqbXGWIXG+3a0B2feec1iskG+40ZTyGgFuJ0yqSMmrkZYlDTyrq9XApBa75mDHijMQoawty0YjhDhUZkeYB0y5lCysVzFQoOVTtJZQOUm1ZxmgUkZmLTKJVyTJG5RJlAKjOLX3Ei6kEi172FueG4NRIWa8zu7xSO8j3ZmhZXQ7AANqrsA3UBq/CrBgspxC5kYqyhZWa4DE2AUlrZHuRe2U3tapeA0nHNrNXmOqkMbEqyqTYNdCdjCxG0VEh4LQK7MocZmkfLxQA0gkV7ELmN9Y+8m2y1rVMwGi1hDCPPlchsrHMAQqpddmy4UX+/koCVSrhR3nNzJ7xKbZTyGq3wu0j+zyohFgVV3NyMwdTq0A7ZvCfAB95qrUj0ILqASAAACQANgAG4CtaKKyDwMVkUUUBuBWbViioDNqLViimAZtRasUVQYIrWiigM0WoooMhai1ZooDFqLVmimAFqLVmigMWotWaKAxasWrNFAFqzaiigM2raLBx5gNWlhsAyrYAi5/77aKKA//2Q=="/>
          <p:cNvSpPr>
            <a:spLocks noChangeAspect="1" noChangeArrowheads="1"/>
          </p:cNvSpPr>
          <p:nvPr/>
        </p:nvSpPr>
        <p:spPr bwMode="auto">
          <a:xfrm>
            <a:off x="155575" y="-1028700"/>
            <a:ext cx="2124075" cy="21526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M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CSC253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EC08E-C79D-475D-892E-870EC715683B}" type="slidenum">
              <a:rPr lang="en-US" smtClean="0"/>
              <a:pPr/>
              <a:t>50</a:t>
            </a:fld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953000"/>
            <a:ext cx="228600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Image File Type Used in Multimedia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19100" indent="-382588"/>
            <a:r>
              <a:rPr lang="en-US" dirty="0"/>
              <a:t>Macintosh formats. – </a:t>
            </a:r>
            <a:r>
              <a:rPr lang="en-US" b="1" dirty="0">
                <a:solidFill>
                  <a:srgbClr val="FF0000"/>
                </a:solidFill>
              </a:rPr>
              <a:t>PICT </a:t>
            </a:r>
          </a:p>
          <a:p>
            <a:pPr marL="419100" indent="-382588"/>
            <a:r>
              <a:rPr lang="en-US" dirty="0"/>
              <a:t>Windows formats. – </a:t>
            </a:r>
            <a:r>
              <a:rPr lang="en-US" b="1" dirty="0">
                <a:solidFill>
                  <a:srgbClr val="FF0000"/>
                </a:solidFill>
              </a:rPr>
              <a:t>DIB,BMP, RIFF</a:t>
            </a:r>
          </a:p>
          <a:p>
            <a:pPr marL="419100" indent="-382588"/>
            <a:r>
              <a:rPr lang="en-US" dirty="0"/>
              <a:t>Cross-platform formats. – </a:t>
            </a:r>
            <a:r>
              <a:rPr lang="en-US" b="1" dirty="0">
                <a:solidFill>
                  <a:srgbClr val="FF0000"/>
                </a:solidFill>
              </a:rPr>
              <a:t>JPEG,GIF,DXF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CSC253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EC08E-C79D-475D-892E-870EC715683B}" type="slidenum">
              <a:rPr lang="en-US" smtClean="0"/>
              <a:pPr/>
              <a:t>51</a:t>
            </a:fld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40" b="13717"/>
          <a:stretch/>
        </p:blipFill>
        <p:spPr bwMode="auto">
          <a:xfrm>
            <a:off x="2209800" y="3515710"/>
            <a:ext cx="4572000" cy="2490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Macintosh Formats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19100" indent="-382588">
              <a:defRPr/>
            </a:pPr>
            <a:r>
              <a:rPr lang="en-US" dirty="0"/>
              <a:t>On the Macintosh, the most commonly used format is PICT.</a:t>
            </a:r>
          </a:p>
          <a:p>
            <a:pPr marL="419100" indent="-382588">
              <a:defRPr/>
            </a:pPr>
            <a:r>
              <a:rPr lang="en-US" b="1" dirty="0">
                <a:solidFill>
                  <a:srgbClr val="FF0000"/>
                </a:solidFill>
              </a:rPr>
              <a:t>PICT</a:t>
            </a:r>
            <a:r>
              <a:rPr lang="en-US" dirty="0"/>
              <a:t> is a complicated and versatile format developed by Apple.</a:t>
            </a:r>
          </a:p>
          <a:p>
            <a:pPr marL="419100" indent="-382588">
              <a:defRPr/>
            </a:pPr>
            <a:r>
              <a:rPr lang="en-US" dirty="0"/>
              <a:t>Almost every image application on the Macintosh can import or export PICT files.</a:t>
            </a:r>
          </a:p>
          <a:p>
            <a:pPr marL="419100" indent="-382588">
              <a:defRPr/>
            </a:pPr>
            <a:r>
              <a:rPr lang="en-US" dirty="0"/>
              <a:t>In a PICT file, both vector-drawn objects and bitmaps can reside side-by-side.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CSC253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EC08E-C79D-475D-892E-870EC715683B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Windows Formats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419100" indent="-382588"/>
            <a:r>
              <a:rPr lang="en-US" dirty="0"/>
              <a:t>The most commonly used image file format on Windows is </a:t>
            </a:r>
            <a:r>
              <a:rPr lang="en-US" b="1" dirty="0">
                <a:solidFill>
                  <a:srgbClr val="FF0000"/>
                </a:solidFill>
              </a:rPr>
              <a:t>DIB (device-independent bitmap).</a:t>
            </a:r>
          </a:p>
          <a:p>
            <a:pPr marL="419100" indent="-382588"/>
            <a:r>
              <a:rPr lang="en-US" dirty="0"/>
              <a:t>The preferred file type for multimedia developers in Windows is </a:t>
            </a:r>
            <a:r>
              <a:rPr lang="en-US" b="1" dirty="0">
                <a:solidFill>
                  <a:srgbClr val="FF0000"/>
                </a:solidFill>
              </a:rPr>
              <a:t>Resource Interchange File Format (RIFF)</a:t>
            </a:r>
            <a:r>
              <a:rPr lang="en-US" dirty="0">
                <a:solidFill>
                  <a:srgbClr val="0056AC"/>
                </a:solidFill>
              </a:rPr>
              <a:t>.</a:t>
            </a:r>
          </a:p>
          <a:p>
            <a:pPr marL="419100" indent="-382588"/>
            <a:r>
              <a:rPr lang="en-US" dirty="0"/>
              <a:t>Bitmap formats used most often by Windows developers are:</a:t>
            </a:r>
          </a:p>
          <a:p>
            <a:pPr marL="722313" lvl="1" indent="-273050"/>
            <a:r>
              <a:rPr lang="en-US" sz="2000" dirty="0"/>
              <a:t>BMP - A Windows bitmap file.</a:t>
            </a:r>
          </a:p>
          <a:p>
            <a:pPr marL="722313" lvl="1" indent="-273050"/>
            <a:r>
              <a:rPr lang="en-US" sz="2000" dirty="0"/>
              <a:t>TIFF (Tagged Interchange File Format) - Extensively used in DTP packages.</a:t>
            </a:r>
          </a:p>
          <a:p>
            <a:pPr marL="722313" lvl="1" indent="-273050"/>
            <a:r>
              <a:rPr lang="en-US" sz="2000" dirty="0"/>
              <a:t>PCX - Used by MS-DOS paint software.</a:t>
            </a:r>
          </a:p>
          <a:p>
            <a:pPr marL="419100" indent="-382588"/>
            <a:endParaRPr lang="en-US" dirty="0">
              <a:solidFill>
                <a:srgbClr val="0056AC"/>
              </a:solidFill>
            </a:endParaRP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CSC253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EC08E-C79D-475D-892E-870EC715683B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Cross-Platform Formats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419100" indent="-382588"/>
            <a:r>
              <a:rPr lang="en-US" dirty="0"/>
              <a:t>The image file formats that are compatible across platforms are:</a:t>
            </a:r>
          </a:p>
          <a:p>
            <a:pPr lvl="1">
              <a:spcBef>
                <a:spcPts val="550"/>
              </a:spcBef>
              <a:spcAft>
                <a:spcPts val="800"/>
              </a:spcAft>
              <a:buClr>
                <a:srgbClr val="006600"/>
              </a:buClr>
              <a:buFont typeface="Verdana" pitchFamily="32" charset="0"/>
              <a:buChar char="–"/>
            </a:pPr>
            <a:r>
              <a:rPr lang="en-US" altLang="en-US" sz="4000" b="1" dirty="0">
                <a:solidFill>
                  <a:srgbClr val="FF0000"/>
                </a:solidFill>
              </a:rPr>
              <a:t>JPEG, GIF, and PNG </a:t>
            </a:r>
            <a:r>
              <a:rPr lang="en-US" altLang="en-US" sz="4000" dirty="0"/>
              <a:t>– Most commonly used format on the Web</a:t>
            </a:r>
          </a:p>
          <a:p>
            <a:pPr lvl="1">
              <a:spcBef>
                <a:spcPts val="550"/>
              </a:spcBef>
              <a:spcAft>
                <a:spcPts val="800"/>
              </a:spcAft>
              <a:buClr>
                <a:srgbClr val="006600"/>
              </a:buClr>
              <a:buFont typeface="Verdana" pitchFamily="32" charset="0"/>
              <a:buChar char="–"/>
            </a:pPr>
            <a:r>
              <a:rPr lang="en-US" altLang="en-US" sz="4000" dirty="0">
                <a:solidFill>
                  <a:srgbClr val="FF0000"/>
                </a:solidFill>
              </a:rPr>
              <a:t>Adobe </a:t>
            </a:r>
            <a:r>
              <a:rPr lang="en-US" altLang="en-US" sz="4000" b="1" dirty="0">
                <a:solidFill>
                  <a:srgbClr val="FF0000"/>
                </a:solidFill>
              </a:rPr>
              <a:t>PDF</a:t>
            </a:r>
            <a:r>
              <a:rPr lang="en-US" altLang="en-US" sz="4000" dirty="0">
                <a:solidFill>
                  <a:srgbClr val="FF0000"/>
                </a:solidFill>
              </a:rPr>
              <a:t> </a:t>
            </a:r>
            <a:r>
              <a:rPr lang="en-US" altLang="en-US" sz="4000" dirty="0"/>
              <a:t>(Portable Document Format) – Manages multimedia content </a:t>
            </a:r>
          </a:p>
          <a:p>
            <a:pPr lvl="1">
              <a:spcBef>
                <a:spcPts val="550"/>
              </a:spcBef>
              <a:spcAft>
                <a:spcPts val="800"/>
              </a:spcAft>
              <a:buClr>
                <a:srgbClr val="006600"/>
              </a:buClr>
              <a:buFont typeface="Verdana" pitchFamily="32" charset="0"/>
              <a:buChar char="–"/>
            </a:pPr>
            <a:r>
              <a:rPr lang="en-US" altLang="en-US" sz="4000" b="1" dirty="0">
                <a:solidFill>
                  <a:srgbClr val="FF0000"/>
                </a:solidFill>
              </a:rPr>
              <a:t>PSD, AI, CDR, DXF </a:t>
            </a:r>
            <a:r>
              <a:rPr lang="en-US" altLang="en-US" sz="4000" dirty="0"/>
              <a:t>– Proprietary formats used by</a:t>
            </a:r>
            <a:br>
              <a:rPr lang="en-US" altLang="en-US" sz="4000" dirty="0"/>
            </a:br>
            <a:r>
              <a:rPr lang="en-US" altLang="en-US" sz="4000" dirty="0"/>
              <a:t>applications</a:t>
            </a:r>
          </a:p>
          <a:p>
            <a:pPr lvl="1">
              <a:spcBef>
                <a:spcPts val="550"/>
              </a:spcBef>
              <a:spcAft>
                <a:spcPts val="800"/>
              </a:spcAft>
              <a:buClr>
                <a:srgbClr val="006600"/>
              </a:buClr>
              <a:buFont typeface="Verdana" pitchFamily="32" charset="0"/>
              <a:buChar char="–"/>
            </a:pPr>
            <a:r>
              <a:rPr lang="en-US" altLang="en-US" sz="4000" dirty="0"/>
              <a:t>Initial Graphics Exchange Standard (</a:t>
            </a:r>
            <a:r>
              <a:rPr lang="en-US" altLang="en-US" sz="4000" b="1" dirty="0"/>
              <a:t>IGS or IGES</a:t>
            </a:r>
            <a:r>
              <a:rPr lang="en-US" altLang="en-US" sz="4000" dirty="0"/>
              <a:t>) –Standard for transferring CAD drawings </a:t>
            </a:r>
          </a:p>
          <a:p>
            <a:pPr lvl="1">
              <a:spcBef>
                <a:spcPts val="550"/>
              </a:spcBef>
              <a:spcAft>
                <a:spcPts val="800"/>
              </a:spcAft>
              <a:buClr>
                <a:srgbClr val="006600"/>
              </a:buClr>
              <a:buFont typeface="Verdana" pitchFamily="32" charset="0"/>
              <a:buChar char="–"/>
            </a:pPr>
            <a:endParaRPr lang="en-US" sz="2600" dirty="0">
              <a:solidFill>
                <a:srgbClr val="006600"/>
              </a:solidFill>
            </a:endParaRPr>
          </a:p>
          <a:p>
            <a:pPr marL="457200" lvl="1" indent="0">
              <a:spcBef>
                <a:spcPts val="550"/>
              </a:spcBef>
              <a:spcAft>
                <a:spcPts val="800"/>
              </a:spcAft>
              <a:buClr>
                <a:srgbClr val="006600"/>
              </a:buClr>
              <a:buNone/>
            </a:pPr>
            <a:r>
              <a:rPr lang="en-US" sz="2800" dirty="0"/>
              <a:t>*JPEG and GIF (</a:t>
            </a:r>
            <a:r>
              <a:rPr lang="en-US" sz="2800" b="1" dirty="0"/>
              <a:t>Joint Photographic Experts Group) – (Graphics Interchange )Format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CSC253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EC08E-C79D-475D-892E-870EC715683B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19100" indent="-382588"/>
            <a:r>
              <a:rPr lang="en-US" dirty="0"/>
              <a:t>The computer generates still images as </a:t>
            </a:r>
            <a:r>
              <a:rPr lang="en-US" dirty="0">
                <a:solidFill>
                  <a:srgbClr val="0056AC"/>
                </a:solidFill>
              </a:rPr>
              <a:t>bitmaps</a:t>
            </a:r>
            <a:r>
              <a:rPr lang="en-US" dirty="0"/>
              <a:t> and </a:t>
            </a:r>
            <a:r>
              <a:rPr lang="en-US" dirty="0">
                <a:solidFill>
                  <a:srgbClr val="0056AC"/>
                </a:solidFill>
              </a:rPr>
              <a:t>vector-drawn images</a:t>
            </a:r>
            <a:r>
              <a:rPr lang="en-US" dirty="0"/>
              <a:t>.</a:t>
            </a:r>
          </a:p>
          <a:p>
            <a:pPr marL="419100" indent="-382588"/>
            <a:r>
              <a:rPr lang="en-US" dirty="0"/>
              <a:t>Images can be incorporated in multimedia </a:t>
            </a:r>
            <a:r>
              <a:rPr lang="en-US" dirty="0">
                <a:solidFill>
                  <a:srgbClr val="0056AC"/>
                </a:solidFill>
              </a:rPr>
              <a:t>using clip arts, bitmap software, or by capturing, editing, or scanning images</a:t>
            </a:r>
            <a:r>
              <a:rPr lang="en-US" dirty="0"/>
              <a:t>.</a:t>
            </a:r>
          </a:p>
          <a:p>
            <a:pPr marL="419100" indent="-382588"/>
            <a:r>
              <a:rPr lang="en-US" dirty="0"/>
              <a:t>Creating 3-D images involves </a:t>
            </a:r>
            <a:r>
              <a:rPr lang="en-US" dirty="0">
                <a:solidFill>
                  <a:srgbClr val="0056AC"/>
                </a:solidFill>
              </a:rPr>
              <a:t>modeling, extruding, lathing, shading, and rendering</a:t>
            </a:r>
            <a:r>
              <a:rPr lang="en-US" dirty="0"/>
              <a:t>.</a:t>
            </a:r>
          </a:p>
          <a:p>
            <a:pPr marL="419100" indent="-382588"/>
            <a:r>
              <a:rPr lang="en-US" dirty="0"/>
              <a:t>Color is one of the most vital components of multimedia.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CSC253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EC08E-C79D-475D-892E-870EC715683B}" type="slidenum">
              <a:rPr lang="en-US" smtClean="0"/>
              <a:pPr/>
              <a:t>55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CB4E8D-842F-49F3-9EFD-1BE922714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093C569-5805-42E0-8F36-7E93B00353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C76C250-FE92-45DD-A530-BD1D1106B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CSC253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34A5C9D-D076-41D8-A06A-5D86080DD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EC08E-C79D-475D-892E-870EC715683B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1026" name="Picture 2" descr="Image result for bitmap vs vector images">
            <a:extLst>
              <a:ext uri="{FF2B5EF4-FFF2-40B4-BE49-F238E27FC236}">
                <a16:creationId xmlns:a16="http://schemas.microsoft.com/office/drawing/2014/main" xmlns="" id="{16C781F4-C27E-4CD3-A2C5-5E2D0BFF6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57156"/>
            <a:ext cx="7342909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2647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BF1D54D-5B70-4052-A5F5-B79919614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C47F7EF-8AB7-4481-8EF8-D5E697A817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303C673-8419-4928-8BBE-0D4817B7D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CSC253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7223F07-D81D-4DAC-9DD8-C174369E8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EC08E-C79D-475D-892E-870EC715683B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2050" name="Picture 2" descr="Related image">
            <a:extLst>
              <a:ext uri="{FF2B5EF4-FFF2-40B4-BE49-F238E27FC236}">
                <a16:creationId xmlns:a16="http://schemas.microsoft.com/office/drawing/2014/main" xmlns="" id="{3699BB9C-3D88-4BC1-AD17-DF0D40AFF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76323"/>
            <a:ext cx="3790950" cy="319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vector drawn &amp; bitmap comparison">
            <a:extLst>
              <a:ext uri="{FF2B5EF4-FFF2-40B4-BE49-F238E27FC236}">
                <a16:creationId xmlns:a16="http://schemas.microsoft.com/office/drawing/2014/main" xmlns="" id="{493C5A01-F420-44D2-810B-651B887C6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00200"/>
            <a:ext cx="4438650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4998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Bitmaps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19100" indent="-382588"/>
            <a:r>
              <a:rPr lang="en-US" b="1" dirty="0">
                <a:solidFill>
                  <a:srgbClr val="FF0000"/>
                </a:solidFill>
              </a:rPr>
              <a:t>Bitmap</a:t>
            </a:r>
            <a:r>
              <a:rPr lang="en-US" dirty="0"/>
              <a:t> is derived from the words </a:t>
            </a:r>
            <a:r>
              <a:rPr lang="en-US" dirty="0">
                <a:solidFill>
                  <a:srgbClr val="0080FF"/>
                </a:solidFill>
              </a:rPr>
              <a:t>‘bit’,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/>
              <a:t>which means the simplest element in which only two digits (1,0) are used, and ‘</a:t>
            </a:r>
            <a:r>
              <a:rPr lang="en-US" dirty="0">
                <a:solidFill>
                  <a:srgbClr val="0080FF"/>
                </a:solidFill>
              </a:rPr>
              <a:t>map</a:t>
            </a:r>
            <a:r>
              <a:rPr lang="en-US" dirty="0"/>
              <a:t>’, which is a two-dimensional matrix of these bits.</a:t>
            </a:r>
          </a:p>
          <a:p>
            <a:pPr marL="419100" indent="-382588"/>
            <a:r>
              <a:rPr lang="en-US" dirty="0"/>
              <a:t>A</a:t>
            </a:r>
            <a:r>
              <a:rPr lang="en-US" b="1" dirty="0">
                <a:solidFill>
                  <a:schemeClr val="accent6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bitmap</a:t>
            </a:r>
            <a:r>
              <a:rPr lang="en-US" b="1" dirty="0">
                <a:solidFill>
                  <a:schemeClr val="accent6"/>
                </a:solidFill>
              </a:rPr>
              <a:t> </a:t>
            </a:r>
            <a:r>
              <a:rPr lang="en-US" dirty="0"/>
              <a:t>is a data matrix describing the </a:t>
            </a:r>
            <a:r>
              <a:rPr lang="en-US" b="1" dirty="0">
                <a:solidFill>
                  <a:srgbClr val="FF0000"/>
                </a:solidFill>
              </a:rPr>
              <a:t>individual dots </a:t>
            </a:r>
            <a:r>
              <a:rPr lang="en-US" dirty="0"/>
              <a:t>of an image.</a:t>
            </a:r>
          </a:p>
          <a:p>
            <a:pPr marL="419100" indent="-382588"/>
            <a:r>
              <a:rPr lang="en-MY" dirty="0"/>
              <a:t>Bitmaps Definition : </a:t>
            </a:r>
            <a:r>
              <a:rPr lang="en-MY" b="1" dirty="0">
                <a:solidFill>
                  <a:srgbClr val="FF0000"/>
                </a:solidFill>
              </a:rPr>
              <a:t>simple matrix of the tiny dots that form an image and are displayed on a screen or printed</a:t>
            </a:r>
            <a:endParaRPr lang="en-US" b="1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CSC253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EC08E-C79D-475D-892E-870EC715683B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Bitmaps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19100" indent="-382588"/>
            <a:r>
              <a:rPr lang="en-US" dirty="0"/>
              <a:t>Bitmapped images are known as </a:t>
            </a:r>
            <a:r>
              <a:rPr lang="en-US" dirty="0">
                <a:solidFill>
                  <a:srgbClr val="0080FF"/>
                </a:solidFill>
              </a:rPr>
              <a:t>paint graphics.</a:t>
            </a:r>
          </a:p>
          <a:p>
            <a:pPr marL="419100" indent="-382588"/>
            <a:r>
              <a:rPr lang="en-US" dirty="0"/>
              <a:t>A bitmap is made up </a:t>
            </a:r>
            <a:r>
              <a:rPr lang="en-US" dirty="0">
                <a:solidFill>
                  <a:srgbClr val="0080FF"/>
                </a:solidFill>
              </a:rPr>
              <a:t>of individual dots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/>
              <a:t>or </a:t>
            </a:r>
            <a:r>
              <a:rPr lang="en-US" dirty="0">
                <a:solidFill>
                  <a:srgbClr val="0080FF"/>
                </a:solidFill>
              </a:rPr>
              <a:t>picture elements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/>
              <a:t>known as </a:t>
            </a:r>
            <a:r>
              <a:rPr lang="en-US" dirty="0">
                <a:solidFill>
                  <a:srgbClr val="0080FF"/>
                </a:solidFill>
              </a:rPr>
              <a:t>pixels</a:t>
            </a:r>
            <a:r>
              <a:rPr lang="en-US" dirty="0"/>
              <a:t> or </a:t>
            </a:r>
            <a:r>
              <a:rPr lang="en-US" dirty="0" err="1">
                <a:solidFill>
                  <a:srgbClr val="0080FF"/>
                </a:solidFill>
              </a:rPr>
              <a:t>pels</a:t>
            </a:r>
            <a:r>
              <a:rPr lang="en-US" dirty="0"/>
              <a:t>.</a:t>
            </a:r>
          </a:p>
          <a:p>
            <a:pPr marL="419100" indent="-382588"/>
            <a:r>
              <a:rPr lang="en-US" dirty="0"/>
              <a:t>Bitmapped images can have varying bit and color depths.</a:t>
            </a:r>
          </a:p>
          <a:p>
            <a:pPr marL="419100" indent="-382588"/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CSC253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EC08E-C79D-475D-892E-870EC715683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482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53318c36c82cc2972caf21c6fdbace639571b9"/>
</p:tagLst>
</file>

<file path=ppt/theme/theme1.xml><?xml version="1.0" encoding="utf-8"?>
<a:theme xmlns:a="http://schemas.openxmlformats.org/drawingml/2006/main" name="uit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uitm</Template>
  <TotalTime>1775</TotalTime>
  <Words>2269</Words>
  <Application>Microsoft Office PowerPoint</Application>
  <PresentationFormat>On-screen Show (4:3)</PresentationFormat>
  <Paragraphs>383</Paragraphs>
  <Slides>55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6" baseType="lpstr">
      <vt:lpstr>uitm</vt:lpstr>
      <vt:lpstr>TOPIC 4 - GRAPHICS</vt:lpstr>
      <vt:lpstr>Overview</vt:lpstr>
      <vt:lpstr>Creation of Multimedia Images</vt:lpstr>
      <vt:lpstr>Creation of Still Images</vt:lpstr>
      <vt:lpstr>(cont.) Creation of Still Images</vt:lpstr>
      <vt:lpstr>PowerPoint Presentation</vt:lpstr>
      <vt:lpstr>PowerPoint Presentation</vt:lpstr>
      <vt:lpstr>Bitmaps</vt:lpstr>
      <vt:lpstr>Bitmaps</vt:lpstr>
      <vt:lpstr>pixels</vt:lpstr>
      <vt:lpstr>(cont.) Bitmaps</vt:lpstr>
      <vt:lpstr>(cont.) Bitmaps</vt:lpstr>
      <vt:lpstr>(cont.) Bitmaps</vt:lpstr>
      <vt:lpstr>PowerPoint Presentation</vt:lpstr>
      <vt:lpstr>PowerPoint Presentation</vt:lpstr>
      <vt:lpstr>(cont.) Bitmaps</vt:lpstr>
      <vt:lpstr>Using Clip Art Galleries</vt:lpstr>
      <vt:lpstr>Using Bitmap Software</vt:lpstr>
      <vt:lpstr>Capturing and Editing Images</vt:lpstr>
      <vt:lpstr>Capturing and Editing Images</vt:lpstr>
      <vt:lpstr>PowerPoint Presentation</vt:lpstr>
      <vt:lpstr>Scanning Images</vt:lpstr>
      <vt:lpstr>Vector Drawn Graphics</vt:lpstr>
      <vt:lpstr>How to Draw Vector Drawn Images Work</vt:lpstr>
      <vt:lpstr>Vector Drawn Vs Bitmaps</vt:lpstr>
      <vt:lpstr>3-D Drawing and Rendering</vt:lpstr>
      <vt:lpstr>3D Drawing and Rendering</vt:lpstr>
      <vt:lpstr>3-D Animation Tools</vt:lpstr>
      <vt:lpstr>Features of 3-D applications</vt:lpstr>
      <vt:lpstr>(cont.) Features of 3-D applications</vt:lpstr>
      <vt:lpstr>(cont.) Features of 3-D applications</vt:lpstr>
      <vt:lpstr>Shading</vt:lpstr>
      <vt:lpstr>PowerPoint Presentation</vt:lpstr>
      <vt:lpstr>Panoramas</vt:lpstr>
      <vt:lpstr>Using Panorama Factory</vt:lpstr>
      <vt:lpstr>PowerPoint Presentation</vt:lpstr>
      <vt:lpstr>Colors and Palettes in Multimedia</vt:lpstr>
      <vt:lpstr>Understanding Natural Light and Color</vt:lpstr>
      <vt:lpstr>Additive Color</vt:lpstr>
      <vt:lpstr>Subtractive Color</vt:lpstr>
      <vt:lpstr>Monitor-Specific Colors</vt:lpstr>
      <vt:lpstr>Computer color models</vt:lpstr>
      <vt:lpstr>RGB Models</vt:lpstr>
      <vt:lpstr>HSB Model</vt:lpstr>
      <vt:lpstr>(cont.) HSB Model</vt:lpstr>
      <vt:lpstr>(cont.) HSB Model</vt:lpstr>
      <vt:lpstr>(cont.) HSB Model</vt:lpstr>
      <vt:lpstr>Color Palettes</vt:lpstr>
      <vt:lpstr>(cont.) Color Palettes</vt:lpstr>
      <vt:lpstr>(cont) Color Paletes</vt:lpstr>
      <vt:lpstr>Image File Type Used in Multimedia</vt:lpstr>
      <vt:lpstr>Macintosh Formats</vt:lpstr>
      <vt:lpstr>Windows Formats</vt:lpstr>
      <vt:lpstr>Cross-Platform Formats</vt:lpstr>
      <vt:lpstr>Summary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3</dc:title>
  <dc:creator>User</dc:creator>
  <cp:lastModifiedBy>User</cp:lastModifiedBy>
  <cp:revision>84</cp:revision>
  <dcterms:created xsi:type="dcterms:W3CDTF">2012-06-24T02:07:10Z</dcterms:created>
  <dcterms:modified xsi:type="dcterms:W3CDTF">2019-03-19T03:48:26Z</dcterms:modified>
</cp:coreProperties>
</file>