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92" r:id="rId10"/>
    <p:sldId id="293" r:id="rId11"/>
    <p:sldId id="303" r:id="rId12"/>
    <p:sldId id="291" r:id="rId13"/>
    <p:sldId id="297" r:id="rId14"/>
    <p:sldId id="263" r:id="rId15"/>
    <p:sldId id="294" r:id="rId16"/>
    <p:sldId id="264" r:id="rId17"/>
    <p:sldId id="265" r:id="rId18"/>
    <p:sldId id="266" r:id="rId19"/>
    <p:sldId id="267" r:id="rId20"/>
    <p:sldId id="268" r:id="rId21"/>
    <p:sldId id="295" r:id="rId22"/>
    <p:sldId id="296" r:id="rId23"/>
    <p:sldId id="269" r:id="rId24"/>
    <p:sldId id="270" r:id="rId25"/>
    <p:sldId id="298" r:id="rId26"/>
    <p:sldId id="299" r:id="rId27"/>
    <p:sldId id="272" r:id="rId28"/>
    <p:sldId id="273" r:id="rId29"/>
    <p:sldId id="274" r:id="rId30"/>
    <p:sldId id="300" r:id="rId31"/>
    <p:sldId id="301" r:id="rId32"/>
    <p:sldId id="304" r:id="rId33"/>
    <p:sldId id="306" r:id="rId34"/>
    <p:sldId id="305" r:id="rId35"/>
    <p:sldId id="275" r:id="rId36"/>
    <p:sldId id="276" r:id="rId37"/>
    <p:sldId id="277" r:id="rId38"/>
    <p:sldId id="278" r:id="rId39"/>
    <p:sldId id="279" r:id="rId40"/>
    <p:sldId id="302" r:id="rId41"/>
    <p:sldId id="307" r:id="rId42"/>
    <p:sldId id="286" r:id="rId43"/>
    <p:sldId id="309" r:id="rId44"/>
    <p:sldId id="310" r:id="rId45"/>
    <p:sldId id="311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287" r:id="rId54"/>
    <p:sldId id="308" r:id="rId55"/>
    <p:sldId id="288" r:id="rId56"/>
    <p:sldId id="289" r:id="rId57"/>
  </p:sldIdLst>
  <p:sldSz cx="9144000" cy="6858000" type="screen4x3"/>
  <p:notesSz cx="7077075" cy="9077325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F90F-0243-493F-932E-F77A46DA87D9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E3F2-E04C-4054-B3C5-C882393F4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C2A-37BF-41C0-85B8-C20F791DB75A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30FD-2AF5-4FE3-A8AC-638748CC5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C0A605C5-D505-4429-A621-9BBAA14B0492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8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8BB295FD-D0B5-401A-9096-919969F142AA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46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B7D302B0-5423-4A19-A2C6-3F781304A512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47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14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F24AB5A6-D15D-4780-897E-F2D6D8B52345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48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24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A4EC8416-28EE-411A-B9B4-6B217BF5BEBE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49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34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A7A480AD-1FDE-41EE-BEE7-AF402D0B02E7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50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45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119DB810-861E-4D3B-B406-D854F03C06AF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51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55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7612DDB1-D5F6-445A-8128-22B92A34C5CE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52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65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2E64AA0D-BFD0-4DA2-8BF5-FFFB2FDC8116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54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593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97B931BC-DD92-4828-BD51-52F1EB4FD0EC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12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94CBE88F-E09A-45C5-9E6B-75304A84B42F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30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460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909DBA6-3A8D-41BE-B377-53850893CE68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31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11744B21-E5C3-427A-8BBC-C6635691100A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32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471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471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E3B09B59-9556-42A0-932A-67B1FB680AD0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41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522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0054C484-02A6-41B1-8935-92A8D5F6B0D6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43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552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553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7392D080-520D-4F7F-92F8-0A82E758627C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44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563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B6CE7D39-4F38-43B2-8C95-C59B01F7B04F}" type="slidenum">
              <a:rPr lang="en-GB" sz="1200">
                <a:solidFill>
                  <a:srgbClr val="000000"/>
                </a:solidFill>
                <a:latin typeface="Times New Roman" pitchFamily="-112" charset="0"/>
              </a:rPr>
              <a:pPr eaLnBrk="1" hangingPunct="1"/>
              <a:t>45</a:t>
            </a:fld>
            <a:endParaRPr lang="en-GB" sz="120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573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573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09" y="4313086"/>
            <a:ext cx="5655248" cy="4078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69AD-EF48-4045-9C1D-1C6795FEC763}" type="datetime1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DAF6-5C10-4D77-AF9A-5766753A4CAF}" type="datetime1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99EA-C231-44F3-9A8A-B1576CE8F04C}" type="datetime1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AE5-6BC6-4932-AB2A-2D35C64C68E7}" type="datetime1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E03F-339F-4E42-A31C-0CB422B9ED44}" type="datetime1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0CB0-87A8-4EE1-95AD-56EEE5D232F6}" type="datetime1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D55F-C5BA-46EE-90F5-58209A25381F}" type="datetime1">
              <a:rPr lang="en-US" smtClean="0"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ECF2-1E6A-469D-91D8-DD1D3C5EAB2C}" type="datetime1">
              <a:rPr lang="en-US" smtClean="0"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322D-C46F-4C5E-AFE9-11FEC6ADD61D}" type="datetime1">
              <a:rPr lang="en-US" smtClean="0"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D6C-31AC-494E-B6E7-5807EDD1B16F}" type="datetime1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3E64-65B9-4E29-B438-97A5BAF87A72}" type="datetime1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319E-D2E2-4AD2-8540-9F3F5D881374}" type="datetime1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6629400"/>
            <a:ext cx="92202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629400"/>
            <a:ext cx="3200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1C32F-F257-4F9B-B382-92A68AA24032}"/>
              </a:ext>
            </a:extLst>
          </p:cNvPr>
          <p:cNvSpPr txBox="1"/>
          <p:nvPr userDrawn="1"/>
        </p:nvSpPr>
        <p:spPr>
          <a:xfrm>
            <a:off x="9218748" y="381000"/>
            <a:ext cx="830997" cy="745404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800" dirty="0">
                <a:solidFill>
                  <a:srgbClr val="969696"/>
                </a:solidFill>
              </a:rPr>
              <a:t>Design by</a:t>
            </a:r>
          </a:p>
          <a:p>
            <a:r>
              <a:rPr lang="en-US" sz="2400" b="1" dirty="0">
                <a:solidFill>
                  <a:srgbClr val="969696"/>
                </a:solidFill>
              </a:rPr>
              <a:t>MOHD SAIFULNIZAM ABU BAKAR</a:t>
            </a:r>
          </a:p>
        </p:txBody>
      </p:sp>
    </p:spTree>
    <p:extLst>
      <p:ext uri="{BB962C8B-B14F-4D97-AF65-F5344CB8AC3E}">
        <p14:creationId xmlns:p14="http://schemas.microsoft.com/office/powerpoint/2010/main" val="3930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/>
              <a:t>TOPIC 6 - VIDEO</a:t>
            </a:r>
          </a:p>
        </p:txBody>
      </p:sp>
      <p:pic>
        <p:nvPicPr>
          <p:cNvPr id="3" name="Picture 2" descr="Image result fo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91782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37342-4CCB-457F-9F35-BB21B8EC2BA5}"/>
              </a:ext>
            </a:extLst>
          </p:cNvPr>
          <p:cNvSpPr txBox="1"/>
          <p:nvPr/>
        </p:nvSpPr>
        <p:spPr>
          <a:xfrm>
            <a:off x="1676400" y="551724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Arranged by :</a:t>
            </a:r>
          </a:p>
          <a:p>
            <a:pPr algn="ctr"/>
            <a:r>
              <a:rPr lang="en-MY" dirty="0"/>
              <a:t>MOHD SAIFULNIZAM ABU BAKAR</a:t>
            </a:r>
          </a:p>
          <a:p>
            <a:pPr algn="ctr"/>
            <a:r>
              <a:rPr lang="en-MY" dirty="0"/>
              <a:t>saiful.uitm.edu.my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0100"/>
            <a:ext cx="43338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986658"/>
            <a:ext cx="3866055" cy="289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F2A617-31C6-4853-B809-5FFF4D55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15985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High-Definition Multimedia Interface (HDMI) </a:t>
            </a:r>
            <a:r>
              <a:rPr lang="en-GB" dirty="0"/>
              <a:t>connector for purely digital input.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562600" cy="334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FEDA64-B535-4F6A-A6CE-6AA99FBE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13951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199" y="4642616"/>
            <a:ext cx="82280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sz="3200" b="1" i="1" dirty="0">
                <a:solidFill>
                  <a:schemeClr val="tx1"/>
                </a:solidFill>
                <a:latin typeface="+mn-lt"/>
              </a:rPr>
              <a:t>Analog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video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Video is recorded onto magnetic tapes.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Video frames are interlaced.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143000" y="52388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latin typeface="Verdana" pitchFamily="32" charset="0"/>
              </a:rPr>
              <a:t>How Video Works </a:t>
            </a:r>
            <a:r>
              <a:rPr lang="en-US" sz="3000" b="1" i="1">
                <a:solidFill>
                  <a:srgbClr val="FFFFFF"/>
                </a:solidFill>
                <a:latin typeface="Verdana" pitchFamily="32" charset="0"/>
              </a:rPr>
              <a:t>(continued)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video works</a:t>
            </a:r>
            <a:endParaRPr lang="en-GB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715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96321-AD01-4D68-82CD-30958192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336234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Frames per second (fps)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4"/>
          <a:stretch/>
        </p:blipFill>
        <p:spPr bwMode="auto">
          <a:xfrm>
            <a:off x="30707" y="1143001"/>
            <a:ext cx="9039225" cy="180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3" y="3048000"/>
            <a:ext cx="6667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811B5-6470-4C91-B1D5-D7FB205E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69347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compression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Because of the large sizes associated with video files, video compression/decompression programs, known as </a:t>
            </a:r>
            <a:r>
              <a:rPr lang="en-MY" b="1" dirty="0" err="1"/>
              <a:t>codecs</a:t>
            </a:r>
            <a:r>
              <a:rPr lang="en-MY" b="1" dirty="0"/>
              <a:t>, </a:t>
            </a:r>
            <a:r>
              <a:rPr lang="en-MY" dirty="0"/>
              <a:t>have been developed. </a:t>
            </a:r>
          </a:p>
          <a:p>
            <a:r>
              <a:rPr lang="en-MY" dirty="0"/>
              <a:t>These programs can substantially reduce the size of video files, which means that more video can fit on a single CD and that the speed of transferring video from a CD to the computer can be increased.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B496-8A03-4C28-813E-CA481480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8946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compression </a:t>
            </a:r>
            <a:endParaRPr lang="en-M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6438"/>
            <a:ext cx="8028668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43CF8-C473-4E5B-9B28-3246196D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03245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file formats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MY" dirty="0"/>
              <a:t>Motion Pictures Expert Group (.mpg)</a:t>
            </a:r>
          </a:p>
          <a:p>
            <a:r>
              <a:rPr lang="en-MY" dirty="0" err="1"/>
              <a:t>Quicktime</a:t>
            </a:r>
            <a:r>
              <a:rPr lang="en-MY" dirty="0"/>
              <a:t> (.</a:t>
            </a:r>
            <a:r>
              <a:rPr lang="en-MY" dirty="0" err="1"/>
              <a:t>mov</a:t>
            </a:r>
            <a:r>
              <a:rPr lang="en-MY" dirty="0"/>
              <a:t>)</a:t>
            </a:r>
          </a:p>
          <a:p>
            <a:r>
              <a:rPr lang="en-MY" dirty="0"/>
              <a:t>Audio Video Interleaved(.</a:t>
            </a:r>
            <a:r>
              <a:rPr lang="en-MY" dirty="0" err="1"/>
              <a:t>avi</a:t>
            </a:r>
            <a:r>
              <a:rPr lang="en-MY" dirty="0"/>
              <a:t>)</a:t>
            </a:r>
          </a:p>
          <a:p>
            <a:r>
              <a:rPr lang="en-MY" dirty="0"/>
              <a:t>Windows Media Video (.</a:t>
            </a:r>
            <a:r>
              <a:rPr lang="en-MY" dirty="0" err="1"/>
              <a:t>wmv</a:t>
            </a:r>
            <a:r>
              <a:rPr lang="en-MY" dirty="0"/>
              <a:t>)</a:t>
            </a:r>
          </a:p>
          <a:p>
            <a:r>
              <a:rPr lang="en-MY" dirty="0"/>
              <a:t>Adobe Flash video (.</a:t>
            </a:r>
            <a:r>
              <a:rPr lang="en-MY" dirty="0" err="1"/>
              <a:t>flv</a:t>
            </a:r>
            <a:r>
              <a:rPr lang="en-MY" dirty="0"/>
              <a:t>)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FB376-0E10-443E-94A1-5BC83A6E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82554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Broadcast Video Standards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Three analog Broadcast Video Standards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National Television Standards Committee (NTSC)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Phase Alternate Line (PAL)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Sequential Color and Memory (SECAM)</a:t>
            </a:r>
          </a:p>
          <a:p>
            <a:pPr lvl="1"/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21FD1-B7B9-4B70-A4FE-1AB26D07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90445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Broadcast Video Standards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National Television Standards Committee (NTSC):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These standards define a method for encoding information into electronic signal that creates a television picture.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It has screen resolution of </a:t>
            </a:r>
            <a:r>
              <a:rPr lang="en-US" b="1" dirty="0">
                <a:solidFill>
                  <a:srgbClr val="FF0000"/>
                </a:solidFill>
              </a:rPr>
              <a:t>525 horizontal scan </a:t>
            </a:r>
            <a:r>
              <a:rPr lang="en-US" dirty="0"/>
              <a:t>lines and a scan rate of </a:t>
            </a:r>
            <a:r>
              <a:rPr lang="en-US" b="1" dirty="0">
                <a:solidFill>
                  <a:srgbClr val="FF0000"/>
                </a:solidFill>
              </a:rPr>
              <a:t>30 frames per second</a:t>
            </a:r>
            <a:r>
              <a:rPr lang="en-US" dirty="0"/>
              <a:t>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Used in United states, Canada, Mexico and Japan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A88A8-2D58-46C3-9382-8D83B410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12248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Broadcast Video Standards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dirty="0"/>
              <a:t>Phase Alternate Line (PAL):</a:t>
            </a:r>
          </a:p>
          <a:p>
            <a:pPr lvl="2"/>
            <a:r>
              <a:rPr lang="en-US" sz="3200" dirty="0"/>
              <a:t>PAL has a screen resolution of </a:t>
            </a:r>
            <a:r>
              <a:rPr lang="en-US" sz="3200" b="1" dirty="0">
                <a:solidFill>
                  <a:srgbClr val="FF0000"/>
                </a:solidFill>
              </a:rPr>
              <a:t>625 horizontal lines</a:t>
            </a:r>
            <a:r>
              <a:rPr lang="en-US" sz="3200" b="1" dirty="0"/>
              <a:t> </a:t>
            </a:r>
            <a:r>
              <a:rPr lang="en-US" sz="3200" dirty="0"/>
              <a:t>and a scan rate of </a:t>
            </a:r>
            <a:r>
              <a:rPr lang="en-US" sz="3200" b="1" dirty="0">
                <a:solidFill>
                  <a:srgbClr val="FF0000"/>
                </a:solidFill>
              </a:rPr>
              <a:t>25 frames per second.</a:t>
            </a:r>
          </a:p>
          <a:p>
            <a:pPr lvl="2"/>
            <a:r>
              <a:rPr lang="en-US" sz="3200" dirty="0"/>
              <a:t>Used in United Kingdom, Western Europe, Australia, South Africa, China and South America.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D1E1C-7FE5-4661-BE23-D0E14AB3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40528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Using video.</a:t>
            </a:r>
          </a:p>
          <a:p>
            <a:r>
              <a:rPr lang="en-US" sz="2800" dirty="0"/>
              <a:t>Digitizing the video signal</a:t>
            </a:r>
          </a:p>
          <a:p>
            <a:r>
              <a:rPr lang="en-US" sz="2800" dirty="0"/>
              <a:t>How video works?</a:t>
            </a:r>
          </a:p>
          <a:p>
            <a:r>
              <a:rPr lang="en-US" sz="2800" dirty="0"/>
              <a:t>Video compressions and file formats</a:t>
            </a:r>
          </a:p>
          <a:p>
            <a:r>
              <a:rPr lang="en-US" sz="2800" dirty="0"/>
              <a:t>Broadcast video standards.</a:t>
            </a:r>
          </a:p>
          <a:p>
            <a:r>
              <a:rPr lang="en-US" sz="2800" dirty="0"/>
              <a:t>Analog video.</a:t>
            </a:r>
          </a:p>
          <a:p>
            <a:r>
              <a:rPr lang="en-US" sz="2800" dirty="0"/>
              <a:t>Digital video.</a:t>
            </a:r>
          </a:p>
          <a:p>
            <a:r>
              <a:rPr lang="en-US" sz="2800" dirty="0"/>
              <a:t>Video recording and tape formats.</a:t>
            </a:r>
          </a:p>
          <a:p>
            <a:r>
              <a:rPr lang="en-US" sz="2800" dirty="0"/>
              <a:t>Shooting and editing video.</a:t>
            </a:r>
          </a:p>
          <a:p>
            <a:r>
              <a:rPr lang="en-US" sz="2800" dirty="0"/>
              <a:t>Optimizing video files for CD-ROM</a:t>
            </a:r>
            <a:r>
              <a:rPr lang="en-US" dirty="0"/>
              <a:t>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5E85-7E68-4A6D-9E9E-4C104B78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11015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Broadcast Video Standards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80000"/>
              </a:lnSpc>
            </a:pPr>
            <a:r>
              <a:rPr lang="en-US" dirty="0"/>
              <a:t>Sequential Color and Memory (SECAM):</a:t>
            </a:r>
          </a:p>
          <a:p>
            <a:pPr lvl="2"/>
            <a:r>
              <a:rPr lang="en-US" sz="3200" dirty="0"/>
              <a:t>SECAM has a screen resolution of </a:t>
            </a:r>
            <a:r>
              <a:rPr lang="en-US" sz="3200" b="1" dirty="0">
                <a:solidFill>
                  <a:srgbClr val="FF0000"/>
                </a:solidFill>
              </a:rPr>
              <a:t>625 horizontal lines </a:t>
            </a:r>
            <a:r>
              <a:rPr lang="en-US" sz="3200" dirty="0"/>
              <a:t>and is a </a:t>
            </a:r>
            <a:r>
              <a:rPr lang="en-US" sz="3200" b="1" dirty="0">
                <a:solidFill>
                  <a:srgbClr val="FF0000"/>
                </a:solidFill>
              </a:rPr>
              <a:t>50 Hz system</a:t>
            </a:r>
            <a:r>
              <a:rPr lang="en-US" sz="3200" dirty="0"/>
              <a:t>.</a:t>
            </a:r>
          </a:p>
          <a:p>
            <a:pPr lvl="2"/>
            <a:r>
              <a:rPr lang="en-US" sz="3200" dirty="0"/>
              <a:t>SECAM differs from NTSC and PAL color systems in its basic technology and broadcast method.</a:t>
            </a:r>
          </a:p>
          <a:p>
            <a:pPr lvl="2"/>
            <a:r>
              <a:rPr lang="en-US" sz="3200" dirty="0"/>
              <a:t>Used in France, Eastern Europe and few other countries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DB67-E0C8-470D-AC93-FF817497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49294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33463"/>
            <a:ext cx="82486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171406-0305-42F2-861E-41F0647E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708466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61091"/>
              </p:ext>
            </p:extLst>
          </p:nvPr>
        </p:nvGraphicFramePr>
        <p:xfrm>
          <a:off x="457200" y="1600200"/>
          <a:ext cx="8229600" cy="2804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NTSC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SECAM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Screen</a:t>
                      </a:r>
                      <a:r>
                        <a:rPr lang="en-GB" sz="3200" baseline="0" dirty="0"/>
                        <a:t> Resolution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Scan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30 fps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25 fps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1D098B-4321-48A2-B095-6D066DFC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51487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Broadcast Video Standards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Advanced Television Systems Committee (ATSC) for Digital Television (DTV):</a:t>
            </a:r>
          </a:p>
          <a:p>
            <a:pPr lvl="2"/>
            <a:r>
              <a:rPr lang="en-US" sz="3200" dirty="0"/>
              <a:t>This digital standard provides TV stations with sufficient bandwidth to present four or five Standard Television (STV) signals or one High Definition TV (HDTV) signal.</a:t>
            </a:r>
          </a:p>
          <a:p>
            <a:pPr lvl="2"/>
            <a:r>
              <a:rPr lang="en-US" sz="3200" dirty="0"/>
              <a:t>This standard allows for transmission of data to computers and for new Advanced TV (ATV) interactive services.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618D-C53B-4D80-BD4B-B3E31B67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88485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Overscan</a:t>
            </a:r>
            <a:r>
              <a:rPr lang="en-US" dirty="0"/>
              <a:t> and the safe title area:</a:t>
            </a:r>
          </a:p>
          <a:p>
            <a:pPr lvl="1"/>
            <a:r>
              <a:rPr lang="en-US" dirty="0"/>
              <a:t>Analog television sets remain the most widely installed platforms for delivering and viewing video.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Overscan</a:t>
            </a:r>
            <a:r>
              <a:rPr lang="en-US" dirty="0"/>
              <a:t> occurs when an </a:t>
            </a:r>
            <a:r>
              <a:rPr lang="en-US" b="1" dirty="0"/>
              <a:t>image is larger </a:t>
            </a:r>
            <a:r>
              <a:rPr lang="en-US" dirty="0"/>
              <a:t>than the standard TV screen.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Underscan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computer monitors display a </a:t>
            </a:r>
            <a:r>
              <a:rPr lang="en-US" b="1" dirty="0"/>
              <a:t>smaller image </a:t>
            </a:r>
            <a:r>
              <a:rPr lang="en-US" dirty="0"/>
              <a:t>on picture tube.</a:t>
            </a:r>
          </a:p>
          <a:p>
            <a:pPr lvl="1"/>
            <a:r>
              <a:rPr lang="en-US" dirty="0"/>
              <a:t>The safe title area is where the image will not be affected by </a:t>
            </a:r>
            <a:r>
              <a:rPr lang="en-US" dirty="0" err="1"/>
              <a:t>overscanning</a:t>
            </a:r>
            <a:r>
              <a:rPr lang="en-US" dirty="0"/>
              <a:t>, even in the worst conditions.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5CDA7-FDF8-418C-8B88-B79CF615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131108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8682" r="18593" b="20177"/>
          <a:stretch/>
        </p:blipFill>
        <p:spPr bwMode="auto">
          <a:xfrm>
            <a:off x="228601" y="1143000"/>
            <a:ext cx="3326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5" y="3538105"/>
            <a:ext cx="5458690" cy="272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FE139-3FBB-4574-9716-9B8A188D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23277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Safe Title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437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8C5B45-6C72-4874-8E45-ADAB99DD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612801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Analog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90000"/>
              </a:lnSpc>
            </a:pPr>
            <a:r>
              <a:rPr lang="en-US" dirty="0">
                <a:solidFill>
                  <a:srgbClr val="FF0000"/>
                </a:solidFill>
              </a:rPr>
              <a:t>Interlacing</a:t>
            </a:r>
            <a:r>
              <a:rPr lang="en-US" dirty="0"/>
              <a:t> effects:</a:t>
            </a:r>
          </a:p>
          <a:p>
            <a:pPr lvl="1"/>
            <a:r>
              <a:rPr lang="en-US" dirty="0"/>
              <a:t>In television, the electron beam makes two passes on the screen while drawing a single video frame.</a:t>
            </a:r>
          </a:p>
          <a:p>
            <a:pPr lvl="1"/>
            <a:r>
              <a:rPr lang="en-US" dirty="0"/>
              <a:t>It first lays down all the odd-numbered lines, and then all the even-numbered lines, hence they are interlaced.</a:t>
            </a:r>
          </a:p>
          <a:p>
            <a:pPr lvl="1"/>
            <a:r>
              <a:rPr lang="en-US" dirty="0"/>
              <a:t>While capturing images from a video signal, they can be filtered through a de-interlacing filter provided by image-editing applications.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7C5A-B59E-45F9-8E2D-10B5A8FF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917255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Interlacing effects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7fig_video_i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040560" cy="41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2FA79-0AC9-4D36-8EF7-5A5BFC0D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165294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Analog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Text and titles for television and taking care of analog tapes:</a:t>
            </a:r>
          </a:p>
          <a:p>
            <a:pPr lvl="1"/>
            <a:r>
              <a:rPr lang="en-US" dirty="0"/>
              <a:t>Titles for video productions can be created with an analog character generator.</a:t>
            </a:r>
          </a:p>
          <a:p>
            <a:pPr lvl="1"/>
            <a:r>
              <a:rPr lang="en-US" dirty="0"/>
              <a:t>Computers can create titles digitally using video and image-editing software.</a:t>
            </a:r>
          </a:p>
          <a:p>
            <a:pPr lvl="1"/>
            <a:r>
              <a:rPr lang="en-US" dirty="0"/>
              <a:t>New tapes should always be fast-forwarded to the end and then rewound, to ensure even tape tension.</a:t>
            </a:r>
          </a:p>
          <a:p>
            <a:pPr lvl="1"/>
            <a:r>
              <a:rPr lang="en-US" dirty="0"/>
              <a:t>Font for titles should be plain, san serif and bold enough to be easily understood. </a:t>
            </a:r>
          </a:p>
          <a:p>
            <a:pPr lvl="1"/>
            <a:r>
              <a:rPr lang="en-US" dirty="0"/>
              <a:t>Do not kern tightly</a:t>
            </a:r>
          </a:p>
          <a:p>
            <a:pPr lvl="1"/>
            <a:r>
              <a:rPr lang="en-US" dirty="0"/>
              <a:t>When dealing with dark background, use white or light color for text. 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4D60A-94A1-4D2F-A41D-DFDD63E1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3014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Video is an excellent tool for delivering multimedia.</a:t>
            </a:r>
          </a:p>
          <a:p>
            <a:r>
              <a:rPr lang="en-US" dirty="0"/>
              <a:t>Video places the highest performance demand on computer and its memory and storage.</a:t>
            </a:r>
          </a:p>
          <a:p>
            <a:r>
              <a:rPr lang="en-US" dirty="0"/>
              <a:t>Digital video has replaced analog as the method of choice for making and delivering video for multimedia.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8D43A-00E2-4EEC-ABEC-7FEA1AB9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57530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65161" y="3124200"/>
            <a:ext cx="8228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Verdana" pitchFamily="32" charset="0"/>
              </a:rPr>
              <a:t>	</a:t>
            </a:r>
            <a:r>
              <a:rPr lang="en-US" sz="3200" b="1" i="1" dirty="0">
                <a:solidFill>
                  <a:schemeClr val="tx1"/>
                </a:solidFill>
                <a:latin typeface="+mn-lt"/>
              </a:rPr>
              <a:t>Digital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video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output is digitized by the camera into a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sequence of single frames.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video and audio data are compressed before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being written to a tape or digitally stored.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99" y="564724"/>
            <a:ext cx="49260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143000" y="52388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latin typeface="Verdana" pitchFamily="32" charset="0"/>
              </a:rPr>
              <a:t>How Video Works </a:t>
            </a:r>
            <a:r>
              <a:rPr lang="en-US" sz="3000" b="1" i="1">
                <a:solidFill>
                  <a:srgbClr val="FFFFFF"/>
                </a:solidFill>
                <a:latin typeface="Verdana" pitchFamily="32" charset="0"/>
              </a:rPr>
              <a:t>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7C4A9-DCB5-424F-8A99-DB49DC7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553038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85633" y="685800"/>
            <a:ext cx="82280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CRT and LCD displays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dirty="0">
                <a:solidFill>
                  <a:srgbClr val="006600"/>
                </a:solidFill>
                <a:latin typeface="+mn-lt"/>
              </a:rPr>
              <a:t>Interlacing and progressive scan technologies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spcAft>
                <a:spcPts val="800"/>
              </a:spcAft>
              <a:buClr>
                <a:srgbClr val="663300"/>
              </a:buClr>
              <a:buFont typeface="Verdana" pitchFamily="32" charset="0"/>
              <a:buChar char="•"/>
            </a:pPr>
            <a:r>
              <a:rPr lang="en-US" sz="3200" dirty="0">
                <a:solidFill>
                  <a:srgbClr val="663300"/>
                </a:solidFill>
                <a:latin typeface="+mn-lt"/>
              </a:rPr>
              <a:t>Most computer video output is greater than 1024 x 768.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143000" y="52388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latin typeface="Verdana" pitchFamily="32" charset="0"/>
              </a:rPr>
              <a:t>How Video Works </a:t>
            </a:r>
            <a:r>
              <a:rPr lang="en-US" sz="3000" b="1" i="1">
                <a:solidFill>
                  <a:srgbClr val="FFFFFF"/>
                </a:solidFill>
                <a:latin typeface="Verdana" pitchFamily="32" charset="0"/>
              </a:rPr>
              <a:t>(continued)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46" y="4070445"/>
            <a:ext cx="5221154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3083179" cy="26438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25574-73C0-44EA-A16A-9F5166BC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229532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4267200"/>
            <a:ext cx="8228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  <a:tab pos="9134475" algn="l"/>
                <a:tab pos="9591675" algn="l"/>
                <a:tab pos="10048875" algn="l"/>
                <a:tab pos="10506075" algn="l"/>
                <a:tab pos="10509250" algn="l"/>
                <a:tab pos="105124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Verdana" pitchFamily="32" charset="0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Digital video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(continued)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Multiple HDTV formats exist.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spcAft>
                <a:spcPts val="800"/>
              </a:spcAft>
              <a:buClr>
                <a:srgbClr val="663300"/>
              </a:buClr>
              <a:buFont typeface="Verdana" pitchFamily="32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Resolutions and frame rates vary.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aspect ratio of HDTV is 16:9.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654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143000" y="52388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latin typeface="Verdana" pitchFamily="32" charset="0"/>
              </a:rPr>
              <a:t>How Video Works </a:t>
            </a:r>
            <a:r>
              <a:rPr lang="en-US" sz="3000" b="1" i="1">
                <a:solidFill>
                  <a:srgbClr val="FFFFFF"/>
                </a:solidFill>
                <a:latin typeface="Verdana" pitchFamily="32" charset="0"/>
              </a:rPr>
              <a:t>(continued)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01422-1B8F-4F30-BA69-FD5001B2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07365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1" y="111684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C33C7-8606-417F-9DE2-FE82CD64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993281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Video Resolution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364" name="Picture 4" descr="Image result for hd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962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C23B9D-1A36-4DF7-8AB3-8DB19E5C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923582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Video clip stored on any mass-storage device can be played back on a computer’s monitor without special hardware.</a:t>
            </a:r>
          </a:p>
          <a:p>
            <a:r>
              <a:rPr lang="en-US" dirty="0"/>
              <a:t>Setting up a production environment for making digital video, requires some hardware specifications.</a:t>
            </a:r>
          </a:p>
          <a:p>
            <a:r>
              <a:rPr lang="en-US" dirty="0"/>
              <a:t>Some specifications include computer with FireWire connection and cables, fast processor, plenty of RAM, fast and big hard disk.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02B59-BC38-47A1-BED9-7AB71EF0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560779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Digital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Digital video architecture.</a:t>
            </a:r>
          </a:p>
          <a:p>
            <a:r>
              <a:rPr lang="en-US" dirty="0"/>
              <a:t>Digital video compression.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9BD9-D6B8-4ACA-8CFF-4B9258B9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786209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Video architecture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Digital video architecture consists of a format for encoding and playing back video files by a computer.</a:t>
            </a:r>
          </a:p>
          <a:p>
            <a:r>
              <a:rPr lang="en-US" dirty="0"/>
              <a:t>Architecture includes a player that can recognize and play files created for that format.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6F0D-D3D2-4FD0-94BF-688AFF38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628079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Video compression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Digital video compression schemes or </a:t>
            </a:r>
            <a:r>
              <a:rPr lang="en-US" b="1" dirty="0">
                <a:solidFill>
                  <a:srgbClr val="FF0000"/>
                </a:solidFill>
              </a:rPr>
              <a:t>CODECS</a:t>
            </a:r>
            <a:r>
              <a:rPr lang="en-US" dirty="0"/>
              <a:t> is the </a:t>
            </a:r>
            <a:r>
              <a:rPr lang="en-US" b="1" dirty="0">
                <a:solidFill>
                  <a:srgbClr val="FF0000"/>
                </a:solidFill>
              </a:rPr>
              <a:t>algorithm used to compress (code) a video for delivery.</a:t>
            </a:r>
          </a:p>
          <a:p>
            <a:r>
              <a:rPr lang="en-US" dirty="0"/>
              <a:t>The codec then decodes the compressed video in real-time for fast playback.</a:t>
            </a:r>
          </a:p>
          <a:p>
            <a:r>
              <a:rPr lang="en-US" dirty="0"/>
              <a:t>Streaming audio and video starts playback as soon as enough data has transferred to the user’s computer to sustain this playback.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F92B1-27E2-45E4-A1ED-029F133B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921946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Digital Video compression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Codecs such as </a:t>
            </a:r>
            <a:r>
              <a:rPr lang="en-GB" b="1" dirty="0" err="1"/>
              <a:t>Theora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H.264</a:t>
            </a:r>
            <a:r>
              <a:rPr lang="en-GB" dirty="0"/>
              <a:t> compress digital video information at rates that range from 50:1 to 200:1.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92ECA-0EFC-4311-ABD4-3A47A5B9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73343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Using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Digital video device produces excellent finished products at a fraction of the cost of analog.</a:t>
            </a:r>
          </a:p>
          <a:p>
            <a:r>
              <a:rPr lang="en-US" dirty="0"/>
              <a:t>Digital video eliminates the image-degrading analog-to-digital conversion.</a:t>
            </a:r>
          </a:p>
          <a:p>
            <a:r>
              <a:rPr lang="en-US" dirty="0"/>
              <a:t>Many digital video sources exist, but getting the rights can be difficult, time-consuming, and expensive.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21AFD-1AA4-465D-9B4D-C271335D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242637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Digital Video compression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MPEG </a:t>
            </a:r>
            <a:r>
              <a:rPr lang="en-US" dirty="0"/>
              <a:t>is a real-time video compression algorithm. [</a:t>
            </a:r>
            <a:r>
              <a:rPr lang="en-GB" b="1" dirty="0"/>
              <a:t>Moving Picture Experts Group]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MPEG-4</a:t>
            </a:r>
            <a:r>
              <a:rPr lang="en-US" dirty="0"/>
              <a:t> includes numerous multimedia capabilities and is a preferred standard.</a:t>
            </a:r>
          </a:p>
          <a:p>
            <a:r>
              <a:rPr lang="en-US" dirty="0">
                <a:solidFill>
                  <a:srgbClr val="FF0000"/>
                </a:solidFill>
              </a:rPr>
              <a:t>MPEG-7</a:t>
            </a:r>
            <a:r>
              <a:rPr lang="en-US" dirty="0"/>
              <a:t> (or Multimedia Content Description Interface) integrates information about motion video elements with their use.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7A87-335B-48B3-8C97-746E8BFC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665105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Verdana" pitchFamily="32" charset="0"/>
              </a:rPr>
              <a:t>Video format converters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>
                <a:solidFill>
                  <a:schemeClr val="tx1"/>
                </a:solidFill>
                <a:latin typeface="Verdana" pitchFamily="32" charset="0"/>
              </a:rPr>
              <a:t>Produce more than one version of your video </a:t>
            </a:r>
            <a:br>
              <a:rPr lang="en-US" dirty="0">
                <a:solidFill>
                  <a:schemeClr val="tx1"/>
                </a:solidFill>
                <a:latin typeface="Verdana" pitchFamily="32" charset="0"/>
              </a:rPr>
            </a:br>
            <a:r>
              <a:rPr lang="en-US" dirty="0">
                <a:solidFill>
                  <a:schemeClr val="tx1"/>
                </a:solidFill>
                <a:latin typeface="Verdana" pitchFamily="32" charset="0"/>
              </a:rPr>
              <a:t>to ensure that video will play on all the devices </a:t>
            </a:r>
            <a:br>
              <a:rPr lang="en-US" dirty="0">
                <a:solidFill>
                  <a:schemeClr val="tx1"/>
                </a:solidFill>
                <a:latin typeface="Verdana" pitchFamily="32" charset="0"/>
              </a:rPr>
            </a:br>
            <a:r>
              <a:rPr lang="en-US" dirty="0">
                <a:solidFill>
                  <a:schemeClr val="tx1"/>
                </a:solidFill>
                <a:latin typeface="Verdana" pitchFamily="32" charset="0"/>
              </a:rPr>
              <a:t>and in all the browsers necessary for your </a:t>
            </a:r>
            <a:br>
              <a:rPr lang="en-US" dirty="0">
                <a:solidFill>
                  <a:schemeClr val="tx1"/>
                </a:solidFill>
                <a:latin typeface="Verdana" pitchFamily="32" charset="0"/>
              </a:rPr>
            </a:br>
            <a:r>
              <a:rPr lang="en-US" dirty="0">
                <a:solidFill>
                  <a:schemeClr val="tx1"/>
                </a:solidFill>
                <a:latin typeface="Verdana" pitchFamily="32" charset="0"/>
              </a:rPr>
              <a:t>project’s distribution. 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91037" y="3048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0" hangingPunct="0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Digital Video Containers</a:t>
            </a:r>
            <a:endParaRPr lang="en-US" sz="3000" b="1" i="1" dirty="0">
              <a:latin typeface="Verdana" pitchFamily="3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4153F-5402-44C5-9AB4-AE6C54CD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9421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Shooting and Editing Video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en-US" dirty="0"/>
              <a:t>Import video and sound at the highest resolution and with the least amount of compression possible.</a:t>
            </a:r>
          </a:p>
          <a:p>
            <a:r>
              <a:rPr lang="en-US" dirty="0"/>
              <a:t>Resolution should be reduced and footage must be compressed later according to the requirements.</a:t>
            </a:r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C09E-6487-4373-99A5-2038123F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245789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52388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1000"/>
              </a:lnSpc>
              <a:buClrTx/>
              <a:buFontTx/>
              <a:buNone/>
            </a:pPr>
            <a:r>
              <a:rPr lang="en-US" sz="3000" b="1">
                <a:solidFill>
                  <a:schemeClr val="tx1"/>
                </a:solidFill>
                <a:latin typeface="Verdana" pitchFamily="32" charset="0"/>
              </a:rPr>
              <a:t>Shooting and Editing Video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Shooting platform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 steady shooting platform should always be used.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Use an external microphone.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Know the features of your camera and software.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Decide on the aspect ratio up front.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89637"/>
            <a:ext cx="999779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5" y="4571999"/>
            <a:ext cx="2031604" cy="20316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C81F4-13BB-4592-B51C-1C80CA4A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408856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79664" y="555625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1000"/>
              </a:lnSpc>
              <a:buClrTx/>
              <a:buFontTx/>
              <a:buNone/>
            </a:pPr>
            <a:r>
              <a:rPr lang="en-US" sz="3000" b="1" dirty="0">
                <a:solidFill>
                  <a:schemeClr val="tx1"/>
                </a:solidFill>
                <a:latin typeface="Verdana" pitchFamily="32" charset="0"/>
              </a:rPr>
              <a:t>Shooting and Editing Video </a:t>
            </a:r>
            <a:r>
              <a:rPr lang="en-US" sz="3000" b="1" i="1" dirty="0">
                <a:solidFill>
                  <a:schemeClr val="tx1"/>
                </a:solidFill>
                <a:latin typeface="Verdana" pitchFamily="32" charset="0"/>
              </a:rPr>
              <a:t>(continued)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457200" y="1295400"/>
            <a:ext cx="8226425" cy="4951413"/>
            <a:chOff x="288" y="816"/>
            <a:chExt cx="5182" cy="3119"/>
          </a:xfrm>
        </p:grpSpPr>
        <p:pic>
          <p:nvPicPr>
            <p:cNvPr id="225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73" b="-12373"/>
            <a:stretch>
              <a:fillRect/>
            </a:stretch>
          </p:blipFill>
          <p:spPr bwMode="auto">
            <a:xfrm>
              <a:off x="288" y="816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288" y="816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129D9-FA1B-47EE-8F8C-5489CD39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279231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Storyboarding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Successful video production requires planning</a:t>
            </a:r>
            <a:r>
              <a:rPr lang="en-US" sz="2200" dirty="0">
                <a:solidFill>
                  <a:srgbClr val="006600"/>
                </a:solidFill>
                <a:latin typeface="Verdana" pitchFamily="32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Verdana" pitchFamily="32" charset="0"/>
              </a:rPr>
              <a:t>Lighting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Verdana" pitchFamily="32" charset="0"/>
              </a:rPr>
              <a:t>Always strive for adequate lighting.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703547" y="3048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pic>
        <p:nvPicPr>
          <p:cNvPr id="26628" name="Picture 4" descr="Image result for storyboard exam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256038" cy="23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31609"/>
            <a:ext cx="3716053" cy="232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1C90C-AFD4-4596-86D4-370EA59E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196692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Composition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Consider the delivery medium when composing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shots. 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Use close-up and medium shots when possible. 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Move the subject, not the lens. 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Beware of backlighting. 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Adjust the white balance. 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38200" y="3810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69856-48A5-4F89-AC55-E5CE8CF1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863993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Titles and text </a:t>
            </a:r>
            <a:r>
              <a:rPr lang="en-US" sz="3200" b="1" i="1" dirty="0">
                <a:solidFill>
                  <a:schemeClr val="tx1"/>
                </a:solidFill>
                <a:latin typeface="+mn-lt"/>
              </a:rPr>
              <a:t>(continued)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Use plain, sans serif fonts that are easy to read.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Choose colors wisely.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Provide ample space.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Leave titles on screen long enough so that they 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can be read.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Keep it simple.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Tx/>
              <a:buFontTx/>
              <a:buNone/>
            </a:pPr>
            <a:endParaRPr lang="en-US" sz="2200" dirty="0">
              <a:solidFill>
                <a:srgbClr val="006600"/>
              </a:solidFill>
              <a:latin typeface="Verdana" pitchFamily="32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93312" y="3810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383A8-B8A0-4133-A907-1561E5AD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646402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1143000" y="2057400"/>
            <a:ext cx="7086600" cy="4265613"/>
            <a:chOff x="288" y="912"/>
            <a:chExt cx="5183" cy="3120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75" r="-6175"/>
            <a:stretch>
              <a:fillRect/>
            </a:stretch>
          </p:blipFill>
          <p:spPr bwMode="auto">
            <a:xfrm>
              <a:off x="288" y="912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678" name="Text Box 3"/>
            <p:cNvSpPr txBox="1">
              <a:spLocks noChangeArrowheads="1"/>
            </p:cNvSpPr>
            <p:nvPr/>
          </p:nvSpPr>
          <p:spPr bwMode="auto">
            <a:xfrm>
              <a:off x="288" y="912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85800" y="3810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28676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>
                <a:solidFill>
                  <a:srgbClr val="000000"/>
                </a:solidFill>
                <a:latin typeface="Verdana" pitchFamily="32" charset="0"/>
              </a:rPr>
              <a:t> Titles and text </a:t>
            </a:r>
            <a:r>
              <a:rPr lang="en-US" b="1" i="1">
                <a:solidFill>
                  <a:srgbClr val="000000"/>
                </a:solidFill>
                <a:latin typeface="Verdana" pitchFamily="32" charset="0"/>
              </a:rPr>
              <a:t>(continued)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Tx/>
              <a:buFontTx/>
              <a:buNone/>
            </a:pPr>
            <a:endParaRPr lang="en-US" sz="2200">
              <a:solidFill>
                <a:srgbClr val="006600"/>
              </a:solidFill>
              <a:latin typeface="Verdana" pitchFamily="3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7B752-382C-443D-80DA-D165E654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413374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1295400" y="2133600"/>
            <a:ext cx="6583363" cy="3962400"/>
            <a:chOff x="288" y="864"/>
            <a:chExt cx="5182" cy="3119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04" r="-1904"/>
            <a:stretch>
              <a:fillRect/>
            </a:stretch>
          </p:blipFill>
          <p:spPr bwMode="auto">
            <a:xfrm>
              <a:off x="288" y="864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02" name="Text Box 3"/>
            <p:cNvSpPr txBox="1">
              <a:spLocks noChangeArrowheads="1"/>
            </p:cNvSpPr>
            <p:nvPr/>
          </p:nvSpPr>
          <p:spPr bwMode="auto">
            <a:xfrm>
              <a:off x="288" y="864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95586" y="3810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>
                <a:solidFill>
                  <a:srgbClr val="000000"/>
                </a:solidFill>
                <a:latin typeface="Verdana" pitchFamily="32" charset="0"/>
              </a:rPr>
              <a:t> Titles and text </a:t>
            </a:r>
            <a:r>
              <a:rPr lang="en-US" b="1" i="1">
                <a:solidFill>
                  <a:srgbClr val="000000"/>
                </a:solidFill>
                <a:latin typeface="Verdana" pitchFamily="32" charset="0"/>
              </a:rPr>
              <a:t>(continued)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Tx/>
              <a:buFontTx/>
              <a:buNone/>
            </a:pPr>
            <a:endParaRPr lang="en-US" sz="2200">
              <a:solidFill>
                <a:srgbClr val="006600"/>
              </a:solidFill>
              <a:latin typeface="Verdana" pitchFamily="3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1EC6F-5166-4045-BA1E-25879259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1344899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Digitizing the video signal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/>
              <a:t>Analogue video is essentially a product of the television industry and therefore conforms to television standards. </a:t>
            </a:r>
          </a:p>
          <a:p>
            <a:r>
              <a:rPr lang="en-MY" dirty="0"/>
              <a:t>Digital video is a product of the computing industry and therefore conforms to digital data standards.</a:t>
            </a:r>
          </a:p>
          <a:p>
            <a:r>
              <a:rPr lang="en-MY" dirty="0"/>
              <a:t>Is usually recorded and played as an </a:t>
            </a:r>
            <a:r>
              <a:rPr lang="en-MY" dirty="0" err="1"/>
              <a:t>analog</a:t>
            </a:r>
            <a:r>
              <a:rPr lang="en-MY" dirty="0"/>
              <a:t> signal. </a:t>
            </a:r>
          </a:p>
          <a:p>
            <a:r>
              <a:rPr lang="en-MY" dirty="0"/>
              <a:t>It must therefore be digitized in order to be incorporated into a multimedia title. 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C5795-9C53-4FFC-8B7F-5361BF7C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707292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Verdana" pitchFamily="3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Nonlinear editing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>
                <a:solidFill>
                  <a:schemeClr val="tx1"/>
                </a:solidFill>
                <a:latin typeface="+mn-lt"/>
              </a:rPr>
              <a:t>High-end software has a steep learning curve.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spcAft>
                <a:spcPts val="800"/>
              </a:spcAft>
              <a:buClr>
                <a:srgbClr val="663300"/>
              </a:buClr>
              <a:buFont typeface="Verdana" pitchFamily="32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Adobe’s Premiere, Apple’s Final Cut, 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Avid’s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Media Composer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Simple editing software is free with the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operating system.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spcAft>
                <a:spcPts val="800"/>
              </a:spcAft>
              <a:buClr>
                <a:srgbClr val="663300"/>
              </a:buClr>
              <a:buFont typeface="Verdana" pitchFamily="32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Microsoft’s Windows Live Movie Maker, Apple’s iMovie. 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Remember video codecs are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lossy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; avoid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re-editing. 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Tx/>
              <a:buFontTx/>
              <a:buNone/>
            </a:pPr>
            <a:endParaRPr lang="en-US" sz="2200" dirty="0">
              <a:solidFill>
                <a:srgbClr val="006600"/>
              </a:solidFill>
              <a:latin typeface="Verdana" pitchFamily="32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87625" y="3048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BEC5-B9AE-4819-A8E2-767A53CD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579503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1219200" y="2209800"/>
            <a:ext cx="6705600" cy="4035425"/>
            <a:chOff x="288" y="864"/>
            <a:chExt cx="5182" cy="3119"/>
          </a:xfrm>
        </p:grpSpPr>
        <p:pic>
          <p:nvPicPr>
            <p:cNvPr id="317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1" r="-10701"/>
            <a:stretch>
              <a:fillRect/>
            </a:stretch>
          </p:blipFill>
          <p:spPr bwMode="auto">
            <a:xfrm>
              <a:off x="288" y="864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1750" name="Text Box 3"/>
            <p:cNvSpPr txBox="1">
              <a:spLocks noChangeArrowheads="1"/>
            </p:cNvSpPr>
            <p:nvPr/>
          </p:nvSpPr>
          <p:spPr bwMode="auto">
            <a:xfrm>
              <a:off x="288" y="864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38200" y="3048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>
                <a:solidFill>
                  <a:srgbClr val="000000"/>
                </a:solidFill>
                <a:latin typeface="Verdana" pitchFamily="32" charset="0"/>
              </a:rPr>
              <a:t> Nonlinear editing </a:t>
            </a:r>
            <a:r>
              <a:rPr lang="en-US" b="1" i="1">
                <a:solidFill>
                  <a:srgbClr val="000000"/>
                </a:solidFill>
                <a:latin typeface="Verdana" pitchFamily="32" charset="0"/>
              </a:rPr>
              <a:t>(continued)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Tx/>
              <a:buFontTx/>
              <a:buNone/>
            </a:pPr>
            <a:endParaRPr lang="en-US" sz="2200">
              <a:solidFill>
                <a:srgbClr val="006600"/>
              </a:solidFill>
              <a:latin typeface="Verdana" pitchFamily="3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27D9D-4F23-4A03-9046-E758CFB0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660708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1295400" y="2182813"/>
            <a:ext cx="6629400" cy="3989387"/>
            <a:chOff x="288" y="912"/>
            <a:chExt cx="5182" cy="3119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314" r="-45314"/>
            <a:stretch>
              <a:fillRect/>
            </a:stretch>
          </p:blipFill>
          <p:spPr bwMode="auto">
            <a:xfrm>
              <a:off x="288" y="912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74" name="Text Box 3"/>
            <p:cNvSpPr txBox="1">
              <a:spLocks noChangeArrowheads="1"/>
            </p:cNvSpPr>
            <p:nvPr/>
          </p:nvSpPr>
          <p:spPr bwMode="auto">
            <a:xfrm>
              <a:off x="288" y="912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703547" y="3810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Verdana" pitchFamily="32" charset="0"/>
              </a:rPr>
              <a:t>Shooting and Editing Video </a:t>
            </a:r>
            <a:r>
              <a:rPr lang="en-US" sz="30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32772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>
                <a:solidFill>
                  <a:srgbClr val="000000"/>
                </a:solidFill>
                <a:latin typeface="Verdana" pitchFamily="32" charset="0"/>
              </a:rPr>
              <a:t> Nonlinear editing </a:t>
            </a:r>
            <a:r>
              <a:rPr lang="en-US" b="1" i="1">
                <a:solidFill>
                  <a:srgbClr val="000000"/>
                </a:solidFill>
                <a:latin typeface="Verdana" pitchFamily="32" charset="0"/>
              </a:rPr>
              <a:t>(continued)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Tx/>
              <a:buFontTx/>
              <a:buNone/>
            </a:pPr>
            <a:endParaRPr lang="en-US" sz="2200">
              <a:solidFill>
                <a:srgbClr val="006600"/>
              </a:solidFill>
              <a:latin typeface="Verdana" pitchFamily="3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EE8DC-C64B-4AB6-9A9B-CB6E7276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240842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Verdana" pitchFamily="32" charset="0"/>
              </a:rPr>
              <a:t>Shooting and Editing Video </a:t>
            </a:r>
            <a:r>
              <a:rPr lang="en-US" sz="3200" b="1" i="1" dirty="0">
                <a:latin typeface="Verdana" pitchFamily="32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Wide panoramic shots and camera motion should be avoided when shooting for a small computer window on CD-ROM or the Web.</a:t>
            </a:r>
          </a:p>
          <a:p>
            <a:endParaRPr lang="en-MY" dirty="0"/>
          </a:p>
        </p:txBody>
      </p:sp>
      <p:pic>
        <p:nvPicPr>
          <p:cNvPr id="5122" name="Picture 2" descr="http://media.digitalcameraworld.com/files/2012/10/Edit_HD_video_from_camera_using_Premiere_Elements_DCM130.ps_basic.Step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4472136" cy="279325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8EC0-D10A-4198-9A1E-46586969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050273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Verdana" pitchFamily="32" charset="0"/>
              </a:rPr>
              <a:t>Chroma keys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blue screen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green screen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800" b="1" dirty="0" err="1">
                <a:solidFill>
                  <a:schemeClr val="tx1"/>
                </a:solidFill>
                <a:latin typeface="+mn-lt"/>
              </a:rPr>
              <a:t>Ultimatte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chroma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key editing is used to superimpose subjects over different backgrounds.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3810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latin typeface="Verdana" pitchFamily="32" charset="0"/>
              </a:rPr>
              <a:t>Shooting and Editing Video </a:t>
            </a:r>
            <a:r>
              <a:rPr lang="en-US" sz="2800" b="1" i="1" dirty="0">
                <a:latin typeface="Verdana" pitchFamily="32" charset="0"/>
              </a:rPr>
              <a:t>(continued)</a:t>
            </a:r>
            <a:endParaRPr lang="en-US" sz="3000" b="1" i="1" dirty="0">
              <a:latin typeface="Verdana" pitchFamily="32" charset="0"/>
            </a:endParaRPr>
          </a:p>
        </p:txBody>
      </p:sp>
      <p:pic>
        <p:nvPicPr>
          <p:cNvPr id="23554" name="Picture 2" descr="Image result for chroma key before and af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9706" y="3738666"/>
            <a:ext cx="8763000" cy="25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C1DD1-706F-4F08-BC6C-035F0BB3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672160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Video Files for CD-ROM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CD-ROMs provide an excellent distribution medium for computer-based video.</a:t>
            </a:r>
          </a:p>
          <a:p>
            <a:r>
              <a:rPr lang="en-US" dirty="0"/>
              <a:t>When preparing video for CD-ROM distribution, interleave the audio track(s) with the video track. (flattening)</a:t>
            </a:r>
          </a:p>
          <a:p>
            <a:r>
              <a:rPr lang="en-US" dirty="0"/>
              <a:t>Key frames should be used every 10 to 15 frames and the size of the video window must be kept small.</a:t>
            </a:r>
          </a:p>
          <a:p>
            <a:r>
              <a:rPr lang="en-US" dirty="0"/>
              <a:t>The Sorenson codec is optimized for CD-ROM playback.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53BC1-0A2E-40CF-8BA6-FBEC0BC1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266815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Digital video method is used for making and delivering video for multimedia.</a:t>
            </a:r>
          </a:p>
          <a:p>
            <a:r>
              <a:rPr lang="en-US" dirty="0"/>
              <a:t>Charge-coupled device (CCD) converts the light that has been reflected from an object through the camera’s lens.</a:t>
            </a:r>
          </a:p>
          <a:p>
            <a:r>
              <a:rPr lang="en-US" dirty="0"/>
              <a:t>Various video standards are NTSC, PAL, SECAM, and ATSC DTV.</a:t>
            </a:r>
          </a:p>
          <a:p>
            <a:r>
              <a:rPr lang="en-US" dirty="0"/>
              <a:t>Categories of video standards are composite analog, component analog, composite digital, and component digital.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F13AB-A858-4459-87C9-E2ACBBB1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95086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Digitizing the video signal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09850"/>
            <a:ext cx="8072494" cy="26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880C-F343-45FC-AB03-B827E944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323749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video works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Light reflected from an object through the camera’s lens is converted into electronic signal by </a:t>
            </a:r>
            <a:r>
              <a:rPr lang="en-US" dirty="0">
                <a:solidFill>
                  <a:srgbClr val="FF0000"/>
                </a:solidFill>
              </a:rPr>
              <a:t>charge-coupled device (CCD).</a:t>
            </a:r>
          </a:p>
          <a:p>
            <a:r>
              <a:rPr lang="en-US" dirty="0"/>
              <a:t>This electronic signal contains three channels of color information and synchronization pulses (sync).</a:t>
            </a:r>
          </a:p>
          <a:p>
            <a:r>
              <a:rPr lang="en-US" dirty="0"/>
              <a:t>Several video standards exist that deal with the amount of separation between the components of the signal.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153D-9825-4827-8CC2-5BED45F3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84444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52388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1000"/>
              </a:lnSpc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latin typeface="Verdana" pitchFamily="32" charset="0"/>
              </a:rPr>
              <a:t>How Video Works </a:t>
            </a:r>
            <a:r>
              <a:rPr lang="en-US" sz="3000" b="1" i="1">
                <a:solidFill>
                  <a:srgbClr val="FFFFFF"/>
                </a:solidFill>
                <a:latin typeface="Verdana" pitchFamily="32" charset="0"/>
              </a:rPr>
              <a:t>(continued)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5013" indent="-277813"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2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Analog video transfer methods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i="1" dirty="0">
                <a:solidFill>
                  <a:schemeClr val="tx1"/>
                </a:solidFill>
                <a:latin typeface="+mj-lt"/>
              </a:rPr>
              <a:t>Component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video separates color and brightness over three cables.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i="1" dirty="0">
                <a:solidFill>
                  <a:schemeClr val="tx1"/>
                </a:solidFill>
                <a:latin typeface="+mj-lt"/>
              </a:rPr>
              <a:t>S-video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separates color and brightness over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two wires.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i="1" dirty="0">
                <a:solidFill>
                  <a:schemeClr val="tx1"/>
                </a:solidFill>
                <a:latin typeface="+mj-lt"/>
              </a:rPr>
              <a:t>Composite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video transmits the whole video signal in a single cable.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video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9F51B-3EFF-40D8-AE9D-90FF89C7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2312633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6" y="4215139"/>
            <a:ext cx="4191000" cy="112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422762"/>
            <a:ext cx="3071811" cy="276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Image result for composite video cables CONNECT TO T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7"/>
          <a:stretch/>
        </p:blipFill>
        <p:spPr bwMode="auto">
          <a:xfrm>
            <a:off x="738189" y="838200"/>
            <a:ext cx="7972422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7A9419-89C9-416F-970D-1C65CC11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</p:spTree>
    <p:extLst>
      <p:ext uri="{BB962C8B-B14F-4D97-AF65-F5344CB8AC3E}">
        <p14:creationId xmlns:p14="http://schemas.microsoft.com/office/powerpoint/2010/main" val="628192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c2b61bf0728e39c4cdc5508d69c284b2dd26"/>
</p:tagLst>
</file>

<file path=ppt/theme/theme1.xml><?xml version="1.0" encoding="utf-8"?>
<a:theme xmlns:a="http://schemas.openxmlformats.org/drawingml/2006/main" name="ui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uitm</Template>
  <TotalTime>596</TotalTime>
  <Words>1836</Words>
  <Application>Microsoft Office PowerPoint</Application>
  <PresentationFormat>On-screen Show (4:3)</PresentationFormat>
  <Paragraphs>337</Paragraphs>
  <Slides>56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MS Gothic</vt:lpstr>
      <vt:lpstr>Arial</vt:lpstr>
      <vt:lpstr>Calibri</vt:lpstr>
      <vt:lpstr>Times New Roman</vt:lpstr>
      <vt:lpstr>Verdana</vt:lpstr>
      <vt:lpstr>uitm</vt:lpstr>
      <vt:lpstr>TOPIC 6 - VIDEO</vt:lpstr>
      <vt:lpstr>Overview</vt:lpstr>
      <vt:lpstr>Using video</vt:lpstr>
      <vt:lpstr>(cont.) Using video</vt:lpstr>
      <vt:lpstr>Digitizing the video signal</vt:lpstr>
      <vt:lpstr>(cont.) Digitizing the video signal</vt:lpstr>
      <vt:lpstr>How video works</vt:lpstr>
      <vt:lpstr>How video works</vt:lpstr>
      <vt:lpstr>PowerPoint Presentation</vt:lpstr>
      <vt:lpstr>PowerPoint Presentation</vt:lpstr>
      <vt:lpstr>New Cable</vt:lpstr>
      <vt:lpstr>How video works</vt:lpstr>
      <vt:lpstr>Frames per second (fps)</vt:lpstr>
      <vt:lpstr>Video compression </vt:lpstr>
      <vt:lpstr>Video compression </vt:lpstr>
      <vt:lpstr>Video file formats</vt:lpstr>
      <vt:lpstr>Analog Broadcast Video Standards</vt:lpstr>
      <vt:lpstr>(cont.) Broadcast Video Standards</vt:lpstr>
      <vt:lpstr>(cont.) Broadcast Video Standards</vt:lpstr>
      <vt:lpstr>(cont.) Broadcast Video Standards</vt:lpstr>
      <vt:lpstr>PowerPoint Presentation</vt:lpstr>
      <vt:lpstr>PowerPoint Presentation</vt:lpstr>
      <vt:lpstr>(cont.) Broadcast Video Standards</vt:lpstr>
      <vt:lpstr>Analog Video</vt:lpstr>
      <vt:lpstr>PowerPoint Presentation</vt:lpstr>
      <vt:lpstr>TV Safe Title Area</vt:lpstr>
      <vt:lpstr>(cont.) Analog Video</vt:lpstr>
      <vt:lpstr>Interlacing effects</vt:lpstr>
      <vt:lpstr>(cont.) Analog Video</vt:lpstr>
      <vt:lpstr>PowerPoint Presentation</vt:lpstr>
      <vt:lpstr>PowerPoint Presentation</vt:lpstr>
      <vt:lpstr>Digital Video</vt:lpstr>
      <vt:lpstr>PowerPoint Presentation</vt:lpstr>
      <vt:lpstr>Digital Video Resolution</vt:lpstr>
      <vt:lpstr>Digital Video</vt:lpstr>
      <vt:lpstr>(cont.) Digital Video</vt:lpstr>
      <vt:lpstr>Digital Video architecture</vt:lpstr>
      <vt:lpstr>Digital Video compression</vt:lpstr>
      <vt:lpstr>(cont.) Digital Video compression</vt:lpstr>
      <vt:lpstr>(cont.) Digital Video compression</vt:lpstr>
      <vt:lpstr>PowerPoint Presentation</vt:lpstr>
      <vt:lpstr>Shooting and Editing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Shooting and Editing Video (continued)</vt:lpstr>
      <vt:lpstr>PowerPoint Presentation</vt:lpstr>
      <vt:lpstr>Optimizing Video Files for CD-ROM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User</dc:creator>
  <cp:lastModifiedBy>Mohd Saifulnizam Abu Bakar</cp:lastModifiedBy>
  <cp:revision>93</cp:revision>
  <dcterms:created xsi:type="dcterms:W3CDTF">2012-06-24T02:07:10Z</dcterms:created>
  <dcterms:modified xsi:type="dcterms:W3CDTF">2017-09-22T20:56:40Z</dcterms:modified>
</cp:coreProperties>
</file>