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85" r:id="rId17"/>
    <p:sldId id="269" r:id="rId18"/>
    <p:sldId id="270" r:id="rId19"/>
    <p:sldId id="271" r:id="rId20"/>
    <p:sldId id="28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8" r:id="rId31"/>
    <p:sldId id="281" r:id="rId32"/>
    <p:sldId id="282" r:id="rId33"/>
    <p:sldId id="283" r:id="rId34"/>
  </p:sldIdLst>
  <p:sldSz cx="9144000" cy="6858000" type="screen4x3"/>
  <p:notesSz cx="7077075" cy="9077325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F90F-0243-493F-932E-F77A46DA87D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E3F2-E04C-4054-B3C5-C882393F4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C2A-37BF-41C0-85B8-C20F791DB75A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30FD-2AF5-4FE3-A8AC-638748CC5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ACFA-CAE0-45DA-A4FD-60F1AF6A846D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5CF-6E6B-4F5A-B427-8104BD013FC1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87BA-C32F-4509-9CDA-9435CEA5C592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7E91-36C2-40AA-A497-D91567B5697F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EFEE-2F61-4ECA-9C0F-13AC8B2BADAE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FD3B-B900-4C09-88FF-7ECEED972755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3075-8F31-4D25-BF8E-553C2BAE14E5}" type="datetime1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870-A818-4436-BCB6-5997F5BD392D}" type="datetime1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C29D-72DC-44DF-B126-05BAC816E06F}" type="datetime1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6E6D-8F16-4351-8255-BD1EFE7EBE6F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FCF1-DC34-4552-8F30-4BCDCDF8084D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196B-9F6B-4472-AC3F-767E8A50D677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6629400"/>
            <a:ext cx="92202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629400"/>
            <a:ext cx="3200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FC4A4A-F48E-4684-A4E9-39DAA797CE12}"/>
              </a:ext>
            </a:extLst>
          </p:cNvPr>
          <p:cNvSpPr txBox="1"/>
          <p:nvPr userDrawn="1"/>
        </p:nvSpPr>
        <p:spPr>
          <a:xfrm>
            <a:off x="9218748" y="381000"/>
            <a:ext cx="830997" cy="745404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800" dirty="0">
                <a:solidFill>
                  <a:srgbClr val="969696"/>
                </a:solidFill>
              </a:rPr>
              <a:t>Design by</a:t>
            </a:r>
          </a:p>
          <a:p>
            <a:r>
              <a:rPr lang="en-US" sz="2400" b="1" dirty="0">
                <a:solidFill>
                  <a:srgbClr val="969696"/>
                </a:solidFill>
              </a:rPr>
              <a:t>MOHD SAIFULNIZAM ABU BAKAR</a:t>
            </a:r>
          </a:p>
        </p:txBody>
      </p:sp>
    </p:spTree>
    <p:extLst>
      <p:ext uri="{BB962C8B-B14F-4D97-AF65-F5344CB8AC3E}">
        <p14:creationId xmlns:p14="http://schemas.microsoft.com/office/powerpoint/2010/main" val="3930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79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/>
              <a:t>TOPIC </a:t>
            </a:r>
            <a:r>
              <a:rPr lang="en-US" sz="6000" b="1" dirty="0"/>
              <a:t>7</a:t>
            </a:r>
            <a:r>
              <a:rPr lang="en-US" sz="6000" b="1" dirty="0" smtClean="0"/>
              <a:t> </a:t>
            </a:r>
            <a:r>
              <a:rPr lang="en-US" sz="6000" b="1" dirty="0"/>
              <a:t>- ANIMATION</a:t>
            </a:r>
          </a:p>
        </p:txBody>
      </p:sp>
      <p:pic>
        <p:nvPicPr>
          <p:cNvPr id="1026" name="Picture 2" descr="Image result for MULTIMEDIA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35" y="2829384"/>
            <a:ext cx="49159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F26D15-F724-43A5-8FFA-ED5D980C26C1}"/>
              </a:ext>
            </a:extLst>
          </p:cNvPr>
          <p:cNvSpPr txBox="1"/>
          <p:nvPr/>
        </p:nvSpPr>
        <p:spPr>
          <a:xfrm>
            <a:off x="1676400" y="551724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Arranged by :</a:t>
            </a:r>
          </a:p>
          <a:p>
            <a:pPr algn="ctr"/>
            <a:r>
              <a:rPr lang="en-MY" dirty="0"/>
              <a:t>MOHD SAIFULNIZAM ABU BAKAR</a:t>
            </a:r>
          </a:p>
          <a:p>
            <a:pPr algn="ctr"/>
            <a:r>
              <a:rPr lang="en-MY" dirty="0"/>
              <a:t>saiful.uitm.edu.my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Animation Space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3-D space </a:t>
            </a:r>
          </a:p>
          <a:p>
            <a:pPr lvl="2"/>
            <a:r>
              <a:rPr lang="en-US" sz="2800" dirty="0"/>
              <a:t>Complicated and realistic animations are done in 3-D space (x, y and z).</a:t>
            </a:r>
          </a:p>
          <a:p>
            <a:pPr lvl="2"/>
            <a:r>
              <a:rPr lang="en-US" sz="2800" dirty="0"/>
              <a:t>Allowing an image to created with front, back, sides, top, bottom, etc.</a:t>
            </a:r>
          </a:p>
          <a:p>
            <a:pPr lvl="2"/>
            <a:r>
              <a:rPr lang="en-US" sz="2800" dirty="0"/>
              <a:t>Using 3-D animation program such as </a:t>
            </a:r>
            <a:r>
              <a:rPr lang="en-US" sz="2800" dirty="0" err="1"/>
              <a:t>NewTeks’s</a:t>
            </a:r>
            <a:r>
              <a:rPr lang="en-US" sz="2800" dirty="0"/>
              <a:t> </a:t>
            </a:r>
            <a:r>
              <a:rPr lang="en-US" sz="2800" dirty="0" err="1"/>
              <a:t>Lightwave</a:t>
            </a:r>
            <a:r>
              <a:rPr lang="en-US" sz="2800" dirty="0"/>
              <a:t> or  </a:t>
            </a:r>
            <a:r>
              <a:rPr lang="en-US" sz="2800" dirty="0" err="1"/>
              <a:t>Alias|Wavefront’s</a:t>
            </a:r>
            <a:r>
              <a:rPr lang="en-US" sz="2800" dirty="0"/>
              <a:t> Maya.</a:t>
            </a:r>
          </a:p>
          <a:p>
            <a:endParaRPr lang="en-MY" dirty="0"/>
          </a:p>
        </p:txBody>
      </p:sp>
      <p:pic>
        <p:nvPicPr>
          <p:cNvPr id="17410" name="Picture 2" descr="http://www.slashfilm.com/wp/wp-content/images/toy-story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876800"/>
            <a:ext cx="2434012" cy="16287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EC76B6-DB70-494F-A938-60AF1C4D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61293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Techniques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Animation process.</a:t>
            </a:r>
          </a:p>
          <a:p>
            <a:r>
              <a:rPr lang="en-US" dirty="0" err="1"/>
              <a:t>Cel</a:t>
            </a:r>
            <a:r>
              <a:rPr lang="en-US" dirty="0"/>
              <a:t> animation.</a:t>
            </a:r>
          </a:p>
          <a:p>
            <a:r>
              <a:rPr lang="en-US" dirty="0"/>
              <a:t>Computer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1A5C90-EE28-4E9F-B519-5742AB30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55183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Process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r>
              <a:rPr lang="en-US" dirty="0"/>
              <a:t>The steps to be followed in creating animation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Organize the execution in a series of logical steps.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Choose an animation tool best suited for the job.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Build and tweak the sequences.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Post-process the completed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F7B1E4-FC99-4E78-B4BF-CEB229BD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49598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</a:t>
            </a:r>
            <a:r>
              <a:rPr lang="en-US" dirty="0"/>
              <a:t>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animation techniques a made famous by Disney (plays at 24 frames per second).</a:t>
            </a:r>
          </a:p>
          <a:p>
            <a:r>
              <a:rPr lang="en-US" dirty="0"/>
              <a:t>Means, one minutes require as 1440 separate frames.</a:t>
            </a:r>
          </a:p>
          <a:p>
            <a:r>
              <a:rPr lang="en-US" dirty="0" err="1">
                <a:solidFill>
                  <a:srgbClr val="FF0000"/>
                </a:solidFill>
              </a:rPr>
              <a:t>Cel</a:t>
            </a:r>
            <a:r>
              <a:rPr lang="en-US" dirty="0">
                <a:solidFill>
                  <a:srgbClr val="FF0000"/>
                </a:solidFill>
              </a:rPr>
              <a:t> animation </a:t>
            </a:r>
            <a:r>
              <a:rPr lang="en-US" dirty="0"/>
              <a:t>is a technique in which a series of progressively different graphics are used on each frame of movie film.</a:t>
            </a:r>
          </a:p>
          <a:p>
            <a:r>
              <a:rPr lang="en-US" dirty="0" err="1"/>
              <a:t>Cel</a:t>
            </a:r>
            <a:r>
              <a:rPr lang="en-US" dirty="0"/>
              <a:t> animation </a:t>
            </a:r>
            <a:r>
              <a:rPr lang="en-US" dirty="0">
                <a:solidFill>
                  <a:srgbClr val="FF0000"/>
                </a:solidFill>
              </a:rPr>
              <a:t>begins with </a:t>
            </a:r>
            <a:r>
              <a:rPr lang="en-US" dirty="0" err="1">
                <a:solidFill>
                  <a:srgbClr val="FF0000"/>
                </a:solidFill>
              </a:rPr>
              <a:t>keyframes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The term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err="1">
                <a:solidFill>
                  <a:srgbClr val="FF0000"/>
                </a:solidFill>
              </a:rPr>
              <a:t>cel</a:t>
            </a:r>
            <a:r>
              <a:rPr lang="en-US" dirty="0">
                <a:solidFill>
                  <a:srgbClr val="FF0000"/>
                </a:solidFill>
              </a:rPr>
              <a:t>" </a:t>
            </a:r>
            <a:r>
              <a:rPr lang="en-US" dirty="0"/>
              <a:t>is derived from the </a:t>
            </a:r>
            <a:r>
              <a:rPr lang="en-US" dirty="0">
                <a:solidFill>
                  <a:srgbClr val="FF0000"/>
                </a:solidFill>
              </a:rPr>
              <a:t>clear celluloid sheets that were used for drawing each frame.</a:t>
            </a:r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2C3B9-E0FC-415A-9C7E-1D42CD31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86515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</a:t>
            </a:r>
            <a:r>
              <a:rPr lang="en-US" dirty="0"/>
              <a:t> Animation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3152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669991-A089-499B-A9AD-9457AE96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3416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</a:t>
            </a:r>
            <a:r>
              <a:rPr lang="en-US" dirty="0" err="1"/>
              <a:t>Cel</a:t>
            </a:r>
            <a:r>
              <a:rPr lang="en-US" dirty="0"/>
              <a:t>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 with </a:t>
            </a:r>
            <a:r>
              <a:rPr lang="en-US" dirty="0" err="1"/>
              <a:t>keyframes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Keyframes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refer to the first and the last frame of an action.</a:t>
            </a:r>
          </a:p>
          <a:p>
            <a:r>
              <a:rPr lang="en-US" dirty="0"/>
              <a:t>The series of frames in between the </a:t>
            </a:r>
            <a:r>
              <a:rPr lang="en-US" dirty="0" err="1"/>
              <a:t>keyframes</a:t>
            </a:r>
            <a:r>
              <a:rPr lang="en-US" dirty="0"/>
              <a:t> are drawn in the </a:t>
            </a:r>
            <a:r>
              <a:rPr lang="en-US" dirty="0" err="1"/>
              <a:t>tweening</a:t>
            </a:r>
            <a:r>
              <a:rPr lang="en-US" dirty="0"/>
              <a:t> process.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Tweening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depicts the action that takes place between </a:t>
            </a:r>
            <a:r>
              <a:rPr lang="en-US" dirty="0" err="1"/>
              <a:t>keyframes</a:t>
            </a:r>
            <a:r>
              <a:rPr lang="en-US" dirty="0"/>
              <a:t>.</a:t>
            </a:r>
          </a:p>
          <a:p>
            <a:r>
              <a:rPr lang="en-US" dirty="0" err="1"/>
              <a:t>Tweening</a:t>
            </a:r>
            <a:r>
              <a:rPr lang="en-US" dirty="0"/>
              <a:t> is followed by the </a:t>
            </a:r>
            <a:r>
              <a:rPr lang="en-US" b="1" dirty="0">
                <a:solidFill>
                  <a:srgbClr val="FF0000"/>
                </a:solidFill>
              </a:rPr>
              <a:t>pencil test </a:t>
            </a:r>
            <a:r>
              <a:rPr lang="en-US" dirty="0"/>
              <a:t>to check smoothness, continuity and timing.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28B068-8842-422E-85BC-02EE510D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18282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Cel</a:t>
            </a:r>
            <a:r>
              <a:rPr lang="en-GB" dirty="0"/>
              <a:t>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6675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84F9EE-3DCA-409A-9F75-33587B2F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64712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</a:t>
            </a:r>
            <a:r>
              <a:rPr lang="en-US" dirty="0" err="1"/>
              <a:t>Cel</a:t>
            </a:r>
            <a:r>
              <a:rPr lang="en-US" dirty="0"/>
              <a:t>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cel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5562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08C4E8-FFD6-4C1C-BD38-83A0330C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03692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 animation is very similar to </a:t>
            </a:r>
            <a:r>
              <a:rPr lang="en-US" dirty="0" err="1"/>
              <a:t>cel</a:t>
            </a:r>
            <a:r>
              <a:rPr lang="en-US" dirty="0"/>
              <a:t> animation – use terms such as layer, </a:t>
            </a:r>
            <a:r>
              <a:rPr lang="en-US" dirty="0" err="1"/>
              <a:t>keyframe</a:t>
            </a:r>
            <a:r>
              <a:rPr lang="en-US" dirty="0"/>
              <a:t> and </a:t>
            </a:r>
            <a:r>
              <a:rPr lang="en-US" dirty="0" err="1"/>
              <a:t>tweening</a:t>
            </a:r>
            <a:r>
              <a:rPr lang="en-US" dirty="0"/>
              <a:t>.</a:t>
            </a:r>
          </a:p>
          <a:p>
            <a:r>
              <a:rPr lang="en-US" dirty="0"/>
              <a:t>The primary difference is in how much must be drawn by the animator and how much is automatically generated by the software.</a:t>
            </a:r>
          </a:p>
          <a:p>
            <a:r>
              <a:rPr lang="en-US" dirty="0"/>
              <a:t>In computer animation, </a:t>
            </a:r>
            <a:r>
              <a:rPr lang="en-US" b="1" dirty="0">
                <a:solidFill>
                  <a:srgbClr val="FF0000"/>
                </a:solidFill>
              </a:rPr>
              <a:t>inks</a:t>
            </a:r>
            <a:r>
              <a:rPr lang="en-US" dirty="0"/>
              <a:t> refer to special methods for computing color values, providing edge detection and layering.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25EE28-8691-49B7-B033-344CC16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72637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Computer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Kinematics</a:t>
            </a:r>
            <a:r>
              <a:rPr lang="en-US" dirty="0"/>
              <a:t> is the study of the movement and motion of structures that have joints, such as walking man .</a:t>
            </a:r>
          </a:p>
          <a:p>
            <a:r>
              <a:rPr lang="en-US" b="1" dirty="0">
                <a:solidFill>
                  <a:srgbClr val="FF0000"/>
                </a:solidFill>
              </a:rPr>
              <a:t>Inverse kinematics </a:t>
            </a:r>
            <a:r>
              <a:rPr lang="en-US" dirty="0"/>
              <a:t>is the process of linking objects, and defining their relationship and limits.</a:t>
            </a:r>
          </a:p>
          <a:p>
            <a:r>
              <a:rPr lang="en-US" b="1" dirty="0">
                <a:solidFill>
                  <a:srgbClr val="FF0000"/>
                </a:solidFill>
              </a:rPr>
              <a:t>Morphing</a:t>
            </a:r>
            <a:r>
              <a:rPr lang="en-US" dirty="0"/>
              <a:t> is an effect in which a still or moving image is transformed into another.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F9782-B7A5-4D37-950E-ED9C4675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0114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Introduction to animation.</a:t>
            </a:r>
          </a:p>
          <a:p>
            <a:r>
              <a:rPr lang="en-US" dirty="0"/>
              <a:t>Computer-generated animation.</a:t>
            </a:r>
          </a:p>
          <a:p>
            <a:r>
              <a:rPr lang="en-US" dirty="0"/>
              <a:t>File formats used in animation.</a:t>
            </a:r>
          </a:p>
          <a:p>
            <a:r>
              <a:rPr lang="en-US" dirty="0"/>
              <a:t>Making successful animations.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EF332D-3194-4393-AF27-275CA9D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456493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2" y="1524000"/>
            <a:ext cx="82296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137F27-01E4-440A-939E-2D47D6B5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15855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i="1" dirty="0"/>
              <a:t>Morphing effect</a:t>
            </a:r>
            <a:endParaRPr lang="en-US" dirty="0"/>
          </a:p>
          <a:p>
            <a:pPr lvl="1"/>
            <a:r>
              <a:rPr lang="en-US" dirty="0"/>
              <a:t>is the process of transforming one image into another via a series of frames</a:t>
            </a:r>
          </a:p>
          <a:p>
            <a:pPr lvl="1"/>
            <a:r>
              <a:rPr lang="en-US" dirty="0"/>
              <a:t>this effect can transition not only between still images but often between moving images as well</a:t>
            </a:r>
          </a:p>
          <a:p>
            <a:pPr lvl="1"/>
            <a:r>
              <a:rPr lang="en-US" dirty="0"/>
              <a:t>morphing technique involves </a:t>
            </a:r>
          </a:p>
          <a:p>
            <a:pPr lvl="2"/>
            <a:r>
              <a:rPr lang="en-US" dirty="0"/>
              <a:t>selecting sets of corresponding points on each of the images</a:t>
            </a:r>
          </a:p>
          <a:p>
            <a:pPr lvl="2"/>
            <a:r>
              <a:rPr lang="en-US" dirty="0"/>
              <a:t>based in these sets of points, the morphing program rearranges the pixels to transition the original image into another via a series of intervening images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i="1" dirty="0"/>
              <a:t>Warping effect </a:t>
            </a:r>
          </a:p>
          <a:p>
            <a:pPr lvl="1"/>
            <a:r>
              <a:rPr lang="en-US" dirty="0"/>
              <a:t>allows you to manipulate a single image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54A407-B6D8-451B-9EEE-E3F213C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7253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 descr="morp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4AE735-645C-422A-8085-EF78CC09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20316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picture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2133600" cy="3200400"/>
          </a:xfrm>
          <a:prstGeom prst="rect">
            <a:avLst/>
          </a:prstGeom>
          <a:noFill/>
        </p:spPr>
      </p:pic>
      <p:pic>
        <p:nvPicPr>
          <p:cNvPr id="5" name="Picture 5" descr="picture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2133600" cy="3200400"/>
          </a:xfrm>
          <a:prstGeom prst="rect">
            <a:avLst/>
          </a:prstGeom>
          <a:noFill/>
        </p:spPr>
      </p:pic>
      <p:pic>
        <p:nvPicPr>
          <p:cNvPr id="6" name="Picture 6" descr="picture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2133600" cy="3200400"/>
          </a:xfrm>
          <a:prstGeom prst="rect">
            <a:avLst/>
          </a:prstGeom>
          <a:noFill/>
        </p:spPr>
      </p:pic>
      <p:pic>
        <p:nvPicPr>
          <p:cNvPr id="7" name="Picture 7" descr="picture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81200"/>
            <a:ext cx="2133600" cy="32004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5C3E76AD-FFA9-4FC6-9D20-8146EDB2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652833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i="1" dirty="0"/>
              <a:t>Kinematics effect</a:t>
            </a:r>
            <a:endParaRPr lang="en-US" dirty="0"/>
          </a:p>
          <a:p>
            <a:pPr lvl="1"/>
            <a:r>
              <a:rPr lang="en-US" dirty="0"/>
              <a:t>kinematics is the study of the movement and motion of structures that have joints, such as walking man</a:t>
            </a:r>
          </a:p>
          <a:p>
            <a:pPr lvl="1"/>
            <a:r>
              <a:rPr lang="en-US" dirty="0"/>
              <a:t>kinematics technique involves</a:t>
            </a:r>
          </a:p>
          <a:p>
            <a:pPr lvl="2"/>
            <a:r>
              <a:rPr lang="en-US" dirty="0"/>
              <a:t>calculate the </a:t>
            </a:r>
            <a:r>
              <a:rPr lang="en-US" b="1" dirty="0"/>
              <a:t>position</a:t>
            </a:r>
            <a:r>
              <a:rPr lang="en-US" dirty="0"/>
              <a:t>,  </a:t>
            </a:r>
            <a:r>
              <a:rPr lang="en-US" b="1" dirty="0"/>
              <a:t>rotation</a:t>
            </a:r>
            <a:r>
              <a:rPr lang="en-US" dirty="0"/>
              <a:t>, </a:t>
            </a:r>
            <a:r>
              <a:rPr lang="en-US" b="1" dirty="0"/>
              <a:t>velocity </a:t>
            </a:r>
            <a:r>
              <a:rPr lang="en-US" dirty="0"/>
              <a:t>and </a:t>
            </a:r>
            <a:r>
              <a:rPr lang="en-US" b="1" dirty="0"/>
              <a:t>acceleration </a:t>
            </a:r>
            <a:r>
              <a:rPr lang="en-US" dirty="0"/>
              <a:t>of all joints and articulated parts involved. </a:t>
            </a:r>
            <a:r>
              <a:rPr lang="en-US" dirty="0" err="1"/>
              <a:t>e.g</a:t>
            </a:r>
            <a:r>
              <a:rPr lang="en-US" dirty="0"/>
              <a:t> knees bend, hips flex, shoulders swing and the head bobs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8222E1-5359-4507-8E7F-40C412B1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404086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dirty="0"/>
              <a:t>Compared to 2-D animation</a:t>
            </a:r>
          </a:p>
          <a:p>
            <a:pPr lvl="1"/>
            <a:r>
              <a:rPr lang="en-US" dirty="0"/>
              <a:t>3-D animation takes entire experience of multimedia to another level</a:t>
            </a:r>
          </a:p>
          <a:p>
            <a:pPr lvl="1"/>
            <a:r>
              <a:rPr lang="en-US" dirty="0"/>
              <a:t>the user of a 3-D animation is participant, not a spectator</a:t>
            </a:r>
          </a:p>
          <a:p>
            <a:pPr>
              <a:buClr>
                <a:srgbClr val="0000FF"/>
              </a:buClr>
            </a:pPr>
            <a:r>
              <a:rPr lang="en-US" dirty="0"/>
              <a:t>Creating 3-D animation involves three steps: </a:t>
            </a:r>
            <a:r>
              <a:rPr lang="en-US" i="1" dirty="0"/>
              <a:t>modeling</a:t>
            </a:r>
            <a:r>
              <a:rPr lang="en-US" dirty="0"/>
              <a:t>, </a:t>
            </a:r>
            <a:r>
              <a:rPr lang="en-US" i="1" dirty="0"/>
              <a:t>animation </a:t>
            </a:r>
            <a:r>
              <a:rPr lang="en-US" dirty="0"/>
              <a:t>and </a:t>
            </a:r>
            <a:r>
              <a:rPr lang="en-US" i="1" dirty="0"/>
              <a:t>rendering</a:t>
            </a:r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5BDA5F-D6BA-4F6F-9EEE-1D620356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21189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dirty="0"/>
              <a:t>Modeling</a:t>
            </a:r>
          </a:p>
          <a:p>
            <a:pPr lvl="1"/>
            <a:r>
              <a:rPr lang="en-US" dirty="0"/>
              <a:t>is the process of creating 3-D objects and scenes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dirty="0"/>
              <a:t>Animation </a:t>
            </a:r>
          </a:p>
          <a:p>
            <a:pPr lvl="1"/>
            <a:r>
              <a:rPr lang="en-US" dirty="0"/>
              <a:t>involves defining the object’s motion and how the lighting and views change during the animation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dirty="0"/>
              <a:t>Rendering</a:t>
            </a:r>
          </a:p>
          <a:p>
            <a:pPr lvl="1"/>
            <a:r>
              <a:rPr lang="en-US" dirty="0"/>
              <a:t>is the final step in creating 3-D animation and involves giving objects attributes such as </a:t>
            </a:r>
            <a:r>
              <a:rPr lang="en-US" dirty="0" err="1"/>
              <a:t>colours</a:t>
            </a:r>
            <a:r>
              <a:rPr lang="en-US" dirty="0"/>
              <a:t>, surface textures and degrees of transparency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BAC33-5CBA-4857-9271-6D0E68E7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36646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creating3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162800" cy="4953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C9166-6D35-41CD-88AD-E861D469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683273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Formats Used in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.dir and .</a:t>
            </a:r>
            <a:r>
              <a:rPr lang="en-US" dirty="0" err="1"/>
              <a:t>dcr</a:t>
            </a:r>
            <a:r>
              <a:rPr lang="en-US" dirty="0"/>
              <a:t> - Director files.</a:t>
            </a:r>
          </a:p>
          <a:p>
            <a:r>
              <a:rPr lang="en-US" dirty="0"/>
              <a:t>.</a:t>
            </a:r>
            <a:r>
              <a:rPr lang="en-US" dirty="0" err="1"/>
              <a:t>fli</a:t>
            </a:r>
            <a:r>
              <a:rPr lang="en-US" dirty="0"/>
              <a:t> and .</a:t>
            </a:r>
            <a:r>
              <a:rPr lang="en-US" dirty="0" err="1"/>
              <a:t>flc</a:t>
            </a:r>
            <a:r>
              <a:rPr lang="en-US" dirty="0"/>
              <a:t> - </a:t>
            </a:r>
            <a:r>
              <a:rPr lang="en-US" dirty="0" err="1"/>
              <a:t>AnimatorPro</a:t>
            </a:r>
            <a:r>
              <a:rPr lang="en-US" dirty="0"/>
              <a:t> files.</a:t>
            </a:r>
          </a:p>
          <a:p>
            <a:r>
              <a:rPr lang="en-US" dirty="0"/>
              <a:t>.max - 3D Studio Max files.</a:t>
            </a:r>
          </a:p>
          <a:p>
            <a:r>
              <a:rPr lang="en-US" dirty="0"/>
              <a:t>.</a:t>
            </a:r>
            <a:r>
              <a:rPr lang="en-US" dirty="0" err="1"/>
              <a:t>pics</a:t>
            </a:r>
            <a:r>
              <a:rPr lang="en-US" dirty="0"/>
              <a:t> - </a:t>
            </a:r>
            <a:r>
              <a:rPr lang="en-US" dirty="0" err="1"/>
              <a:t>SuperCard</a:t>
            </a:r>
            <a:r>
              <a:rPr lang="en-US" dirty="0"/>
              <a:t> and Director files.</a:t>
            </a:r>
          </a:p>
          <a:p>
            <a:r>
              <a:rPr lang="en-US" dirty="0"/>
              <a:t>.</a:t>
            </a:r>
            <a:r>
              <a:rPr lang="en-US" dirty="0" err="1"/>
              <a:t>fla</a:t>
            </a:r>
            <a:r>
              <a:rPr lang="en-US" dirty="0"/>
              <a:t> and .</a:t>
            </a:r>
            <a:r>
              <a:rPr lang="en-US" dirty="0" err="1"/>
              <a:t>swf</a:t>
            </a:r>
            <a:r>
              <a:rPr lang="en-US" dirty="0"/>
              <a:t> - Flash files.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D69F2-3444-4E4D-A4F7-3A864154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74820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(cont.) File Formats Used in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GIF89a file format:</a:t>
            </a:r>
          </a:p>
          <a:p>
            <a:pPr lvl="1"/>
            <a:r>
              <a:rPr lang="en-US" dirty="0"/>
              <a:t>It is a version of the GIF image format.</a:t>
            </a:r>
          </a:p>
          <a:p>
            <a:pPr lvl="1"/>
            <a:r>
              <a:rPr lang="en-US" dirty="0"/>
              <a:t>GIF89a allows multiple images to be put into a single file and then be displayed as an animation in the Web browser.</a:t>
            </a:r>
          </a:p>
          <a:p>
            <a:pPr lvl="1"/>
            <a:r>
              <a:rPr lang="en-US" dirty="0"/>
              <a:t>Applications like </a:t>
            </a:r>
            <a:r>
              <a:rPr lang="en-US" dirty="0" err="1"/>
              <a:t>BoxTop</a:t>
            </a:r>
            <a:r>
              <a:rPr lang="en-US" dirty="0"/>
              <a:t> Software's </a:t>
            </a:r>
            <a:r>
              <a:rPr lang="en-US" dirty="0" err="1"/>
              <a:t>GIFmation</a:t>
            </a:r>
            <a:r>
              <a:rPr lang="en-US" dirty="0"/>
              <a:t> or </a:t>
            </a:r>
            <a:r>
              <a:rPr lang="en-US" dirty="0" err="1"/>
              <a:t>ULead's</a:t>
            </a:r>
            <a:r>
              <a:rPr lang="en-US" dirty="0"/>
              <a:t> GIF Animator are needed to create GIF89a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E00B3-1457-47A6-A9A1-BC6F9476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34570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Animation is defined as the act of making </a:t>
            </a:r>
            <a:r>
              <a:rPr lang="en-US" b="1" dirty="0">
                <a:solidFill>
                  <a:srgbClr val="FF0000"/>
                </a:solidFill>
              </a:rPr>
              <a:t>something come alive</a:t>
            </a:r>
            <a:r>
              <a:rPr lang="en-US" b="1" dirty="0"/>
              <a:t>.</a:t>
            </a:r>
          </a:p>
          <a:p>
            <a:r>
              <a:rPr lang="en-US" dirty="0"/>
              <a:t>It is concerned with the </a:t>
            </a:r>
            <a:r>
              <a:rPr lang="en-US" b="1" dirty="0">
                <a:solidFill>
                  <a:srgbClr val="FF0000"/>
                </a:solidFill>
              </a:rPr>
              <a:t>visual or aesthetic </a:t>
            </a:r>
            <a:r>
              <a:rPr lang="en-US" dirty="0"/>
              <a:t>aspect of the project.</a:t>
            </a:r>
          </a:p>
          <a:p>
            <a:r>
              <a:rPr lang="en-US" dirty="0"/>
              <a:t>Animation is an </a:t>
            </a:r>
            <a:r>
              <a:rPr lang="en-US" b="1" dirty="0">
                <a:solidFill>
                  <a:srgbClr val="FF0000"/>
                </a:solidFill>
              </a:rPr>
              <a:t>object moving across </a:t>
            </a:r>
            <a:r>
              <a:rPr lang="en-US" dirty="0"/>
              <a:t>or into or out of the screen.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B5080D-F648-4E45-BDBF-4E4B75BE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93612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87617"/>
            <a:ext cx="3048000" cy="304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013200" cy="30099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13027C-12C4-4365-BF7A-C5D7D6BC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267168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Successful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animation carefully and sparingly.</a:t>
            </a:r>
          </a:p>
          <a:p>
            <a:r>
              <a:rPr lang="en-US" dirty="0"/>
              <a:t>High quality animations require superior display platforms and hardware, as well as raw computing horsepower.</a:t>
            </a:r>
          </a:p>
          <a:p>
            <a:r>
              <a:rPr lang="en-US" dirty="0"/>
              <a:t>File compression is very important when preparing animation files for the Web.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1B5986-A35B-43C2-9003-26B1BB0A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088161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(cont.) Making Successful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animation tools are: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Adobe’s Flash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 err="1"/>
              <a:t>AutoDesk’s</a:t>
            </a:r>
            <a:r>
              <a:rPr lang="en-US" dirty="0"/>
              <a:t> Maya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 err="1"/>
              <a:t>NewTek’s</a:t>
            </a:r>
            <a:r>
              <a:rPr lang="en-US" dirty="0"/>
              <a:t> </a:t>
            </a:r>
            <a:r>
              <a:rPr lang="en-US" dirty="0" err="1"/>
              <a:t>Lightwave</a:t>
            </a:r>
            <a:r>
              <a:rPr lang="en-US" dirty="0"/>
              <a:t> 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Papervision3D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 err="1"/>
              <a:t>GreenSock’s</a:t>
            </a:r>
            <a:r>
              <a:rPr lang="en-US" dirty="0"/>
              <a:t> </a:t>
            </a:r>
            <a:r>
              <a:rPr lang="en-US" dirty="0" err="1"/>
              <a:t>TweenMax</a:t>
            </a:r>
            <a:endParaRPr lang="en-US" dirty="0"/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3D Studio Max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Google Sketch Up 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752600"/>
            <a:ext cx="150971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E4B268-473F-42EE-807D-C113847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479003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Animation is visual change over time and adds great power to multimedia.</a:t>
            </a:r>
          </a:p>
          <a:p>
            <a:r>
              <a:rPr lang="en-US" dirty="0"/>
              <a:t>Cell animation uses a series of progressively different graphics on each frame of movie film.</a:t>
            </a:r>
          </a:p>
          <a:p>
            <a:r>
              <a:rPr lang="en-US" dirty="0"/>
              <a:t>Computer animation has eased the process of creating animation.</a:t>
            </a:r>
          </a:p>
          <a:p>
            <a:r>
              <a:rPr lang="en-US" dirty="0"/>
              <a:t>Many file formats are designed specifically to contain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0A1E3F-882A-4597-89B3-F876E78A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18022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Animation is possible because of a biological phenomenon known as </a:t>
            </a:r>
            <a:r>
              <a:rPr lang="en-US" b="1" dirty="0">
                <a:solidFill>
                  <a:srgbClr val="FF0000"/>
                </a:solidFill>
              </a:rPr>
              <a:t>persistence of vision </a:t>
            </a:r>
            <a:r>
              <a:rPr lang="en-US" dirty="0"/>
              <a:t>and psychological phenomenon called </a:t>
            </a:r>
            <a:r>
              <a:rPr lang="en-US" b="1" dirty="0"/>
              <a:t>phi</a:t>
            </a:r>
            <a:r>
              <a:rPr lang="en-US" dirty="0"/>
              <a:t>.</a:t>
            </a:r>
          </a:p>
          <a:p>
            <a:r>
              <a:rPr lang="en-US" dirty="0"/>
              <a:t>In animation, a series of images are rapidly changed to create an illusion of movement.</a:t>
            </a:r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2" y="4343400"/>
            <a:ext cx="24101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C21577-0198-40C8-8112-6EC09B00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22768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Introduction to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car driving along a 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/>
              <a:t>a spinning globe of the earth</a:t>
            </a:r>
          </a:p>
          <a:p>
            <a:endParaRPr lang="en-MY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48" y="2500306"/>
          <a:ext cx="354201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6544800" imgH="1706400" progId="">
                  <p:embed/>
                </p:oleObj>
              </mc:Choice>
              <mc:Fallback>
                <p:oleObj name="Clip" r:id="rId3" imgW="6544800" imgH="1706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2500306"/>
                        <a:ext cx="3542011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glob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357694"/>
            <a:ext cx="1663043" cy="16430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79BA0A-835B-4034-98FB-EA39BF20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0597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Computer-Generated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Animation space.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2-D space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2-1/2D space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3-D space</a:t>
            </a:r>
          </a:p>
          <a:p>
            <a:r>
              <a:rPr lang="en-US" dirty="0"/>
              <a:t>Animation techniques.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6AC957-3A69-4B75-BDC0-75D81627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29450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Space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Animation can be rendered in: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2-D space </a:t>
            </a:r>
          </a:p>
          <a:p>
            <a:pPr lvl="2"/>
            <a:r>
              <a:rPr lang="en-US" dirty="0"/>
              <a:t>2-D animations are very simple and static, not changing position on the screen.</a:t>
            </a:r>
          </a:p>
          <a:p>
            <a:pPr lvl="2"/>
            <a:r>
              <a:rPr lang="en-US" dirty="0"/>
              <a:t>Occur on flat Cartesian x and y axes of the screen.</a:t>
            </a:r>
          </a:p>
          <a:p>
            <a:pPr lvl="2"/>
            <a:r>
              <a:rPr lang="en-US" dirty="0"/>
              <a:t>Using authoring and presentation software (flash, PowerPoint)</a:t>
            </a:r>
          </a:p>
          <a:p>
            <a:endParaRPr lang="en-MY" dirty="0"/>
          </a:p>
        </p:txBody>
      </p:sp>
      <p:pic>
        <p:nvPicPr>
          <p:cNvPr id="38914" name="Picture 2" descr="http://www.animationbrain.com/2D/28princ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95800"/>
            <a:ext cx="3124200" cy="182880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4C354-00D1-4FAB-901E-6F9FC47A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74496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(cont.) Animation Space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8531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Example 2 D animation</a:t>
            </a:r>
          </a:p>
          <a:p>
            <a:r>
              <a:rPr lang="en-MY" dirty="0"/>
              <a:t>Traditional (classic) animation is the oldest and historically the most popular form of animation.</a:t>
            </a:r>
          </a:p>
          <a:p>
            <a:r>
              <a:rPr lang="en-MY" dirty="0"/>
              <a:t>Specifically designed to teach students fundamental skills.</a:t>
            </a:r>
          </a:p>
          <a:p>
            <a:r>
              <a:rPr lang="en-MY" dirty="0"/>
              <a:t>Students will develop their drawing skills in terms of perspective, life drawing, gesture, story-boarding, and character development.</a:t>
            </a:r>
            <a:endParaRPr lang="en-US" dirty="0"/>
          </a:p>
          <a:p>
            <a:endParaRPr lang="en-MY" dirty="0"/>
          </a:p>
        </p:txBody>
      </p:sp>
      <p:pic>
        <p:nvPicPr>
          <p:cNvPr id="40964" name="Picture 4" descr="http://www.maxcampus.ca/portals/9/2Danimation/2d%202%20%28800x45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3619500" cy="2038350"/>
          </a:xfrm>
          <a:prstGeom prst="rect">
            <a:avLst/>
          </a:prstGeom>
          <a:noFill/>
        </p:spPr>
      </p:pic>
      <p:pic>
        <p:nvPicPr>
          <p:cNvPr id="40966" name="Picture 6" descr="http://www.maxcampus.ca/portals/9/2Danimation/2d%203%20%28800x450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988" y="2564904"/>
            <a:ext cx="3619500" cy="2038350"/>
          </a:xfrm>
          <a:prstGeom prst="rect">
            <a:avLst/>
          </a:prstGeom>
          <a:noFill/>
        </p:spPr>
      </p:pic>
      <p:pic>
        <p:nvPicPr>
          <p:cNvPr id="40968" name="Picture 8" descr="http://www.maxcampus.ca/portals/9/2Danimation/2d%204%20%28800x450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988" y="4581128"/>
            <a:ext cx="3619500" cy="20383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5FD7E0-66FB-44FF-9207-6CCC803E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4937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Animation Space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2-1/2D space </a:t>
            </a:r>
          </a:p>
          <a:p>
            <a:pPr lvl="2"/>
            <a:r>
              <a:rPr lang="en-US" sz="2800" dirty="0"/>
              <a:t> An illusion of depth (the z axis) is created through </a:t>
            </a:r>
            <a:r>
              <a:rPr lang="en-US" sz="2800" b="1" dirty="0">
                <a:solidFill>
                  <a:srgbClr val="FF0000"/>
                </a:solidFill>
              </a:rPr>
              <a:t>shadowing, highlighting, and forced perspective</a:t>
            </a:r>
            <a:r>
              <a:rPr lang="en-US" sz="2800" dirty="0"/>
              <a:t>, though in reality the image rests in two dimensions.</a:t>
            </a:r>
          </a:p>
          <a:p>
            <a:endParaRPr lang="en-MY" dirty="0"/>
          </a:p>
        </p:txBody>
      </p:sp>
      <p:pic>
        <p:nvPicPr>
          <p:cNvPr id="37890" name="Picture 2" descr="http://welearners.com/wp-content/uploads/2012/02/Top-Animated-Movie_5-The-Lion-K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38600"/>
            <a:ext cx="3810000" cy="22669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3098FC-419D-4E34-8811-EB5C55FD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967287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c2b61bf0728e39c4cdc5508d69c284b2dd26"/>
</p:tagLst>
</file>

<file path=ppt/theme/theme1.xml><?xml version="1.0" encoding="utf-8"?>
<a:theme xmlns:a="http://schemas.openxmlformats.org/drawingml/2006/main" name="ui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uitm</Template>
  <TotalTime>624</TotalTime>
  <Words>1178</Words>
  <Application>Microsoft Office PowerPoint</Application>
  <PresentationFormat>On-screen Show (4:3)</PresentationFormat>
  <Paragraphs>203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uitm</vt:lpstr>
      <vt:lpstr>Clip</vt:lpstr>
      <vt:lpstr>TOPIC 7 - ANIMATION</vt:lpstr>
      <vt:lpstr>Overview</vt:lpstr>
      <vt:lpstr>Introduction to Animation</vt:lpstr>
      <vt:lpstr>Introduction to Animation</vt:lpstr>
      <vt:lpstr>(cont.) Introduction to Animation</vt:lpstr>
      <vt:lpstr>Computer-Generated Animation</vt:lpstr>
      <vt:lpstr>Animation Space</vt:lpstr>
      <vt:lpstr>(cont.) Animation Space</vt:lpstr>
      <vt:lpstr>(cont.) Animation Space</vt:lpstr>
      <vt:lpstr>(cont.) Animation Space</vt:lpstr>
      <vt:lpstr>Animation Techniques</vt:lpstr>
      <vt:lpstr>Animation Process</vt:lpstr>
      <vt:lpstr>Cel Animation</vt:lpstr>
      <vt:lpstr>Cel Animation</vt:lpstr>
      <vt:lpstr>(Cont.) Cel Animation</vt:lpstr>
      <vt:lpstr>Cel Animation</vt:lpstr>
      <vt:lpstr>(Cont.) Cel Animation</vt:lpstr>
      <vt:lpstr>Computer Animation</vt:lpstr>
      <vt:lpstr>(Cont.) Computer Animation</vt:lpstr>
      <vt:lpstr>PowerPoint Presentation</vt:lpstr>
      <vt:lpstr>Morphing</vt:lpstr>
      <vt:lpstr>Morphing</vt:lpstr>
      <vt:lpstr>Warping</vt:lpstr>
      <vt:lpstr>Kinematics</vt:lpstr>
      <vt:lpstr>3D Animation</vt:lpstr>
      <vt:lpstr>3D Animation</vt:lpstr>
      <vt:lpstr>3D Animation</vt:lpstr>
      <vt:lpstr>File Formats Used in Animation</vt:lpstr>
      <vt:lpstr>(cont.) File Formats Used in Animation</vt:lpstr>
      <vt:lpstr>PowerPoint Presentation</vt:lpstr>
      <vt:lpstr>Making Successful Animation</vt:lpstr>
      <vt:lpstr>(cont.) Making Successful Animation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User</dc:creator>
  <cp:lastModifiedBy>User</cp:lastModifiedBy>
  <cp:revision>99</cp:revision>
  <dcterms:created xsi:type="dcterms:W3CDTF">2012-06-24T02:07:10Z</dcterms:created>
  <dcterms:modified xsi:type="dcterms:W3CDTF">2019-04-22T00:27:31Z</dcterms:modified>
</cp:coreProperties>
</file>