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92" r:id="rId5"/>
    <p:sldId id="259" r:id="rId6"/>
    <p:sldId id="301" r:id="rId7"/>
    <p:sldId id="260" r:id="rId8"/>
    <p:sldId id="291" r:id="rId9"/>
    <p:sldId id="296" r:id="rId10"/>
    <p:sldId id="261" r:id="rId11"/>
    <p:sldId id="293" r:id="rId12"/>
    <p:sldId id="262" r:id="rId13"/>
    <p:sldId id="263" r:id="rId14"/>
    <p:sldId id="264" r:id="rId15"/>
    <p:sldId id="265" r:id="rId16"/>
    <p:sldId id="266" r:id="rId17"/>
    <p:sldId id="267" r:id="rId18"/>
    <p:sldId id="295" r:id="rId19"/>
    <p:sldId id="268" r:id="rId20"/>
    <p:sldId id="294" r:id="rId21"/>
    <p:sldId id="269" r:id="rId22"/>
    <p:sldId id="297" r:id="rId23"/>
    <p:sldId id="270" r:id="rId24"/>
    <p:sldId id="298" r:id="rId25"/>
    <p:sldId id="271" r:id="rId26"/>
    <p:sldId id="272" r:id="rId27"/>
    <p:sldId id="273" r:id="rId28"/>
    <p:sldId id="274" r:id="rId29"/>
    <p:sldId id="275" r:id="rId30"/>
    <p:sldId id="276" r:id="rId31"/>
    <p:sldId id="299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300" r:id="rId42"/>
    <p:sldId id="286" r:id="rId43"/>
    <p:sldId id="287" r:id="rId44"/>
    <p:sldId id="288" r:id="rId45"/>
    <p:sldId id="289" r:id="rId46"/>
    <p:sldId id="290" r:id="rId47"/>
  </p:sldIdLst>
  <p:sldSz cx="9144000" cy="6858000" type="screen4x3"/>
  <p:notesSz cx="7077075" cy="9077325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F90F-0243-493F-932E-F77A46DA87D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E3F2-E04C-4054-B3C5-C882393F4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3C2A-37BF-41C0-85B8-C20F791DB75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30FD-2AF5-4FE3-A8AC-638748CC5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124-430D-4DAB-8106-B06F78EB0809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24000" cy="6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5F2-29F6-411C-93D5-70FC6C29E21E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7284-EB4B-4204-B35E-627F1950A1A7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A807-0EDB-4E7C-ACE9-B6EA746E7FE5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85C3-2CD1-4B00-9088-28C598A84060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0B0E-34B5-40AC-B3C3-BB1160814FA0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F0A-E990-412C-A5BA-2E640CBEFADE}" type="datetime1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EA58-5E27-497B-9936-554FEE645822}" type="datetime1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217B-BFF9-418C-9054-040B0BC20728}" type="datetime1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6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8959-0486-447B-9FEB-B1BC8EC71868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4705-5D0F-4DC4-BF0A-F31B3D1D0CCD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F007-DB62-4605-B8C5-67DF643A6082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26A5A3EE-3573-4D58-A5A3-C58F86ED5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6629400"/>
            <a:ext cx="92202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6629400"/>
            <a:ext cx="3200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72E87E-E172-45BF-897B-0C3380528D63}"/>
              </a:ext>
            </a:extLst>
          </p:cNvPr>
          <p:cNvSpPr txBox="1"/>
          <p:nvPr userDrawn="1"/>
        </p:nvSpPr>
        <p:spPr>
          <a:xfrm>
            <a:off x="9218748" y="381000"/>
            <a:ext cx="830997" cy="745404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800" dirty="0">
                <a:solidFill>
                  <a:srgbClr val="969696"/>
                </a:solidFill>
              </a:rPr>
              <a:t>Design by</a:t>
            </a:r>
          </a:p>
          <a:p>
            <a:r>
              <a:rPr lang="en-US" sz="2400" b="1" dirty="0">
                <a:solidFill>
                  <a:srgbClr val="969696"/>
                </a:solidFill>
              </a:rPr>
              <a:t>MOHD SAIFULNIZAM ABU BAKAR</a:t>
            </a:r>
          </a:p>
        </p:txBody>
      </p:sp>
    </p:spTree>
    <p:extLst>
      <p:ext uri="{BB962C8B-B14F-4D97-AF65-F5344CB8AC3E}">
        <p14:creationId xmlns:p14="http://schemas.microsoft.com/office/powerpoint/2010/main" val="39309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/>
              <a:t>TOPIC </a:t>
            </a:r>
            <a:r>
              <a:rPr lang="en-US" sz="6000" b="1" dirty="0" smtClean="0"/>
              <a:t>8 </a:t>
            </a:r>
            <a:r>
              <a:rPr lang="en-US" sz="6000" b="1" dirty="0"/>
              <a:t>- HARDWARE</a:t>
            </a:r>
          </a:p>
        </p:txBody>
      </p:sp>
      <p:pic>
        <p:nvPicPr>
          <p:cNvPr id="1026" name="Picture 2" descr="Image result for hard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53592"/>
            <a:ext cx="3810000" cy="15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69F0B6-50A3-4E0A-AE55-5DF819619596}"/>
              </a:ext>
            </a:extLst>
          </p:cNvPr>
          <p:cNvSpPr txBox="1"/>
          <p:nvPr/>
        </p:nvSpPr>
        <p:spPr>
          <a:xfrm>
            <a:off x="1676400" y="5517249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Arranged by :</a:t>
            </a:r>
          </a:p>
          <a:p>
            <a:pPr algn="ctr"/>
            <a:r>
              <a:rPr lang="en-MY" dirty="0"/>
              <a:t>MOHD SAIFULNIZAM ABU BAKAR</a:t>
            </a:r>
          </a:p>
          <a:p>
            <a:pPr algn="ctr"/>
            <a:r>
              <a:rPr lang="en-MY" dirty="0"/>
              <a:t>saiful.uitm.edu.my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(cont.) Networking Macintosh and Windows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dial-up connection to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Internet</a:t>
            </a:r>
            <a:r>
              <a:rPr lang="en-US" dirty="0"/>
              <a:t> through an Internet Service Provider 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ISP</a:t>
            </a:r>
            <a:r>
              <a:rPr lang="en-US" dirty="0"/>
              <a:t>) also enables communication.</a:t>
            </a:r>
          </a:p>
          <a:p>
            <a:pPr>
              <a:defRPr/>
            </a:pPr>
            <a:r>
              <a:rPr lang="en-US" dirty="0"/>
              <a:t>To establish communication between a Macintosh and Windows PC, install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Ethernet system </a:t>
            </a:r>
            <a:r>
              <a:rPr lang="en-US" dirty="0"/>
              <a:t>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client-server</a:t>
            </a:r>
            <a:r>
              <a:rPr lang="en-US" dirty="0"/>
              <a:t> software.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Ethernet</a:t>
            </a:r>
            <a:r>
              <a:rPr lang="en-US" dirty="0"/>
              <a:t> is a method of wiring up computers.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Client/server</a:t>
            </a:r>
            <a:r>
              <a:rPr lang="en-US" dirty="0"/>
              <a:t> software is required for communication and transfer of files.</a:t>
            </a:r>
          </a:p>
          <a:p>
            <a:pPr>
              <a:defRPr/>
            </a:pPr>
            <a:r>
              <a:rPr lang="en-US" dirty="0"/>
              <a:t>Macintosh computers have built-in Ethernet networking, while Windows PCs require an additional Ethernet card.</a:t>
            </a:r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E39BF-9327-45BE-92E4-7ECCC769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17977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(cont.) Networking Macintosh and Windows</a:t>
            </a:r>
            <a:endParaRPr lang="en-MY" dirty="0"/>
          </a:p>
        </p:txBody>
      </p:sp>
      <p:pic>
        <p:nvPicPr>
          <p:cNvPr id="3076" name="Picture 4" descr="http://pop.h-cdn.co/assets/cm/15/05/54ca93178b12b_-_ethernet-630-1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8021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FD2A08-4A38-4E86-BAA2-6D468A7B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75588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various connection methodologies include:</a:t>
            </a:r>
          </a:p>
          <a:p>
            <a:pPr lvl="1">
              <a:defRPr/>
            </a:pPr>
            <a:r>
              <a:rPr lang="en-US" dirty="0"/>
              <a:t>Small Computer System Interface (</a:t>
            </a:r>
            <a:r>
              <a:rPr lang="en-US" b="1" dirty="0">
                <a:solidFill>
                  <a:srgbClr val="FF0000"/>
                </a:solidFill>
              </a:rPr>
              <a:t>SCSI</a:t>
            </a:r>
            <a:r>
              <a:rPr lang="en-US" dirty="0"/>
              <a:t>).</a:t>
            </a:r>
          </a:p>
          <a:p>
            <a:pPr lvl="1">
              <a:defRPr/>
            </a:pPr>
            <a:r>
              <a:rPr lang="en-US" dirty="0"/>
              <a:t>Integrated Drive Electronics (</a:t>
            </a:r>
            <a:r>
              <a:rPr lang="en-US" b="1" dirty="0">
                <a:solidFill>
                  <a:srgbClr val="FF0000"/>
                </a:solidFill>
              </a:rPr>
              <a:t>IDE</a:t>
            </a:r>
            <a:r>
              <a:rPr lang="en-US" dirty="0"/>
              <a:t>).</a:t>
            </a:r>
          </a:p>
          <a:p>
            <a:pPr lvl="1">
              <a:defRPr/>
            </a:pPr>
            <a:r>
              <a:rPr lang="en-US" dirty="0"/>
              <a:t>Universal Serial Bus (</a:t>
            </a:r>
            <a:r>
              <a:rPr lang="en-US" b="1" dirty="0">
                <a:solidFill>
                  <a:srgbClr val="FF0000"/>
                </a:solidFill>
              </a:rPr>
              <a:t>USB</a:t>
            </a:r>
            <a:r>
              <a:rPr lang="en-US" dirty="0"/>
              <a:t>).</a:t>
            </a:r>
          </a:p>
          <a:p>
            <a:pPr lvl="1"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FireWire</a:t>
            </a:r>
            <a:r>
              <a:rPr lang="en-US" dirty="0"/>
              <a:t>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C483C0-07F7-4DA8-B855-B9D5317E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54478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Small Computer System Interface (SCSI)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SCSI can </a:t>
            </a:r>
            <a:r>
              <a:rPr lang="en-US" b="1" dirty="0">
                <a:solidFill>
                  <a:srgbClr val="FF0000"/>
                </a:solidFill>
              </a:rPr>
              <a:t>connect internal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external peripheral </a:t>
            </a:r>
            <a:r>
              <a:rPr lang="en-US" dirty="0"/>
              <a:t>equipments and devices that conform to the SCSI standard.</a:t>
            </a:r>
          </a:p>
          <a:p>
            <a:pPr>
              <a:defRPr/>
            </a:pPr>
            <a:r>
              <a:rPr lang="en-US" dirty="0"/>
              <a:t>SCSI cards can be installed on </a:t>
            </a:r>
            <a:r>
              <a:rPr lang="en-US" b="1" dirty="0">
                <a:solidFill>
                  <a:srgbClr val="FF0000"/>
                </a:solidFill>
              </a:rPr>
              <a:t>Macintosh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PC</a:t>
            </a:r>
            <a:r>
              <a:rPr lang="en-US" dirty="0"/>
              <a:t> platforms.</a:t>
            </a:r>
          </a:p>
          <a:p>
            <a:pPr>
              <a:defRPr/>
            </a:pPr>
            <a:r>
              <a:rPr lang="en-US" dirty="0"/>
              <a:t>SCSI is preferred for </a:t>
            </a:r>
            <a:r>
              <a:rPr lang="en-US" b="1" dirty="0">
                <a:solidFill>
                  <a:srgbClr val="FF0000"/>
                </a:solidFill>
              </a:rPr>
              <a:t>real-time video </a:t>
            </a:r>
            <a:r>
              <a:rPr lang="en-US" dirty="0"/>
              <a:t>editing, </a:t>
            </a:r>
            <a:r>
              <a:rPr lang="en-US" b="1" dirty="0">
                <a:solidFill>
                  <a:srgbClr val="FF0000"/>
                </a:solidFill>
              </a:rPr>
              <a:t>network servers</a:t>
            </a:r>
            <a:r>
              <a:rPr lang="en-US" dirty="0"/>
              <a:t>, and situations that require </a:t>
            </a:r>
            <a:r>
              <a:rPr lang="en-US" b="1" dirty="0">
                <a:solidFill>
                  <a:srgbClr val="FF0000"/>
                </a:solidFill>
              </a:rPr>
              <a:t>mirroring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SCSI ID conflicts should be avoided by providing </a:t>
            </a:r>
            <a:r>
              <a:rPr lang="en-US" b="1" dirty="0">
                <a:solidFill>
                  <a:srgbClr val="FF0000"/>
                </a:solidFill>
              </a:rPr>
              <a:t>unique IDs </a:t>
            </a:r>
            <a:r>
              <a:rPr lang="en-US" dirty="0"/>
              <a:t>to devices.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E0D08-1F5F-46BF-9D11-C37C49E4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2916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SSCI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7" descr="http://www.asset-trak.com/ams/faq/SC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429132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.tfd.com/cde/SCSICH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14488"/>
            <a:ext cx="36004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worldofcables.com/store/catalog/SCSI-2%20To%20SCSI-1%20Cab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00306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485D80-2C85-406F-B2C3-78746966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6142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Integrated Drive Electronic (IDE)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IDE connections are also known as Advanced Technology Attachment 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ATA</a:t>
            </a:r>
            <a:r>
              <a:rPr lang="en-US" dirty="0"/>
              <a:t>).</a:t>
            </a:r>
          </a:p>
          <a:p>
            <a:pPr>
              <a:defRPr/>
            </a:pPr>
            <a:r>
              <a:rPr lang="en-US" dirty="0"/>
              <a:t>They </a:t>
            </a:r>
            <a:r>
              <a:rPr lang="en-US" b="1" dirty="0">
                <a:solidFill>
                  <a:srgbClr val="FF0000"/>
                </a:solidFill>
              </a:rPr>
              <a:t>connect only internal peripherals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They can connect four peripherals mounted inside the PC.</a:t>
            </a:r>
          </a:p>
          <a:p>
            <a:pPr>
              <a:defRPr/>
            </a:pPr>
            <a:r>
              <a:rPr lang="en-US" dirty="0"/>
              <a:t>The circuitry for IDE is </a:t>
            </a:r>
            <a:r>
              <a:rPr lang="en-US" b="1" dirty="0">
                <a:solidFill>
                  <a:srgbClr val="FF0000"/>
                </a:solidFill>
              </a:rPr>
              <a:t>less expensive </a:t>
            </a:r>
            <a:r>
              <a:rPr lang="en-US" dirty="0"/>
              <a:t>than SCSI.</a:t>
            </a:r>
          </a:p>
          <a:p>
            <a:pPr>
              <a:defRPr/>
            </a:pPr>
            <a:r>
              <a:rPr lang="en-US" dirty="0"/>
              <a:t>IDE utilizes </a:t>
            </a:r>
            <a:r>
              <a:rPr lang="en-US" b="1" dirty="0">
                <a:solidFill>
                  <a:srgbClr val="FF0000"/>
                </a:solidFill>
              </a:rPr>
              <a:t>processor chip </a:t>
            </a:r>
            <a:r>
              <a:rPr lang="en-US" dirty="0"/>
              <a:t>time.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6A313C-2389-4484-BAD3-8052AAAA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98574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of IDE</a:t>
            </a:r>
            <a:endParaRPr lang="en-MY" sz="4000" dirty="0"/>
          </a:p>
        </p:txBody>
      </p:sp>
      <p:pic>
        <p:nvPicPr>
          <p:cNvPr id="4" name="Picture 5" descr="http://www.gshop.com.au/images/ide_133_c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673" y="4114786"/>
            <a:ext cx="3109890" cy="240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www.nuggetlab.com/comptia_files/equipment/hd_Close-up%20of%20IDE%20drive%20and%20ribbon%20c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18" y="1444918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talktoanit.com/A+/aplus-website/images/ide-cab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444918"/>
            <a:ext cx="37623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0D4307-1D44-40B3-8776-A7890359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87870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Universal Serial Bus (USB)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is a standard for connecting devices to the computer using the </a:t>
            </a:r>
            <a:r>
              <a:rPr lang="en-US" b="1" dirty="0">
                <a:solidFill>
                  <a:srgbClr val="FF0000"/>
                </a:solidFill>
              </a:rPr>
              <a:t>plug-and-play system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USB uses a single cable to </a:t>
            </a:r>
            <a:r>
              <a:rPr lang="en-US" b="1" dirty="0">
                <a:solidFill>
                  <a:srgbClr val="FF0000"/>
                </a:solidFill>
              </a:rPr>
              <a:t>connect 127 USB peripherals to a single PC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It can be attached to </a:t>
            </a:r>
            <a:r>
              <a:rPr lang="en-US" b="1" dirty="0">
                <a:solidFill>
                  <a:srgbClr val="FF0000"/>
                </a:solidFill>
              </a:rPr>
              <a:t>one computer </a:t>
            </a:r>
            <a:r>
              <a:rPr lang="en-US" dirty="0"/>
              <a:t>at a time.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0DA0D1-5A60-434A-BF15-5F756A10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4709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Serial Bus (USB)</a:t>
            </a:r>
            <a:endParaRPr lang="en-MY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29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D2EDCC-A53C-41CE-9EF2-901FBD51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91785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Firewire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FireWire was introduced by </a:t>
            </a:r>
            <a:r>
              <a:rPr lang="en-US" b="1" dirty="0">
                <a:solidFill>
                  <a:srgbClr val="FF0000"/>
                </a:solidFill>
              </a:rPr>
              <a:t>Apple</a:t>
            </a:r>
            <a:r>
              <a:rPr lang="en-US" dirty="0"/>
              <a:t> in the 1980s.</a:t>
            </a:r>
          </a:p>
          <a:p>
            <a:pPr>
              <a:defRPr/>
            </a:pPr>
            <a:r>
              <a:rPr lang="en-US" dirty="0"/>
              <a:t>It is the industry standard and provides support for </a:t>
            </a:r>
            <a:r>
              <a:rPr lang="en-US" b="1" dirty="0">
                <a:solidFill>
                  <a:srgbClr val="FF0000"/>
                </a:solidFill>
              </a:rPr>
              <a:t>high-bandwidth serial data transfer</a:t>
            </a:r>
            <a:r>
              <a:rPr lang="en-US" dirty="0"/>
              <a:t>, particularly for digital video and mass storage.</a:t>
            </a:r>
          </a:p>
          <a:p>
            <a:pPr>
              <a:defRPr/>
            </a:pPr>
            <a:r>
              <a:rPr lang="en-US" dirty="0"/>
              <a:t>Can connect multiple computers and peripheral devices (</a:t>
            </a:r>
            <a:r>
              <a:rPr lang="en-US" b="1" dirty="0">
                <a:solidFill>
                  <a:srgbClr val="FF0000"/>
                </a:solidFill>
              </a:rPr>
              <a:t>peer-to-peer</a:t>
            </a:r>
            <a:r>
              <a:rPr lang="en-US" dirty="0"/>
              <a:t>).</a:t>
            </a:r>
          </a:p>
          <a:p>
            <a:pPr>
              <a:defRPr/>
            </a:pPr>
            <a:r>
              <a:rPr lang="en-US" dirty="0"/>
              <a:t>It is the most common method for connecting and interconnecting professional digital video equipment.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D16556-C55E-419D-AA08-AB7F2091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701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Macintosh versus Windows platform.</a:t>
            </a:r>
          </a:p>
          <a:p>
            <a:r>
              <a:rPr lang="en-US" dirty="0"/>
              <a:t>Connections.</a:t>
            </a:r>
          </a:p>
          <a:p>
            <a:r>
              <a:rPr lang="en-US" dirty="0"/>
              <a:t>Memory and Storage devices.</a:t>
            </a:r>
          </a:p>
          <a:p>
            <a:r>
              <a:rPr lang="en-US" dirty="0"/>
              <a:t>Input devices.</a:t>
            </a:r>
          </a:p>
          <a:p>
            <a:r>
              <a:rPr lang="en-US" dirty="0"/>
              <a:t>Output devices.</a:t>
            </a:r>
          </a:p>
          <a:p>
            <a:r>
              <a:rPr lang="en-US" dirty="0"/>
              <a:t>Communication devices.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069CF1-C156-4EB2-81C5-C10EB610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58381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Firewire</a:t>
            </a:r>
            <a:endParaRPr lang="en-M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67" y="1638300"/>
            <a:ext cx="666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91" y="3712480"/>
            <a:ext cx="2590800" cy="249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7D981D-D7E9-4EBB-8874-CD220CE6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65105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Sufficient memory must be allocated for </a:t>
            </a:r>
            <a:r>
              <a:rPr lang="en-US" b="1" dirty="0">
                <a:solidFill>
                  <a:srgbClr val="FF0000"/>
                </a:solidFill>
              </a:rPr>
              <a:t>storing and archiving files.</a:t>
            </a:r>
          </a:p>
          <a:p>
            <a:pPr>
              <a:defRPr/>
            </a:pPr>
            <a:r>
              <a:rPr lang="en-US" dirty="0"/>
              <a:t>Memory requirements of a multimedia project depend on the project's content and scope.</a:t>
            </a:r>
          </a:p>
          <a:p>
            <a:pPr>
              <a:defRPr/>
            </a:pPr>
            <a:r>
              <a:rPr lang="en-US" dirty="0"/>
              <a:t>The two types of memory are random access memory 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RAM</a:t>
            </a:r>
            <a:r>
              <a:rPr lang="en-US" dirty="0"/>
              <a:t>) and read only memory 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ROM</a:t>
            </a:r>
            <a:r>
              <a:rPr lang="en-US" dirty="0"/>
              <a:t>).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RAM</a:t>
            </a:r>
            <a:r>
              <a:rPr lang="en-US" dirty="0"/>
              <a:t> enables the simultaneously running of many applications.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ROM</a:t>
            </a:r>
            <a:r>
              <a:rPr lang="en-US" dirty="0"/>
              <a:t> is non-volatile.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BIOS</a:t>
            </a:r>
            <a:r>
              <a:rPr lang="en-US" dirty="0"/>
              <a:t> program that boots up the computer resides in the ROM.</a:t>
            </a:r>
          </a:p>
          <a:p>
            <a:pPr>
              <a:defRPr/>
            </a:pPr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E1F234-B5CC-48F8-BAF9-583F2696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151305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  <a:endParaRPr lang="en-M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4623"/>
            <a:ext cx="7924800" cy="36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F1A00B-DAFB-4CDB-AEE4-F7441F1B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89726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Floppy disk </a:t>
            </a:r>
            <a:r>
              <a:rPr lang="en-US" dirty="0"/>
              <a:t>- Is a inexpensive, removable, and portable device for storing binary data. They are made of flexible </a:t>
            </a:r>
            <a:r>
              <a:rPr lang="en-US" dirty="0" err="1"/>
              <a:t>mylar</a:t>
            </a:r>
            <a:r>
              <a:rPr lang="en-US" dirty="0"/>
              <a:t> plastic coated with a thin layer of special magnetic material.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Hard disk </a:t>
            </a:r>
            <a:r>
              <a:rPr lang="en-US" dirty="0"/>
              <a:t>- Is a non-removable mass-storage device, and has a higher data storage capacity and data transfer speed.</a:t>
            </a:r>
          </a:p>
          <a:p>
            <a:pPr>
              <a:buClr>
                <a:schemeClr val="tx1"/>
              </a:buClr>
              <a:defRPr/>
            </a:pPr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041C5-BB85-4EDA-B415-BEA00075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05511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  <a:endParaRPr lang="en-M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6" y="1524000"/>
            <a:ext cx="42862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50006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2AEE35-1C4D-49F0-9659-4D7A2F35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873803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Storage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defRPr/>
            </a:pPr>
            <a:r>
              <a:rPr lang="en-US" b="1" dirty="0" err="1">
                <a:solidFill>
                  <a:srgbClr val="FF0000"/>
                </a:solidFill>
              </a:rPr>
              <a:t>Syquest</a:t>
            </a:r>
            <a:r>
              <a:rPr lang="en-US" b="1" dirty="0">
                <a:solidFill>
                  <a:srgbClr val="FF0000"/>
                </a:solidFill>
              </a:rPr>
              <a:t> cartridge </a:t>
            </a:r>
            <a:r>
              <a:rPr lang="en-US" dirty="0"/>
              <a:t>- Is a removable storage medium and can hold 44 MB of data.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Zip cartridge </a:t>
            </a:r>
            <a:r>
              <a:rPr lang="en-US" dirty="0"/>
              <a:t>- Is inexpensive and can hold 100MB of data.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 err="1">
                <a:solidFill>
                  <a:srgbClr val="FF0000"/>
                </a:solidFill>
              </a:rPr>
              <a:t>Jaz</a:t>
            </a:r>
            <a:r>
              <a:rPr lang="en-US" b="1" dirty="0">
                <a:solidFill>
                  <a:srgbClr val="FF0000"/>
                </a:solidFill>
              </a:rPr>
              <a:t> cartridge </a:t>
            </a:r>
            <a:r>
              <a:rPr lang="en-US" dirty="0"/>
              <a:t>- Is a removable storage medium that can hold 1GB of data.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Magneto-optical drive </a:t>
            </a:r>
            <a:r>
              <a:rPr lang="en-US" dirty="0"/>
              <a:t>- Is rewriteable and uses a high power laser. It is suitable for archiving data.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EDCC70-865D-448F-90AC-D29F4446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116215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Storage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Digital Versatile Disc (DVD</a:t>
            </a:r>
            <a:r>
              <a:rPr lang="en-US" dirty="0"/>
              <a:t>): </a:t>
            </a:r>
          </a:p>
          <a:p>
            <a:pPr lvl="1">
              <a:defRPr/>
            </a:pPr>
            <a:r>
              <a:rPr lang="en-US" dirty="0"/>
              <a:t>Is an optical disc technology for distributing multimedia and feature length movies.</a:t>
            </a:r>
          </a:p>
          <a:p>
            <a:pPr lvl="1">
              <a:defRPr/>
            </a:pPr>
            <a:r>
              <a:rPr lang="en-US" dirty="0"/>
              <a:t>Can store up to 10GB of data. They provide sharp and detailed video resolution.</a:t>
            </a:r>
          </a:p>
          <a:p>
            <a:pPr lvl="1">
              <a:defRPr/>
            </a:pPr>
            <a:r>
              <a:rPr lang="en-US" dirty="0"/>
              <a:t>The two types of DVDs are DVD-video and DVD-ROM.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E3B3BE-6BFF-41CB-A283-35189455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527902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Storage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Compact disc read-only memory (</a:t>
            </a:r>
            <a:r>
              <a:rPr lang="en-US" b="1" dirty="0">
                <a:solidFill>
                  <a:srgbClr val="FF0000"/>
                </a:solidFill>
              </a:rPr>
              <a:t>CD-ROM</a:t>
            </a:r>
            <a:r>
              <a:rPr lang="en-US" dirty="0"/>
              <a:t>) player - Is an important delivery medium for large, mass-produced multimedia projects.</a:t>
            </a:r>
          </a:p>
          <a:p>
            <a:pPr>
              <a:defRPr/>
            </a:pPr>
            <a:r>
              <a:rPr lang="en-US" dirty="0"/>
              <a:t>CD Recordable </a:t>
            </a:r>
            <a:r>
              <a:rPr lang="en-US" b="1" dirty="0">
                <a:solidFill>
                  <a:srgbClr val="FF0000"/>
                </a:solidFill>
              </a:rPr>
              <a:t>(CD-R</a:t>
            </a:r>
            <a:r>
              <a:rPr lang="en-US" dirty="0"/>
              <a:t>) - Is very inexpensive, and suitable for short-run distribution of finished multimedia projects. These write-once CDs can be used as high-capacity file archives.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24341B-9CEB-4E89-B456-C2E9E765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40685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Keyboard</a:t>
            </a:r>
            <a:r>
              <a:rPr lang="en-US" dirty="0"/>
              <a:t> - Is the most commonly used input device. The most common keyboard for PCs is the 101 style, which provides 101 keys.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Mouse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- Is the standard input device for a graphical user interface (GUI).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1B20B0-8876-4323-A76C-89667A88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244426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Trackball</a:t>
            </a:r>
            <a:r>
              <a:rPr lang="en-US" dirty="0"/>
              <a:t> - It is suitable to small confined environments such as a portable laptop.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 err="1">
                <a:solidFill>
                  <a:srgbClr val="FF0000"/>
                </a:solidFill>
              </a:rPr>
              <a:t>Touchscreen</a:t>
            </a:r>
            <a:r>
              <a:rPr lang="en-US" dirty="0"/>
              <a:t> - They are monitors that usually have a textured coating across the glass face</a:t>
            </a:r>
            <a:endParaRPr lang="en-MY" dirty="0"/>
          </a:p>
        </p:txBody>
      </p:sp>
      <p:pic>
        <p:nvPicPr>
          <p:cNvPr id="4" name="Picture 7" descr="http://3.bp.blogspot.com/_EQfiCVA69Yo/TT6aPFwzWtI/AAAAAAAAADk/xxcbebmdH-Y/s1600/track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interactive.usc.edu/archives/immersion%20touch%20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80656"/>
            <a:ext cx="280828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1AD5DD-79EB-4A94-A7CE-F4975981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11901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Macintosh </a:t>
            </a:r>
            <a:r>
              <a:rPr lang="en-US" dirty="0" err="1"/>
              <a:t>vs</a:t>
            </a:r>
            <a:r>
              <a:rPr lang="en-US" dirty="0"/>
              <a:t> Windows Platform</a:t>
            </a:r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5921" r="28571" b="48158"/>
          <a:stretch/>
        </p:blipFill>
        <p:spPr bwMode="auto">
          <a:xfrm>
            <a:off x="3581400" y="1425532"/>
            <a:ext cx="2133600" cy="80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90CF83-B983-43E0-B6D6-D3F5AB58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56315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Magnetic card encoder and reader </a:t>
            </a:r>
            <a:r>
              <a:rPr lang="en-US" dirty="0"/>
              <a:t>- Is useful when an interface is needed for a database application or multimedia project that tracks users.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Graphic tablet </a:t>
            </a:r>
            <a:r>
              <a:rPr lang="en-US" dirty="0"/>
              <a:t>- Provides great control for editing finely detailed graphic elements.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Scanner</a:t>
            </a:r>
            <a:r>
              <a:rPr lang="en-US" dirty="0"/>
              <a:t> - Is the most useful device for producing multimedia. They are categorized as flat-bed, handheld, and drum.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520CEF-007B-4F56-A6EA-E731BD7C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686295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Input Devices</a:t>
            </a:r>
            <a:endParaRPr lang="en-M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7062"/>
            <a:ext cx="36957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75552"/>
            <a:ext cx="3619575" cy="43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10A0A1-DCCB-4502-BB14-C9B7A159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007086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972320" cy="4873752"/>
          </a:xfrm>
        </p:spPr>
        <p:txBody>
          <a:bodyPr/>
          <a:lstStyle/>
          <a:p>
            <a:pPr>
              <a:defRPr/>
            </a:pPr>
            <a:r>
              <a:rPr lang="en-US" dirty="0"/>
              <a:t>Optical Character Recognition (</a:t>
            </a:r>
            <a:r>
              <a:rPr lang="en-US" b="1" dirty="0">
                <a:solidFill>
                  <a:srgbClr val="FF0000"/>
                </a:solidFill>
              </a:rPr>
              <a:t>OCR</a:t>
            </a:r>
            <a:r>
              <a:rPr lang="en-US" dirty="0"/>
              <a:t>) device - is used to convert printed matter into ASCII text files.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Infrared remote </a:t>
            </a:r>
            <a:r>
              <a:rPr lang="en-US" dirty="0"/>
              <a:t>- is used to interact with the project when the user needs to move about.</a:t>
            </a:r>
          </a:p>
          <a:p>
            <a:endParaRPr lang="en-MY" dirty="0"/>
          </a:p>
        </p:txBody>
      </p:sp>
      <p:pic>
        <p:nvPicPr>
          <p:cNvPr id="4" name="Picture 5" descr="http://www.cedmagic.com/tech-info/remote-control/sft100-ir-rem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572008"/>
            <a:ext cx="3048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8798B2-0FE5-41E3-8744-28BA45E2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04606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Voice recognition system </a:t>
            </a:r>
            <a:r>
              <a:rPr lang="en-US" dirty="0"/>
              <a:t>- Is used to facilitate hands-free interaction with the project.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Digital camera </a:t>
            </a:r>
            <a:r>
              <a:rPr lang="en-US" dirty="0"/>
              <a:t>- Is used to capture still images of a specific resolution, and store them in camera’s memory. These images can then be uploaded to a computer.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F94965-72C7-4CDC-8556-1C890ACA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204702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dirty="0"/>
              <a:t>Audio devices:</a:t>
            </a:r>
          </a:p>
          <a:p>
            <a:pPr lvl="1">
              <a:defRPr/>
            </a:pPr>
            <a:r>
              <a:rPr lang="en-US" dirty="0"/>
              <a:t>They include sound chips and microphones.</a:t>
            </a:r>
          </a:p>
          <a:p>
            <a:pPr lvl="1">
              <a:defRPr/>
            </a:pPr>
            <a:r>
              <a:rPr lang="en-US" dirty="0"/>
              <a:t>Amplifiers are required when the project has to be presented to a large audience or in a noisy setting.</a:t>
            </a:r>
          </a:p>
          <a:p>
            <a:pPr lvl="1">
              <a:defRPr/>
            </a:pPr>
            <a:r>
              <a:rPr lang="en-US" dirty="0"/>
              <a:t>Speakers can be internal or external.</a:t>
            </a:r>
          </a:p>
          <a:p>
            <a:endParaRPr lang="en-M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3773871" cy="207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D2E20-C675-4B6F-B9DE-7166BDBD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83983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Output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dirty="0"/>
              <a:t>Video devices:</a:t>
            </a:r>
          </a:p>
          <a:p>
            <a:pPr lvl="1">
              <a:defRPr/>
            </a:pPr>
            <a:r>
              <a:rPr lang="en-US" dirty="0"/>
              <a:t>Video creates the maximum visual impact.</a:t>
            </a:r>
          </a:p>
          <a:p>
            <a:pPr lvl="1">
              <a:defRPr/>
            </a:pPr>
            <a:r>
              <a:rPr lang="en-US" dirty="0"/>
              <a:t>Video devices include videodisc players and video cards.</a:t>
            </a:r>
          </a:p>
          <a:p>
            <a:pPr lvl="1">
              <a:defRPr/>
            </a:pPr>
            <a:r>
              <a:rPr lang="en-US" dirty="0"/>
              <a:t>Videodisc players provide precise control over the image being viewed.</a:t>
            </a:r>
          </a:p>
          <a:p>
            <a:pPr lvl="1">
              <a:defRPr/>
            </a:pPr>
            <a:r>
              <a:rPr lang="en-US" dirty="0"/>
              <a:t>Video cards enable the user to place an image in a window on the computer monitor.</a:t>
            </a:r>
          </a:p>
          <a:p>
            <a:pPr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EF3DE-ED14-4B25-9631-A160CFD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319434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Output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dirty="0"/>
              <a:t>Projectors:</a:t>
            </a:r>
          </a:p>
          <a:p>
            <a:pPr lvl="1">
              <a:defRPr/>
            </a:pPr>
            <a:r>
              <a:rPr lang="en-US" dirty="0"/>
              <a:t>Projectors are used when you have a larger audience that can be accommodated around a computer monitor.</a:t>
            </a:r>
          </a:p>
          <a:p>
            <a:pPr lvl="1">
              <a:defRPr/>
            </a:pPr>
            <a:r>
              <a:rPr lang="en-US" dirty="0"/>
              <a:t>The different types of projectors include cathode-ray tube (CRT), liquid-crystal display (LCD) panels, stand-alone LCD projectors, and light-valve</a:t>
            </a:r>
            <a:endParaRPr lang="en-M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238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1B272-D3A6-41FD-9659-5E1B7F2F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643424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Output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Projectors (continued):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CRT</a:t>
            </a:r>
            <a:r>
              <a:rPr lang="en-US" dirty="0"/>
              <a:t> projectors are compatible with the output of most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computers as well as televisions.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LCD</a:t>
            </a:r>
            <a:r>
              <a:rPr lang="en-US" dirty="0"/>
              <a:t> panels are portable devices that are popular for on-the-road presentations.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Light-valve</a:t>
            </a:r>
            <a:r>
              <a:rPr lang="en-US" dirty="0"/>
              <a:t> projectors use liquid crystal technology. The images generated are very bright and color saturated and can be projected onto wide screens.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C4434-AC23-4ECD-8291-6AC5EA49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098770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Output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dirty="0"/>
              <a:t>Printers: </a:t>
            </a:r>
          </a:p>
          <a:p>
            <a:pPr lvl="1">
              <a:defRPr/>
            </a:pPr>
            <a:r>
              <a:rPr lang="en-US" dirty="0"/>
              <a:t>The two types of printers are </a:t>
            </a:r>
            <a:r>
              <a:rPr lang="en-US" i="1" dirty="0"/>
              <a:t>laser</a:t>
            </a:r>
            <a:r>
              <a:rPr lang="en-US" dirty="0"/>
              <a:t> and </a:t>
            </a:r>
            <a:r>
              <a:rPr lang="en-US" i="1" dirty="0"/>
              <a:t>inkjet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i="1" dirty="0"/>
              <a:t>Laser printers </a:t>
            </a:r>
            <a:r>
              <a:rPr lang="en-US" dirty="0"/>
              <a:t>offer higher print quality, lower operating costs, but a higher initial cost.</a:t>
            </a:r>
          </a:p>
          <a:p>
            <a:pPr lvl="1">
              <a:defRPr/>
            </a:pPr>
            <a:r>
              <a:rPr lang="en-US" i="1" dirty="0"/>
              <a:t>Inkjet printers </a:t>
            </a:r>
            <a:r>
              <a:rPr lang="en-US" dirty="0"/>
              <a:t>are comparatively cheaper, but require higher maintenance.</a:t>
            </a:r>
          </a:p>
          <a:p>
            <a:pPr lvl="1">
              <a:defRPr/>
            </a:pPr>
            <a:r>
              <a:rPr lang="en-US" dirty="0"/>
              <a:t>Color printers have become an important part of multimedia development.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2669FC-7889-4FD5-9C47-B236E177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81888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Devices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Modems</a:t>
            </a:r>
          </a:p>
          <a:p>
            <a:r>
              <a:rPr lang="en-US" dirty="0"/>
              <a:t>ISDN </a:t>
            </a:r>
          </a:p>
          <a:p>
            <a:r>
              <a:rPr lang="en-US" dirty="0"/>
              <a:t>Cable modems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93BFC4-654D-4ABC-A355-AD7F920F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47299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Macintosh </a:t>
            </a:r>
            <a:r>
              <a:rPr lang="en-US" dirty="0" err="1"/>
              <a:t>vs</a:t>
            </a:r>
            <a:r>
              <a:rPr lang="en-US" dirty="0"/>
              <a:t> Windows Platform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Macintosh</a:t>
            </a:r>
            <a:r>
              <a:rPr lang="en-US" sz="2800" dirty="0"/>
              <a:t> platform:</a:t>
            </a:r>
          </a:p>
          <a:p>
            <a:pPr lvl="1">
              <a:defRPr/>
            </a:pPr>
            <a:r>
              <a:rPr lang="en-US" dirty="0"/>
              <a:t>Was launched by </a:t>
            </a:r>
            <a:r>
              <a:rPr lang="en-US" b="1" dirty="0">
                <a:solidFill>
                  <a:srgbClr val="FF0000"/>
                </a:solidFill>
              </a:rPr>
              <a:t>Apple</a:t>
            </a:r>
            <a:r>
              <a:rPr lang="en-US" dirty="0"/>
              <a:t> in 1984.</a:t>
            </a:r>
          </a:p>
          <a:p>
            <a:pPr lvl="1">
              <a:defRPr/>
            </a:pPr>
            <a:r>
              <a:rPr lang="en-US" dirty="0"/>
              <a:t>Has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good</a:t>
            </a:r>
            <a:r>
              <a:rPr lang="en-US" dirty="0"/>
              <a:t> built-in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audio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high-quality graphics </a:t>
            </a:r>
            <a:r>
              <a:rPr lang="en-US" dirty="0"/>
              <a:t>capability.</a:t>
            </a:r>
          </a:p>
          <a:p>
            <a:pPr lvl="1">
              <a:defRPr/>
            </a:pPr>
            <a:r>
              <a:rPr lang="en-US" dirty="0"/>
              <a:t>Includes hardware and software for </a:t>
            </a:r>
            <a:r>
              <a:rPr lang="en-US" b="1" dirty="0">
                <a:solidFill>
                  <a:srgbClr val="FF0000"/>
                </a:solidFill>
              </a:rPr>
              <a:t>digitizing and editing video </a:t>
            </a:r>
            <a:r>
              <a:rPr lang="en-US" dirty="0"/>
              <a:t>and producing DVD discs.</a:t>
            </a:r>
          </a:p>
          <a:p>
            <a:pPr lvl="1">
              <a:defRPr/>
            </a:pPr>
            <a:r>
              <a:rPr lang="en-US" dirty="0"/>
              <a:t>Makes multimedia project development </a:t>
            </a:r>
            <a:r>
              <a:rPr lang="en-US" b="1" dirty="0">
                <a:solidFill>
                  <a:srgbClr val="FF0000"/>
                </a:solidFill>
              </a:rPr>
              <a:t>easier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smoother</a:t>
            </a:r>
            <a:r>
              <a:rPr lang="en-US" dirty="0"/>
              <a:t>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96BCC-1DCD-4BBF-AEC7-0E7C54A5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55A2E20-B40C-4F3E-85D7-A70F80DE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5921" r="50968" b="48158"/>
          <a:stretch/>
        </p:blipFill>
        <p:spPr bwMode="auto">
          <a:xfrm>
            <a:off x="6553200" y="1524000"/>
            <a:ext cx="1018592" cy="80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862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Modems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/>
          <a:lstStyle/>
          <a:p>
            <a:pPr>
              <a:defRPr/>
            </a:pPr>
            <a:r>
              <a:rPr lang="en-US" dirty="0"/>
              <a:t>Modems modulate and de-modulate</a:t>
            </a:r>
            <a:r>
              <a:rPr lang="en-US" b="1" dirty="0">
                <a:solidFill>
                  <a:srgbClr val="FF0000"/>
                </a:solidFill>
              </a:rPr>
              <a:t> analog signals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They provide </a:t>
            </a:r>
            <a:r>
              <a:rPr lang="en-US" b="1" dirty="0">
                <a:solidFill>
                  <a:srgbClr val="FF0000"/>
                </a:solidFill>
              </a:rPr>
              <a:t>connectivity</a:t>
            </a:r>
            <a:r>
              <a:rPr lang="en-US" dirty="0"/>
              <a:t> through standard </a:t>
            </a:r>
            <a:r>
              <a:rPr lang="en-US" b="1" dirty="0">
                <a:solidFill>
                  <a:srgbClr val="FF0000"/>
                </a:solidFill>
              </a:rPr>
              <a:t>phone lines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Modems can be internal or external.</a:t>
            </a:r>
          </a:p>
          <a:p>
            <a:pPr>
              <a:defRPr/>
            </a:pPr>
            <a:r>
              <a:rPr lang="en-US" dirty="0"/>
              <a:t>Modem speed is measured in baud, and the standard modem speed should be at least 56 Kbps.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C19AA-12EF-444B-8F61-BF238221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98595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Modems</a:t>
            </a:r>
            <a:endParaRPr lang="en-M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5066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837D6E-1729-409E-89DB-6141063E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559472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24" cy="487375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ISDN stands for </a:t>
            </a:r>
            <a:r>
              <a:rPr lang="en-US" b="1" dirty="0">
                <a:solidFill>
                  <a:srgbClr val="FF0000"/>
                </a:solidFill>
              </a:rPr>
              <a:t>Integrated Services Digital Network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It is used for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higher transmission speeds by telephone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They transfer data at the rate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128 Kbps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ISDN lines are used for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networking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Internet access</a:t>
            </a:r>
            <a:r>
              <a:rPr lang="en-US" dirty="0"/>
              <a:t>, 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audio-video conferencing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They are more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expensive</a:t>
            </a:r>
            <a:r>
              <a:rPr lang="en-US" dirty="0"/>
              <a:t> than the conventional analog lines.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D95F8F-0B3D-483A-8A14-DD0818C3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245383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5" descr="http://img.zdnet.com/techDirectory/ISDN2.GIF"/>
          <p:cNvPicPr>
            <a:picLocks noChangeAspect="1" noChangeArrowheads="1"/>
          </p:cNvPicPr>
          <p:nvPr/>
        </p:nvPicPr>
        <p:blipFill rotWithShape="1">
          <a:blip r:embed="rId2" cstate="print"/>
          <a:srcRect t="9607"/>
          <a:stretch/>
        </p:blipFill>
        <p:spPr bwMode="auto">
          <a:xfrm>
            <a:off x="1981200" y="1907628"/>
            <a:ext cx="4429156" cy="432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125CB7-C0B2-4C82-8749-EAE0C0A1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805496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Modems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They provide Internet access at speeds </a:t>
            </a:r>
            <a:r>
              <a:rPr lang="en-US" b="1" dirty="0">
                <a:solidFill>
                  <a:srgbClr val="FF0000"/>
                </a:solidFill>
              </a:rPr>
              <a:t>faster</a:t>
            </a:r>
            <a:r>
              <a:rPr lang="en-US" dirty="0"/>
              <a:t> than a telephone modem, over the same cable network that supplies the television signal.</a:t>
            </a:r>
          </a:p>
          <a:p>
            <a:pPr>
              <a:defRPr/>
            </a:pPr>
            <a:r>
              <a:rPr lang="en-US" dirty="0"/>
              <a:t>However, due to noise in the system, sending rates may be much </a:t>
            </a:r>
            <a:r>
              <a:rPr lang="en-US" b="1" dirty="0">
                <a:solidFill>
                  <a:srgbClr val="FF0000"/>
                </a:solidFill>
              </a:rPr>
              <a:t>slower</a:t>
            </a:r>
            <a:r>
              <a:rPr lang="en-US" dirty="0"/>
              <a:t> than receiving rates.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A31990-628C-4FF2-947A-136611D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157161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r>
              <a:rPr lang="en-US" dirty="0"/>
              <a:t>Macintosh and Windows are the two most common hardware platforms used in multimedia.</a:t>
            </a:r>
          </a:p>
          <a:p>
            <a:r>
              <a:rPr lang="en-US" dirty="0"/>
              <a:t>LANs, WANs, Ethernet, and client-server software facilitate communication and connectivity among computers.</a:t>
            </a:r>
          </a:p>
          <a:p>
            <a:r>
              <a:rPr lang="en-US" dirty="0"/>
              <a:t>Storage devices include floppy disks, hard disks, Zip drives, </a:t>
            </a:r>
            <a:r>
              <a:rPr lang="en-US" dirty="0" err="1"/>
              <a:t>Jaz</a:t>
            </a:r>
            <a:r>
              <a:rPr lang="en-US" dirty="0"/>
              <a:t> drives, MO drives, DVDs, and CD-ROMs.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6885FA-B234-438D-9094-7F8DDBE2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794131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Input devices include keyboards, mice, trackballs, </a:t>
            </a:r>
            <a:r>
              <a:rPr lang="en-US" dirty="0" err="1"/>
              <a:t>touchscreens</a:t>
            </a:r>
            <a:r>
              <a:rPr lang="en-US" dirty="0"/>
              <a:t>, graphic tablets, scanners, OCR devices, infrared remotes, voice recognition software, and digital cameras.</a:t>
            </a:r>
          </a:p>
          <a:p>
            <a:r>
              <a:rPr lang="en-US" dirty="0"/>
              <a:t>Output devices include audio devices, speakers, amplifiers, monitors, video devices, projectors, and printers.</a:t>
            </a:r>
          </a:p>
          <a:p>
            <a:r>
              <a:rPr lang="en-US" dirty="0"/>
              <a:t>Communication devices include modems, ISDN lines, and cable modems.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A2685-B850-4F89-9566-A95F9CD5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095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Macintosh </a:t>
            </a:r>
            <a:r>
              <a:rPr lang="en-US" dirty="0" err="1"/>
              <a:t>vs</a:t>
            </a:r>
            <a:r>
              <a:rPr lang="en-US" dirty="0"/>
              <a:t> Windows Platform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Windows</a:t>
            </a:r>
            <a:r>
              <a:rPr lang="en-US" sz="2800" dirty="0"/>
              <a:t> platform:</a:t>
            </a:r>
          </a:p>
          <a:p>
            <a:pPr lvl="1">
              <a:defRPr/>
            </a:pPr>
            <a:r>
              <a:rPr lang="en-US" dirty="0"/>
              <a:t>Is a collection of </a:t>
            </a:r>
            <a:r>
              <a:rPr lang="en-US" b="1" dirty="0">
                <a:solidFill>
                  <a:srgbClr val="FF0000"/>
                </a:solidFill>
              </a:rPr>
              <a:t>different vendor</a:t>
            </a:r>
            <a:r>
              <a:rPr lang="en-US" dirty="0"/>
              <a:t>-neutral components that are tied together by the requirements of the Windows operating system.</a:t>
            </a:r>
          </a:p>
          <a:p>
            <a:pPr lvl="1">
              <a:defRPr/>
            </a:pPr>
            <a:r>
              <a:rPr lang="en-US" dirty="0"/>
              <a:t>Initially focused on </a:t>
            </a:r>
            <a:r>
              <a:rPr lang="en-US" b="1" dirty="0">
                <a:solidFill>
                  <a:srgbClr val="FF0000"/>
                </a:solidFill>
              </a:rPr>
              <a:t>business computing </a:t>
            </a:r>
            <a:r>
              <a:rPr lang="en-US" dirty="0"/>
              <a:t>and was </a:t>
            </a:r>
            <a:r>
              <a:rPr lang="en-US" b="1" dirty="0">
                <a:solidFill>
                  <a:srgbClr val="FF0000"/>
                </a:solidFill>
              </a:rPr>
              <a:t>not suitable for multimedia</a:t>
            </a:r>
            <a:r>
              <a:rPr lang="en-US" dirty="0"/>
              <a:t>. However, it is now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easier to find </a:t>
            </a:r>
            <a:r>
              <a:rPr lang="en-US" dirty="0"/>
              <a:t>multimedia hardware and software for Windows as compared to the Macintosh.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41D017-3F6F-40C6-A102-3294530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F9B831A-8CF1-4E13-BB19-A03912414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0" t="25921" r="28571" b="48158"/>
          <a:stretch/>
        </p:blipFill>
        <p:spPr bwMode="auto">
          <a:xfrm>
            <a:off x="7162800" y="1244557"/>
            <a:ext cx="1143000" cy="80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9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Macintosh </a:t>
            </a:r>
            <a:r>
              <a:rPr lang="en-US" dirty="0" err="1"/>
              <a:t>vs</a:t>
            </a:r>
            <a:r>
              <a:rPr lang="en-US" dirty="0"/>
              <a:t> Windows Platform</a:t>
            </a:r>
            <a:endParaRPr lang="en-M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1"/>
            <a:ext cx="7778606" cy="42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FB2097-FDEC-4F86-9653-692544C8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72843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Macintosh and Windows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Networking is essential for </a:t>
            </a:r>
            <a:r>
              <a:rPr lang="en-US" dirty="0">
                <a:solidFill>
                  <a:srgbClr val="FF0000"/>
                </a:solidFill>
              </a:rPr>
              <a:t>direct communication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sharing of resources </a:t>
            </a:r>
            <a:r>
              <a:rPr lang="en-US" dirty="0"/>
              <a:t>across platforms.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Local area network (LAN</a:t>
            </a:r>
            <a:r>
              <a:rPr lang="en-US" dirty="0"/>
              <a:t>), </a:t>
            </a:r>
            <a:r>
              <a:rPr lang="en-US" b="1" dirty="0">
                <a:solidFill>
                  <a:srgbClr val="FF0000"/>
                </a:solidFill>
              </a:rPr>
              <a:t>wide area network (WAN)</a:t>
            </a:r>
            <a:r>
              <a:rPr lang="en-US" dirty="0"/>
              <a:t>, 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Internet</a:t>
            </a:r>
            <a:r>
              <a:rPr lang="en-US" dirty="0"/>
              <a:t> connections provide connectivity and networking capabilities.</a:t>
            </a:r>
          </a:p>
          <a:p>
            <a:endParaRPr lang="en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982F7-1C6D-4AAD-B213-26A8D29C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3144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Macintosh and Windows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In a </a:t>
            </a:r>
            <a:r>
              <a:rPr lang="en-US" b="1" dirty="0">
                <a:solidFill>
                  <a:srgbClr val="FF0000"/>
                </a:solidFill>
              </a:rPr>
              <a:t>LAN</a:t>
            </a:r>
            <a:r>
              <a:rPr lang="en-US" dirty="0"/>
              <a:t>, workstations are located within a </a:t>
            </a:r>
            <a:r>
              <a:rPr lang="en-US" b="1" dirty="0">
                <a:solidFill>
                  <a:srgbClr val="FF0000"/>
                </a:solidFill>
              </a:rPr>
              <a:t>short distance</a:t>
            </a:r>
            <a:r>
              <a:rPr lang="en-US" dirty="0"/>
              <a:t>. They are relatively </a:t>
            </a:r>
            <a:r>
              <a:rPr lang="en-US" b="1" dirty="0">
                <a:solidFill>
                  <a:srgbClr val="FF0000"/>
                </a:solidFill>
              </a:rPr>
              <a:t>less expensive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In a </a:t>
            </a:r>
            <a:r>
              <a:rPr lang="en-US" b="1" dirty="0">
                <a:solidFill>
                  <a:srgbClr val="FF0000"/>
                </a:solidFill>
              </a:rPr>
              <a:t>WAN</a:t>
            </a:r>
            <a:r>
              <a:rPr lang="en-US" dirty="0"/>
              <a:t>, communication systems </a:t>
            </a:r>
            <a:r>
              <a:rPr lang="en-US" b="1" dirty="0">
                <a:solidFill>
                  <a:srgbClr val="FF0000"/>
                </a:solidFill>
              </a:rPr>
              <a:t>span great distances</a:t>
            </a:r>
            <a:r>
              <a:rPr lang="en-US" dirty="0"/>
              <a:t> and are typically set up and managed by </a:t>
            </a:r>
            <a:r>
              <a:rPr lang="en-US" b="1" dirty="0">
                <a:solidFill>
                  <a:srgbClr val="FF0000"/>
                </a:solidFill>
              </a:rPr>
              <a:t>large corporations</a:t>
            </a:r>
            <a:r>
              <a:rPr lang="en-US" dirty="0"/>
              <a:t>. They are </a:t>
            </a:r>
            <a:r>
              <a:rPr lang="en-US" b="1" dirty="0">
                <a:solidFill>
                  <a:srgbClr val="FF0000"/>
                </a:solidFill>
              </a:rPr>
              <a:t>expensive</a:t>
            </a:r>
            <a:r>
              <a:rPr lang="en-US" dirty="0"/>
              <a:t> to install and maintain.</a:t>
            </a:r>
          </a:p>
          <a:p>
            <a:pPr>
              <a:defRPr/>
            </a:pPr>
            <a:endParaRPr lang="en-US" sz="2800" dirty="0"/>
          </a:p>
          <a:p>
            <a:endParaRPr lang="en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8E19A7-6BDE-4F27-8E04-A759ADCB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02797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Macintosh and Windows</a:t>
            </a:r>
            <a:endParaRPr lang="en-M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0692"/>
            <a:ext cx="7081460" cy="40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1C79AA-1D28-4F7B-B555-3F078731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435705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f0bc8fc8ea1dc39e1dd69b169e1929fad439d5"/>
</p:tagLst>
</file>

<file path=ppt/theme/theme1.xml><?xml version="1.0" encoding="utf-8"?>
<a:theme xmlns:a="http://schemas.openxmlformats.org/drawingml/2006/main" name="ui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uitm</Template>
  <TotalTime>657</TotalTime>
  <Words>1740</Words>
  <Application>Microsoft Office PowerPoint</Application>
  <PresentationFormat>On-screen Show (4:3)</PresentationFormat>
  <Paragraphs>252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uitm</vt:lpstr>
      <vt:lpstr>TOPIC 8 - HARDWARE</vt:lpstr>
      <vt:lpstr>Overview</vt:lpstr>
      <vt:lpstr>Macintosh vs Windows Platform</vt:lpstr>
      <vt:lpstr>Macintosh vs Windows Platform</vt:lpstr>
      <vt:lpstr>Macintosh vs Windows Platform</vt:lpstr>
      <vt:lpstr>Macintosh vs Windows Platform</vt:lpstr>
      <vt:lpstr>Networking Macintosh and Windows</vt:lpstr>
      <vt:lpstr>Networking Macintosh and Windows</vt:lpstr>
      <vt:lpstr>Networking Macintosh and Windows</vt:lpstr>
      <vt:lpstr>(cont.) Networking Macintosh and Windows</vt:lpstr>
      <vt:lpstr>(cont.) Networking Macintosh and Windows</vt:lpstr>
      <vt:lpstr>Connections</vt:lpstr>
      <vt:lpstr>Small Computer System Interface (SCSI)</vt:lpstr>
      <vt:lpstr>Example of SSCI</vt:lpstr>
      <vt:lpstr>Integrated Drive Electronic (IDE)</vt:lpstr>
      <vt:lpstr>Example of IDE</vt:lpstr>
      <vt:lpstr>Universal Serial Bus (USB)</vt:lpstr>
      <vt:lpstr>Universal Serial Bus (USB)</vt:lpstr>
      <vt:lpstr>Firewire</vt:lpstr>
      <vt:lpstr>Firewire</vt:lpstr>
      <vt:lpstr>Memory</vt:lpstr>
      <vt:lpstr>Memory</vt:lpstr>
      <vt:lpstr>Storage Devices</vt:lpstr>
      <vt:lpstr>Storage Devices</vt:lpstr>
      <vt:lpstr>(cont.) Storage Devices</vt:lpstr>
      <vt:lpstr>(cont.) Storage Devices</vt:lpstr>
      <vt:lpstr>(cont.) Storage Devices</vt:lpstr>
      <vt:lpstr>Input Devices</vt:lpstr>
      <vt:lpstr>(cont.) Input Devices</vt:lpstr>
      <vt:lpstr>(cont.) Input Devices</vt:lpstr>
      <vt:lpstr>(cont.) Input Devices</vt:lpstr>
      <vt:lpstr>(cont.) Input Devices</vt:lpstr>
      <vt:lpstr>(cont.) Input Devices</vt:lpstr>
      <vt:lpstr>Output Devices</vt:lpstr>
      <vt:lpstr>(cont.) Output Devices</vt:lpstr>
      <vt:lpstr>(cont.) Output Devices</vt:lpstr>
      <vt:lpstr>(cont.) Output Devices</vt:lpstr>
      <vt:lpstr>(cont.) Output Devices</vt:lpstr>
      <vt:lpstr>Communication Devices</vt:lpstr>
      <vt:lpstr>Modems</vt:lpstr>
      <vt:lpstr>Modems</vt:lpstr>
      <vt:lpstr>ISDN</vt:lpstr>
      <vt:lpstr>ISDN</vt:lpstr>
      <vt:lpstr>Cable Modems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User</dc:creator>
  <cp:lastModifiedBy>User</cp:lastModifiedBy>
  <cp:revision>108</cp:revision>
  <dcterms:created xsi:type="dcterms:W3CDTF">2012-06-24T02:07:10Z</dcterms:created>
  <dcterms:modified xsi:type="dcterms:W3CDTF">2019-05-06T00:51:35Z</dcterms:modified>
</cp:coreProperties>
</file>