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0" r:id="rId16"/>
    <p:sldId id="269" r:id="rId17"/>
    <p:sldId id="270" r:id="rId18"/>
    <p:sldId id="282" r:id="rId19"/>
    <p:sldId id="271" r:id="rId20"/>
    <p:sldId id="284" r:id="rId21"/>
    <p:sldId id="289" r:id="rId22"/>
    <p:sldId id="283" r:id="rId23"/>
    <p:sldId id="272" r:id="rId24"/>
    <p:sldId id="285" r:id="rId25"/>
    <p:sldId id="273" r:id="rId26"/>
    <p:sldId id="286" r:id="rId27"/>
    <p:sldId id="274" r:id="rId28"/>
    <p:sldId id="290" r:id="rId29"/>
    <p:sldId id="275" r:id="rId30"/>
    <p:sldId id="276" r:id="rId31"/>
    <p:sldId id="277" r:id="rId32"/>
    <p:sldId id="288" r:id="rId33"/>
    <p:sldId id="287" r:id="rId34"/>
    <p:sldId id="278" r:id="rId35"/>
    <p:sldId id="291" r:id="rId36"/>
    <p:sldId id="279" r:id="rId37"/>
  </p:sldIdLst>
  <p:sldSz cx="9144000" cy="6858000" type="screen4x3"/>
  <p:notesSz cx="7077075" cy="9077325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1F90F-0243-493F-932E-F77A46DA87D9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EE3F2-E04C-4054-B3C5-C882393F48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6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3C2A-37BF-41C0-85B8-C20F791DB75A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1730"/>
            <a:ext cx="5661660" cy="4084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930FD-2AF5-4FE3-A8AC-638748CC5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29A72A46-FA5F-4BCF-8D0E-B710C770EC31}" type="slidenum">
              <a:rPr lang="en-GB" sz="1200" smtClean="0">
                <a:solidFill>
                  <a:srgbClr val="000000"/>
                </a:solidFill>
                <a:latin typeface="Times New Roman" pitchFamily="-112" charset="0"/>
              </a:rPr>
              <a:pPr eaLnBrk="1" hangingPunct="1"/>
              <a:t>6</a:t>
            </a:fld>
            <a:endParaRPr lang="en-GB" sz="1200">
              <a:solidFill>
                <a:srgbClr val="000000"/>
              </a:solidFill>
              <a:latin typeface="Times New Roman" pitchFamily="-112" charset="0"/>
            </a:endParaRPr>
          </a:p>
        </p:txBody>
      </p:sp>
      <p:sp>
        <p:nvSpPr>
          <p:cNvPr id="6349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681038"/>
            <a:ext cx="4537075" cy="3402012"/>
          </a:xfrm>
          <a:ln/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8509" y="4313086"/>
            <a:ext cx="5658454" cy="40820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30FD-2AF5-4FE3-A8AC-638748CC51B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1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7064-06EC-4151-8A5A-6509A78FFA74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1524000" cy="6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C2DE-AE47-4707-87B8-C98287E1AE8B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A973-FF05-47ED-A566-6EE6EDA55D23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2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30AD-AEED-4DA8-BC49-9FB4EA266925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8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3C74-A99F-41FC-A23D-DCCCEE1070EC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9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8643-AC91-40C9-BC52-1346EC2F427B}" type="datetime1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8ADF-35E9-4A38-9C23-FFF87D21D0AC}" type="datetime1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24D-712B-4C4F-9EB9-148DADDE72EA}" type="datetime1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9BF7-45A9-488A-B2EE-718927B48CD4}" type="datetime1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A6DEC08E-C79D-475D-892E-870EC71568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6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126E-DF77-4323-B5B1-B088FB048809}" type="datetime1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6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C0CE-A632-4F7C-B145-CB43FE6D1F43}" type="datetime1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CSC253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4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DF191-D0B0-4A59-9473-7A1CD830CCE0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CSC253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A6DEC08E-C79D-475D-892E-870EC7156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6629400"/>
            <a:ext cx="92202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3600" y="6629400"/>
            <a:ext cx="32004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43FB2-EC12-4E75-BAFF-BAB5E33E68B7}"/>
              </a:ext>
            </a:extLst>
          </p:cNvPr>
          <p:cNvSpPr txBox="1"/>
          <p:nvPr userDrawn="1"/>
        </p:nvSpPr>
        <p:spPr>
          <a:xfrm>
            <a:off x="9218748" y="381000"/>
            <a:ext cx="830997" cy="745404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800" dirty="0">
                <a:solidFill>
                  <a:srgbClr val="969696"/>
                </a:solidFill>
              </a:rPr>
              <a:t>Design by</a:t>
            </a:r>
          </a:p>
          <a:p>
            <a:r>
              <a:rPr lang="en-US" sz="2400" b="1" dirty="0">
                <a:solidFill>
                  <a:srgbClr val="969696"/>
                </a:solidFill>
              </a:rPr>
              <a:t>MOHD SAIFULNIZAM ABU BAKAR</a:t>
            </a:r>
          </a:p>
        </p:txBody>
      </p:sp>
    </p:spTree>
    <p:extLst>
      <p:ext uri="{BB962C8B-B14F-4D97-AF65-F5344CB8AC3E}">
        <p14:creationId xmlns:p14="http://schemas.microsoft.com/office/powerpoint/2010/main" val="393096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lippingbook.com/online-flipboo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quizlet.com/38274736/flashcard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lipsnack.com/AAB65BD9E8C/eos-1200d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/>
              <a:t>TOPIC </a:t>
            </a:r>
            <a:r>
              <a:rPr lang="en-US" sz="6000" b="1" smtClean="0"/>
              <a:t>9 </a:t>
            </a:r>
            <a:r>
              <a:rPr lang="en-US" sz="6000" b="1" dirty="0"/>
              <a:t>– MULTIMEDIA</a:t>
            </a:r>
            <a:br>
              <a:rPr lang="en-US" sz="6000" b="1" dirty="0"/>
            </a:br>
            <a:r>
              <a:rPr lang="en-US" sz="6000" b="1" dirty="0"/>
              <a:t>AUTHORING TOOLS</a:t>
            </a:r>
          </a:p>
        </p:txBody>
      </p:sp>
      <p:pic>
        <p:nvPicPr>
          <p:cNvPr id="3" name="Picture 2" descr="Image result for multimedia authoring tool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3962400" cy="22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470DC9-41FD-4BAD-AB38-5F82D32489F2}"/>
              </a:ext>
            </a:extLst>
          </p:cNvPr>
          <p:cNvSpPr txBox="1"/>
          <p:nvPr/>
        </p:nvSpPr>
        <p:spPr>
          <a:xfrm>
            <a:off x="1676400" y="5517249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dirty="0"/>
              <a:t>Arranged by :</a:t>
            </a:r>
          </a:p>
          <a:p>
            <a:pPr algn="ctr"/>
            <a:r>
              <a:rPr lang="en-MY" dirty="0"/>
              <a:t>MOHD SAIFULNIZAM ABU BAKAR</a:t>
            </a:r>
          </a:p>
          <a:p>
            <a:pPr algn="ctr"/>
            <a:r>
              <a:rPr lang="en-MY" dirty="0"/>
              <a:t>saiful.uitm.edu.my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Editing and Organizing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Authoring systems include editing tools to </a:t>
            </a:r>
            <a:r>
              <a:rPr lang="en-US" b="1" dirty="0">
                <a:solidFill>
                  <a:srgbClr val="FF0000"/>
                </a:solidFill>
              </a:rPr>
              <a:t>create, edit, and convert </a:t>
            </a:r>
            <a:r>
              <a:rPr lang="en-US" dirty="0"/>
              <a:t>multimedia elements such as animation and video clips. </a:t>
            </a:r>
          </a:p>
          <a:p>
            <a:pPr>
              <a:defRPr/>
            </a:pPr>
            <a:r>
              <a:rPr lang="en-US" dirty="0"/>
              <a:t>The organization, design, and production process for multimedia involves </a:t>
            </a:r>
            <a:r>
              <a:rPr lang="en-US" b="1" dirty="0">
                <a:solidFill>
                  <a:srgbClr val="FF0000"/>
                </a:solidFill>
              </a:rPr>
              <a:t>storyboarding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flowcharting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Visual flowcharting or overview facility </a:t>
            </a:r>
            <a:r>
              <a:rPr lang="en-US" i="1" dirty="0"/>
              <a:t>illustrates</a:t>
            </a:r>
            <a:r>
              <a:rPr lang="en-US" dirty="0"/>
              <a:t> project structure at a </a:t>
            </a:r>
            <a:r>
              <a:rPr lang="en-US" b="1" dirty="0">
                <a:solidFill>
                  <a:srgbClr val="FF0000"/>
                </a:solidFill>
              </a:rPr>
              <a:t>macro level</a:t>
            </a:r>
            <a:r>
              <a:rPr lang="en-US" dirty="0"/>
              <a:t>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0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 Programming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b="1" dirty="0">
                <a:solidFill>
                  <a:srgbClr val="FF0000"/>
                </a:solidFill>
              </a:rPr>
              <a:t>Visual programming </a:t>
            </a:r>
            <a:r>
              <a:rPr lang="en-US" dirty="0"/>
              <a:t>with </a:t>
            </a:r>
            <a:r>
              <a:rPr lang="en-US" i="1" dirty="0"/>
              <a:t>icons </a:t>
            </a:r>
            <a:r>
              <a:rPr lang="en-US" dirty="0"/>
              <a:t>or </a:t>
            </a:r>
            <a:r>
              <a:rPr lang="en-US" i="1" dirty="0"/>
              <a:t>objects</a:t>
            </a:r>
            <a:r>
              <a:rPr lang="en-US" dirty="0"/>
              <a:t> is the simplest and easiest authoring process.</a:t>
            </a:r>
          </a:p>
          <a:p>
            <a:pPr>
              <a:defRPr/>
            </a:pPr>
            <a:r>
              <a:rPr lang="en-US" dirty="0"/>
              <a:t>Visual authoring tools such as </a:t>
            </a:r>
            <a:r>
              <a:rPr lang="en-US" dirty="0" err="1"/>
              <a:t>Authorware</a:t>
            </a:r>
            <a:r>
              <a:rPr lang="en-US" dirty="0"/>
              <a:t> and </a:t>
            </a:r>
            <a:r>
              <a:rPr lang="en-US" dirty="0" err="1"/>
              <a:t>IconAuthor</a:t>
            </a:r>
            <a:r>
              <a:rPr lang="en-US" dirty="0"/>
              <a:t> are suitable for slide shows and presentations.</a:t>
            </a:r>
          </a:p>
          <a:p>
            <a:pPr>
              <a:defRPr/>
            </a:pPr>
            <a:r>
              <a:rPr lang="en-US" dirty="0"/>
              <a:t>Authoring tools offer ‘very high level language’ (VHLL) or interpreted scripting environment.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Interactivity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Interactivity gives the </a:t>
            </a:r>
            <a:r>
              <a:rPr lang="en-US" b="1" dirty="0">
                <a:solidFill>
                  <a:srgbClr val="FF0000"/>
                </a:solidFill>
              </a:rPr>
              <a:t>end user control </a:t>
            </a:r>
            <a:r>
              <a:rPr lang="en-US" dirty="0"/>
              <a:t>over the content and flow of information in a project. </a:t>
            </a:r>
          </a:p>
          <a:p>
            <a:pPr>
              <a:defRPr/>
            </a:pPr>
            <a:r>
              <a:rPr lang="en-US" dirty="0"/>
              <a:t>Simple </a:t>
            </a:r>
            <a:r>
              <a:rPr lang="en-US" b="1" dirty="0">
                <a:solidFill>
                  <a:srgbClr val="FF0000"/>
                </a:solidFill>
              </a:rPr>
              <a:t>branching</a:t>
            </a:r>
            <a:r>
              <a:rPr lang="en-US" dirty="0"/>
              <a:t> is the ability to go to another section of the multimedia production.</a:t>
            </a:r>
          </a:p>
          <a:p>
            <a:pPr>
              <a:buClr>
                <a:schemeClr val="tx1"/>
              </a:buClr>
              <a:defRPr/>
            </a:pPr>
            <a:r>
              <a:rPr lang="en-US" b="1" dirty="0">
                <a:solidFill>
                  <a:srgbClr val="FF0000"/>
                </a:solidFill>
              </a:rPr>
              <a:t>Conditional branching </a:t>
            </a:r>
            <a:r>
              <a:rPr lang="en-US" dirty="0"/>
              <a:t>is an activity based on the results of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IF-THEN</a:t>
            </a:r>
            <a:r>
              <a:rPr lang="en-US" dirty="0"/>
              <a:t> decisions or events.</a:t>
            </a:r>
          </a:p>
          <a:p>
            <a:pPr>
              <a:buClr>
                <a:schemeClr val="tx1"/>
              </a:buClr>
              <a:defRPr/>
            </a:pPr>
            <a:r>
              <a:rPr lang="en-US" b="1" dirty="0">
                <a:solidFill>
                  <a:srgbClr val="FF0000"/>
                </a:solidFill>
              </a:rPr>
              <a:t>Structured language </a:t>
            </a:r>
            <a:r>
              <a:rPr lang="en-US" dirty="0"/>
              <a:t>supports complex programming logic, subroutines, event tracking, and message passing among objects and elements.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4- Performance Tuning and Playback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Achieving </a:t>
            </a:r>
            <a:r>
              <a:rPr lang="en-US" b="1" dirty="0">
                <a:solidFill>
                  <a:srgbClr val="FF0000"/>
                </a:solidFill>
              </a:rPr>
              <a:t>synchronization</a:t>
            </a:r>
            <a:r>
              <a:rPr lang="en-US" dirty="0"/>
              <a:t> is </a:t>
            </a:r>
            <a:r>
              <a:rPr lang="en-US" i="1" dirty="0"/>
              <a:t>difficult</a:t>
            </a:r>
            <a:r>
              <a:rPr lang="en-US" dirty="0"/>
              <a:t>, considering that performance of the </a:t>
            </a:r>
            <a:r>
              <a:rPr lang="en-US" i="1" dirty="0"/>
              <a:t>different</a:t>
            </a:r>
            <a:r>
              <a:rPr lang="en-US" dirty="0"/>
              <a:t> computers used for multimedia development and delivery varies. </a:t>
            </a:r>
          </a:p>
          <a:p>
            <a:pPr>
              <a:defRPr/>
            </a:pPr>
            <a:r>
              <a:rPr lang="en-US" dirty="0"/>
              <a:t>Authoring system should facilitate precise </a:t>
            </a:r>
            <a:r>
              <a:rPr lang="en-US" b="1" dirty="0">
                <a:solidFill>
                  <a:srgbClr val="FF0000"/>
                </a:solidFill>
              </a:rPr>
              <a:t>timing of events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It should enable developers to </a:t>
            </a:r>
            <a:r>
              <a:rPr lang="en-US" b="1" dirty="0">
                <a:solidFill>
                  <a:srgbClr val="FF0000"/>
                </a:solidFill>
              </a:rPr>
              <a:t>build a part </a:t>
            </a:r>
            <a:r>
              <a:rPr lang="en-US" dirty="0"/>
              <a:t>of a project and then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test</a:t>
            </a:r>
            <a:r>
              <a:rPr lang="en-US" dirty="0"/>
              <a:t> it immediately.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8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5- Delivery, Cross Platform and Internet Playability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Delivering the project may require building a </a:t>
            </a:r>
            <a:r>
              <a:rPr lang="en-US" b="1" dirty="0">
                <a:solidFill>
                  <a:srgbClr val="FF0000"/>
                </a:solidFill>
              </a:rPr>
              <a:t>run-time version </a:t>
            </a:r>
            <a:r>
              <a:rPr lang="en-US" dirty="0"/>
              <a:t>of the project, using the multimedia authoring software.</a:t>
            </a:r>
          </a:p>
          <a:p>
            <a:pPr>
              <a:defRPr/>
            </a:pPr>
            <a:r>
              <a:rPr lang="en-US" dirty="0"/>
              <a:t>Run-time version or standalone allows a </a:t>
            </a:r>
            <a:r>
              <a:rPr lang="en-US" b="1" dirty="0">
                <a:solidFill>
                  <a:srgbClr val="FF0000"/>
                </a:solidFill>
              </a:rPr>
              <a:t>project to play back </a:t>
            </a:r>
            <a:r>
              <a:rPr lang="en-US" i="1" dirty="0"/>
              <a:t>without</a:t>
            </a:r>
            <a:r>
              <a:rPr lang="en-US" dirty="0"/>
              <a:t> the complete authoring software and all its tools and editors.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Delivery, Cross Platform and Internet Playability Features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dirty="0"/>
              <a:t>It is important to use tools that facilitate easy transfer </a:t>
            </a:r>
            <a:r>
              <a:rPr lang="en-US" b="1" dirty="0">
                <a:solidFill>
                  <a:srgbClr val="FF0000"/>
                </a:solidFill>
              </a:rPr>
              <a:t>across platforms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Authoring systems provide a means for converting their output to be delivered within the context of HTML or DHTML.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Authoring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/>
              <a:t>Card- and page-based tools.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Icon-based, event-driven tools.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Time-based tools.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495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3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Card- and page-based authoring systems provide a </a:t>
            </a:r>
            <a:r>
              <a:rPr lang="en-US" i="1" dirty="0"/>
              <a:t>simple and easily </a:t>
            </a:r>
            <a:r>
              <a:rPr lang="en-US" dirty="0"/>
              <a:t>understood metaphor for organizing multimedia elements.</a:t>
            </a:r>
          </a:p>
          <a:p>
            <a:r>
              <a:rPr lang="en-MY" dirty="0"/>
              <a:t>Cards are developed that have different elements associated with them and are </a:t>
            </a:r>
            <a:r>
              <a:rPr lang="en-MY" b="1" dirty="0">
                <a:solidFill>
                  <a:srgbClr val="FF0000"/>
                </a:solidFill>
              </a:rPr>
              <a:t>put in stacks</a:t>
            </a:r>
            <a:r>
              <a:rPr lang="en-MY" dirty="0"/>
              <a:t>. </a:t>
            </a:r>
            <a:r>
              <a:rPr lang="en-US" dirty="0"/>
              <a:t>It contains media objects such as </a:t>
            </a:r>
            <a:r>
              <a:rPr lang="en-US" b="1" i="1" dirty="0">
                <a:solidFill>
                  <a:srgbClr val="FF0000"/>
                </a:solidFill>
              </a:rPr>
              <a:t>buttons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</a:rPr>
              <a:t>text fields</a:t>
            </a:r>
            <a:r>
              <a:rPr lang="en-US" b="1" dirty="0">
                <a:solidFill>
                  <a:srgbClr val="FF0000"/>
                </a:solidFill>
              </a:rPr>
              <a:t>, and graphic </a:t>
            </a:r>
            <a:r>
              <a:rPr lang="en-US" b="1" i="1" dirty="0">
                <a:solidFill>
                  <a:srgbClr val="FF0000"/>
                </a:solidFill>
              </a:rPr>
              <a:t>objects</a:t>
            </a:r>
            <a:r>
              <a:rPr lang="en-US" dirty="0"/>
              <a:t>.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7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provides a facility for </a:t>
            </a:r>
            <a:r>
              <a:rPr lang="en-US" b="1" i="1" dirty="0">
                <a:solidFill>
                  <a:srgbClr val="FF0000"/>
                </a:solidFill>
              </a:rPr>
              <a:t>linking </a:t>
            </a:r>
            <a:r>
              <a:rPr lang="en-US" b="1" dirty="0">
                <a:solidFill>
                  <a:srgbClr val="FF0000"/>
                </a:solidFill>
              </a:rPr>
              <a:t>objects to pages or cards. </a:t>
            </a:r>
            <a:r>
              <a:rPr lang="en-MY" dirty="0"/>
              <a:t>You can link the cards by </a:t>
            </a:r>
            <a:r>
              <a:rPr lang="en-MY" b="1" dirty="0">
                <a:solidFill>
                  <a:srgbClr val="FF0000"/>
                </a:solidFill>
              </a:rPr>
              <a:t>allowing the user to click on buttons or other elements and jump to a different card in the stack.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Example : </a:t>
            </a:r>
            <a:r>
              <a:rPr lang="en-MY" dirty="0" err="1"/>
              <a:t>Hypercard</a:t>
            </a:r>
            <a:r>
              <a:rPr lang="en-MY" dirty="0"/>
              <a:t>, </a:t>
            </a:r>
            <a:r>
              <a:rPr lang="en-MY" dirty="0" err="1"/>
              <a:t>ToolBook</a:t>
            </a:r>
            <a:r>
              <a:rPr lang="en-MY" dirty="0"/>
              <a:t>, </a:t>
            </a:r>
            <a:r>
              <a:rPr lang="en-MY" dirty="0" err="1"/>
              <a:t>HyperNext</a:t>
            </a:r>
            <a:r>
              <a:rPr lang="en-MY" dirty="0"/>
              <a:t> Studio, Hyper Studio, </a:t>
            </a:r>
            <a:r>
              <a:rPr lang="en-MY" dirty="0" err="1"/>
              <a:t>PhytonCard</a:t>
            </a:r>
            <a:r>
              <a:rPr lang="en-MY" dirty="0"/>
              <a:t>, </a:t>
            </a:r>
            <a:r>
              <a:rPr lang="en-MY" dirty="0" err="1"/>
              <a:t>LiveCode</a:t>
            </a:r>
            <a:r>
              <a:rPr lang="en-MY" dirty="0"/>
              <a:t> by Revolution</a:t>
            </a:r>
          </a:p>
          <a:p>
            <a:endParaRPr lang="en-US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Example : Flip Book</a:t>
            </a:r>
          </a:p>
          <a:p>
            <a:pPr marL="0" indent="0">
              <a:buNone/>
            </a:pPr>
            <a:r>
              <a:rPr lang="en-MY" dirty="0">
                <a:hlinkClick r:id="rId2"/>
              </a:rPr>
              <a:t>https://flippingbook.com/online-flipbook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4343400" cy="274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80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Introduction to multimedia authoring tools.</a:t>
            </a:r>
          </a:p>
          <a:p>
            <a:r>
              <a:rPr lang="en-US" dirty="0"/>
              <a:t>Types of authoring tools.</a:t>
            </a:r>
          </a:p>
          <a:p>
            <a:r>
              <a:rPr lang="en-US" dirty="0"/>
              <a:t>Cross-platform authoring notes.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91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Example: </a:t>
            </a:r>
            <a:r>
              <a:rPr lang="en-MY" dirty="0">
                <a:hlinkClick r:id="rId2"/>
              </a:rPr>
              <a:t>Quizlet Flash Card </a:t>
            </a:r>
            <a:r>
              <a:rPr lang="en-MY" dirty="0"/>
              <a:t>https://quizlet.com/38274736/flashcards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95600"/>
            <a:ext cx="5953125" cy="350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162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MY" dirty="0"/>
              <a:t>Example: </a:t>
            </a:r>
            <a:endParaRPr lang="en-US" dirty="0"/>
          </a:p>
          <a:p>
            <a:r>
              <a:rPr lang="en-US" dirty="0" err="1"/>
              <a:t>LiveCode</a:t>
            </a:r>
            <a:r>
              <a:rPr lang="en-US" dirty="0"/>
              <a:t> from Runtime Revolution (www.runrev.com)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Card and Page-based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en-MY" dirty="0"/>
              <a:t>Example : </a:t>
            </a:r>
            <a:r>
              <a:rPr lang="en-US" dirty="0">
                <a:hlinkClick r:id="rId2"/>
              </a:rPr>
              <a:t>FlipSnack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t="12284" r="23906" b="28664"/>
          <a:stretch/>
        </p:blipFill>
        <p:spPr bwMode="auto">
          <a:xfrm>
            <a:off x="1524000" y="2362200"/>
            <a:ext cx="5867400" cy="356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87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 Icon Based, Event-Driven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58138" cy="48737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Icon-based, event-driven tools provide a visual programming approach to organize and present multimedia.</a:t>
            </a:r>
          </a:p>
          <a:p>
            <a:pPr>
              <a:defRPr/>
            </a:pPr>
            <a:r>
              <a:rPr lang="en-US" dirty="0"/>
              <a:t>Multimedia elements and interaction cues are organized as objects in 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flowchart</a:t>
            </a:r>
            <a:r>
              <a:rPr lang="en-US" dirty="0"/>
              <a:t>.</a:t>
            </a:r>
          </a:p>
          <a:p>
            <a:pPr marL="0" indent="0">
              <a:buNone/>
              <a:defRPr/>
            </a:pPr>
            <a:endParaRPr lang="en-US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4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 Based, Event-Driven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58138" cy="48737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Flowchart can be built by dragging appropriate icons from a library, and then adding the content.</a:t>
            </a:r>
          </a:p>
          <a:p>
            <a:r>
              <a:rPr lang="en-MY" dirty="0"/>
              <a:t>With icon-based programs, you use symbols in a flowchart scheme.</a:t>
            </a:r>
          </a:p>
          <a:p>
            <a:r>
              <a:rPr lang="en-MY" dirty="0"/>
              <a:t>Each icon represents a particular event. </a:t>
            </a:r>
          </a:p>
          <a:p>
            <a:pPr>
              <a:defRPr/>
            </a:pPr>
            <a:endParaRPr lang="en-US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(cont.) Icon Based, Event-Driven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MY" dirty="0"/>
              <a:t>An advantage of icon-based programs is that you can easily see how a title is structured, that is, the flow of a program and especially the branching. </a:t>
            </a:r>
          </a:p>
          <a:p>
            <a:r>
              <a:rPr lang="en-US" dirty="0"/>
              <a:t>Example : Macromedia </a:t>
            </a:r>
            <a:r>
              <a:rPr lang="en-US" dirty="0" err="1"/>
              <a:t>Authorware</a:t>
            </a:r>
            <a:endParaRPr lang="en-US" dirty="0"/>
          </a:p>
          <a:p>
            <a:endParaRPr lang="en-MY" dirty="0"/>
          </a:p>
          <a:p>
            <a:endParaRPr lang="en-MY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343400"/>
            <a:ext cx="2264663" cy="202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38342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83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(cont.) Icon Based, Event-Driven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endParaRPr lang="en-MY" dirty="0"/>
          </a:p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3049701" cy="326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2215"/>
            <a:ext cx="42862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983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Time-Based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Time-based tools are best suited for messages with 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beginning</a:t>
            </a:r>
            <a:r>
              <a:rPr lang="en-US" dirty="0"/>
              <a:t> and an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Some time-based tools facilitate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navigation</a:t>
            </a:r>
            <a:r>
              <a:rPr lang="en-US" dirty="0"/>
              <a:t> and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interactive</a:t>
            </a:r>
            <a:r>
              <a:rPr lang="en-US" dirty="0"/>
              <a:t> control. </a:t>
            </a:r>
          </a:p>
          <a:p>
            <a:r>
              <a:rPr lang="en-MY" dirty="0"/>
              <a:t>Time Based Authoring Programs use a movie metaphor. Like a movie on videotape, you start the multimedia title and it plays until some action causes it to pause or stop. </a:t>
            </a:r>
            <a:endParaRPr lang="en-US" dirty="0"/>
          </a:p>
          <a:p>
            <a:pPr>
              <a:defRPr/>
            </a:pPr>
            <a:r>
              <a:rPr lang="en-US" dirty="0"/>
              <a:t>Adobe’s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Director</a:t>
            </a:r>
            <a:r>
              <a:rPr lang="en-US" dirty="0"/>
              <a:t> and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Flash</a:t>
            </a:r>
            <a:r>
              <a:rPr lang="en-US" dirty="0"/>
              <a:t> are time-based development environments.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51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91534"/>
            <a:ext cx="4996355" cy="374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01" y="2133600"/>
            <a:ext cx="2914859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57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Time-Based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Macromedia/ Adobe  Director:</a:t>
            </a:r>
          </a:p>
          <a:p>
            <a:pPr lvl="1"/>
            <a:r>
              <a:rPr lang="en-US" dirty="0"/>
              <a:t>A multimedia database, ‘Cast’, contains still images, sound files, text, shapes, scripts, movies, and other Director files.</a:t>
            </a:r>
          </a:p>
          <a:p>
            <a:pPr lvl="1"/>
            <a:r>
              <a:rPr lang="en-US" dirty="0"/>
              <a:t>Score is a sequencer for displaying, animating, and playing Cast members. </a:t>
            </a:r>
          </a:p>
          <a:p>
            <a:pPr lvl="1"/>
            <a:r>
              <a:rPr lang="en-US" dirty="0"/>
              <a:t>Lingo is an object-oriented scripting language that enables interactivity and programmed control.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Multimedia authoring tools provide the framework for </a:t>
            </a:r>
            <a:r>
              <a:rPr lang="en-US" b="1" dirty="0">
                <a:solidFill>
                  <a:srgbClr val="FF0000"/>
                </a:solidFill>
              </a:rPr>
              <a:t>organizing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editing</a:t>
            </a:r>
            <a:r>
              <a:rPr lang="en-US" dirty="0"/>
              <a:t> the elements of a multimedia project.</a:t>
            </a:r>
          </a:p>
          <a:p>
            <a:pPr>
              <a:defRPr/>
            </a:pPr>
            <a:r>
              <a:rPr lang="en-US" dirty="0"/>
              <a:t>Authoring software provides an integrated environment for </a:t>
            </a:r>
            <a:r>
              <a:rPr lang="en-US" b="1" dirty="0">
                <a:solidFill>
                  <a:srgbClr val="FF0000"/>
                </a:solidFill>
              </a:rPr>
              <a:t>combining</a:t>
            </a:r>
            <a:r>
              <a:rPr lang="en-US" dirty="0"/>
              <a:t> the content and functions of a project.</a:t>
            </a:r>
          </a:p>
          <a:p>
            <a:pPr>
              <a:defRPr/>
            </a:pPr>
            <a:r>
              <a:rPr lang="en-US" dirty="0"/>
              <a:t>It enables the developer to </a:t>
            </a:r>
            <a:r>
              <a:rPr lang="en-US" b="1" dirty="0">
                <a:solidFill>
                  <a:srgbClr val="FF0000"/>
                </a:solidFill>
              </a:rPr>
              <a:t>create, edit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import</a:t>
            </a:r>
            <a:r>
              <a:rPr lang="en-US" dirty="0"/>
              <a:t> data. </a:t>
            </a:r>
          </a:p>
          <a:p>
            <a:pPr>
              <a:defRPr/>
            </a:pPr>
            <a:endParaRPr lang="en-US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05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Time-Based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Adobe Flash:</a:t>
            </a:r>
          </a:p>
          <a:p>
            <a:pPr lvl="1"/>
            <a:r>
              <a:rPr lang="en-US" dirty="0"/>
              <a:t>Flash is used for delivering rich multimedia content to the Web.</a:t>
            </a:r>
          </a:p>
          <a:p>
            <a:pPr lvl="1"/>
            <a:r>
              <a:rPr lang="en-US" dirty="0"/>
              <a:t>Flash Player plug-in installed in more than 95 percent of the world’s browsers,</a:t>
            </a:r>
          </a:p>
          <a:p>
            <a:pPr lvl="1"/>
            <a:r>
              <a:rPr lang="en-US" dirty="0"/>
              <a:t>It allows the creation of simple static HTML pages with the Flash Player plug-in.</a:t>
            </a:r>
          </a:p>
          <a:p>
            <a:pPr lvl="1"/>
            <a:r>
              <a:rPr lang="en-US" dirty="0" err="1"/>
              <a:t>ActionScript</a:t>
            </a:r>
            <a:r>
              <a:rPr lang="en-US" dirty="0"/>
              <a:t>, the proprietary, under-the-hood scripting language of Flash, is based upon the international </a:t>
            </a:r>
            <a:r>
              <a:rPr lang="en-US" b="1" dirty="0" err="1"/>
              <a:t>ECMAScript</a:t>
            </a:r>
            <a:r>
              <a:rPr lang="en-US" b="1" dirty="0"/>
              <a:t> </a:t>
            </a:r>
            <a:r>
              <a:rPr lang="en-US" dirty="0"/>
              <a:t>standard</a:t>
            </a:r>
          </a:p>
          <a:p>
            <a:pPr lvl="1"/>
            <a:endParaRPr lang="en-US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2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785818"/>
          </a:xfrm>
        </p:spPr>
        <p:txBody>
          <a:bodyPr/>
          <a:lstStyle/>
          <a:p>
            <a:r>
              <a:rPr lang="en-US" dirty="0"/>
              <a:t>(cont.) Time-Based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170" name="Picture 2" descr="http://www.sonic.net/mnitepub/pccafe/reviews/macromedia_flash5/interfac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543800" cy="51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2438400"/>
            <a:ext cx="4648200" cy="990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83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781800" cy="496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96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http://html5maker.com/#/templates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895600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9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Cross-platform Authoring Notes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Macintosh </a:t>
            </a:r>
            <a:r>
              <a:rPr lang="en-US" dirty="0"/>
              <a:t>and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Windows </a:t>
            </a:r>
            <a:r>
              <a:rPr lang="en-US" dirty="0"/>
              <a:t>computers use </a:t>
            </a:r>
            <a:r>
              <a:rPr lang="en-US" i="1" dirty="0"/>
              <a:t>different schemes</a:t>
            </a:r>
            <a:r>
              <a:rPr lang="en-US" dirty="0"/>
              <a:t> to manage text and colors.</a:t>
            </a:r>
          </a:p>
          <a:p>
            <a:pPr>
              <a:defRPr/>
            </a:pPr>
            <a:r>
              <a:rPr lang="en-US" dirty="0"/>
              <a:t>While using text fields, ensure that the text displays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correctly</a:t>
            </a:r>
            <a:r>
              <a:rPr lang="en-US" dirty="0"/>
              <a:t> on both platforms.</a:t>
            </a:r>
          </a:p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Outline</a:t>
            </a:r>
            <a:r>
              <a:rPr lang="en-US" dirty="0"/>
              <a:t> and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shadow</a:t>
            </a:r>
            <a:r>
              <a:rPr lang="en-US" dirty="0"/>
              <a:t> styles on text should be avoided on Macintosh since they are not currently supported in Windows.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77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574089"/>
              </p:ext>
            </p:extLst>
          </p:nvPr>
        </p:nvGraphicFramePr>
        <p:xfrm>
          <a:off x="457200" y="1600200"/>
          <a:ext cx="82296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Card- Or Page-based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LiveCode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Toolbox,Flipbook</a:t>
                      </a:r>
                      <a:r>
                        <a:rPr lang="en-US" sz="3200" dirty="0"/>
                        <a:t> ,</a:t>
                      </a:r>
                      <a:r>
                        <a:rPr lang="en-US" sz="3200" dirty="0" err="1"/>
                        <a:t>Quizlet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Icon-based Or Event-driven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Macromedia  (Adobe) </a:t>
                      </a:r>
                      <a:r>
                        <a:rPr lang="en-US" sz="3200" dirty="0" err="1"/>
                        <a:t>Authorware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Time-based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Adobe </a:t>
                      </a:r>
                      <a:r>
                        <a:rPr lang="en-US" sz="3200" dirty="0" err="1"/>
                        <a:t>Flash,Director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/>
          <a:lstStyle/>
          <a:p>
            <a:r>
              <a:rPr lang="en-US" dirty="0"/>
              <a:t>Multimedia authoring tools provide the framework needed for organizing and editing multimedia elements in a project.</a:t>
            </a:r>
          </a:p>
          <a:p>
            <a:r>
              <a:rPr lang="en-US" dirty="0"/>
              <a:t>The three types of authoring tools are card- or page-based, icon-based or event-driven, and time-based.</a:t>
            </a:r>
          </a:p>
          <a:p>
            <a:r>
              <a:rPr lang="en-US" dirty="0"/>
              <a:t>Text and color compatibility must be verified before moving multimedia projects across platforms.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2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Introduction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MY" dirty="0"/>
              <a:t>Most authoring systems also support a scripting language for more sophisticated applications. </a:t>
            </a:r>
          </a:p>
          <a:p>
            <a:r>
              <a:rPr lang="en-MY" dirty="0"/>
              <a:t>Authoring tools require less technical knowledge to master and are used exclusively for applications that present a mixture of textual, graphical, and audio data.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(cont.) Introduction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MY" dirty="0"/>
              <a:t>Four main perspectives </a:t>
            </a:r>
            <a:r>
              <a:rPr lang="en-MY" b="1" dirty="0">
                <a:solidFill>
                  <a:srgbClr val="FF0000"/>
                </a:solidFill>
              </a:rPr>
              <a:t>in multimedia authoring tools</a:t>
            </a:r>
            <a:r>
              <a:rPr lang="en-MY" b="1" dirty="0"/>
              <a:t>: </a:t>
            </a:r>
          </a:p>
          <a:p>
            <a:pPr lvl="1"/>
            <a:r>
              <a:rPr lang="en-MY" b="1" dirty="0">
                <a:solidFill>
                  <a:srgbClr val="FF0000"/>
                </a:solidFill>
              </a:rPr>
              <a:t>Tool</a:t>
            </a:r>
            <a:r>
              <a:rPr lang="en-MY" b="1" dirty="0"/>
              <a:t> </a:t>
            </a:r>
            <a:r>
              <a:rPr lang="en-MY" dirty="0"/>
              <a:t>(any software package that could authors multimedia product)</a:t>
            </a:r>
          </a:p>
          <a:p>
            <a:pPr lvl="1"/>
            <a:r>
              <a:rPr lang="en-MY" b="1" dirty="0">
                <a:solidFill>
                  <a:srgbClr val="FF0000"/>
                </a:solidFill>
              </a:rPr>
              <a:t>Product</a:t>
            </a:r>
            <a:r>
              <a:rPr lang="en-MY" b="1" dirty="0"/>
              <a:t> </a:t>
            </a:r>
            <a:r>
              <a:rPr lang="en-MY" dirty="0"/>
              <a:t>(the result of combining all multimedia components)</a:t>
            </a:r>
          </a:p>
          <a:p>
            <a:pPr lvl="1"/>
            <a:r>
              <a:rPr lang="en-MY" b="1" dirty="0">
                <a:solidFill>
                  <a:srgbClr val="FF0000"/>
                </a:solidFill>
              </a:rPr>
              <a:t>Developer</a:t>
            </a:r>
            <a:r>
              <a:rPr lang="en-MY" b="1" dirty="0"/>
              <a:t> </a:t>
            </a:r>
            <a:r>
              <a:rPr lang="en-MY" dirty="0"/>
              <a:t>(designers, programmers, and multimedia authors)</a:t>
            </a:r>
          </a:p>
          <a:p>
            <a:pPr lvl="1"/>
            <a:r>
              <a:rPr lang="en-MY" b="1" dirty="0">
                <a:solidFill>
                  <a:srgbClr val="FF0000"/>
                </a:solidFill>
              </a:rPr>
              <a:t>End user </a:t>
            </a:r>
            <a:r>
              <a:rPr lang="en-MY" dirty="0"/>
              <a:t>(customer or viewer)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7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304006" y="304800"/>
            <a:ext cx="853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1000"/>
              </a:lnSpc>
              <a:buClrTx/>
              <a:buFontTx/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What You Need: Authoring Systems </a:t>
            </a:r>
            <a:endParaRPr lang="en-US" sz="4400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2280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eaLnBrk="0" hangingPunct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738188" indent="-280988" eaLnBrk="0" hangingPunct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50"/>
              </a:spcBef>
              <a:spcAft>
                <a:spcPts val="800"/>
              </a:spcAft>
              <a:buFont typeface="Verdana" pitchFamily="32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Helpful ways to get started:</a:t>
            </a: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Use pre-made templates, wizards, and styles to save time on page setup.</a:t>
            </a:r>
          </a:p>
          <a:p>
            <a:pPr lvl="1" eaLnBrk="1" hangingPunct="1">
              <a:lnSpc>
                <a:spcPct val="100000"/>
              </a:lnSpc>
              <a:spcBef>
                <a:spcPts val="550"/>
              </a:spcBef>
              <a:spcAft>
                <a:spcPts val="800"/>
              </a:spcAft>
              <a:buClr>
                <a:srgbClr val="006600"/>
              </a:buClr>
              <a:buFont typeface="Verdana" pitchFamily="32" charset="0"/>
              <a:buChar char="–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Improve document appearance with tables, bulleted and numbered lists, and symbols.</a:t>
            </a:r>
          </a:p>
        </p:txBody>
      </p:sp>
    </p:spTree>
    <p:extLst>
      <p:ext uri="{BB962C8B-B14F-4D97-AF65-F5344CB8AC3E}">
        <p14:creationId xmlns:p14="http://schemas.microsoft.com/office/powerpoint/2010/main" val="2263648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Multimedia Authoring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Authoring system in multimedia.</a:t>
            </a:r>
          </a:p>
          <a:p>
            <a:r>
              <a:rPr lang="en-US" dirty="0"/>
              <a:t>Features of authoring tools.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4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Systems in Multimedia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In multimedia authoring systems, multimedia elements and events are often regarded as </a:t>
            </a:r>
            <a:r>
              <a:rPr lang="en-US" b="1" dirty="0">
                <a:solidFill>
                  <a:srgbClr val="FF0000"/>
                </a:solidFill>
              </a:rPr>
              <a:t>objects.</a:t>
            </a:r>
          </a:p>
          <a:p>
            <a:pPr>
              <a:defRPr/>
            </a:pPr>
            <a:r>
              <a:rPr lang="en-US" dirty="0"/>
              <a:t>Objects exist in a hierarchical order of </a:t>
            </a:r>
            <a:r>
              <a:rPr lang="en-US" b="1" dirty="0">
                <a:solidFill>
                  <a:srgbClr val="FF0000"/>
                </a:solidFill>
              </a:rPr>
              <a:t>parent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child</a:t>
            </a:r>
            <a:r>
              <a:rPr lang="en-US" dirty="0"/>
              <a:t> relationships.</a:t>
            </a:r>
          </a:p>
          <a:p>
            <a:pPr>
              <a:defRPr/>
            </a:pPr>
            <a:r>
              <a:rPr lang="en-US" dirty="0"/>
              <a:t>Each object is assigned </a:t>
            </a:r>
            <a:r>
              <a:rPr lang="en-US" b="1" dirty="0">
                <a:solidFill>
                  <a:srgbClr val="FF0000"/>
                </a:solidFill>
              </a:rPr>
              <a:t>properties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modifiers</a:t>
            </a:r>
            <a:r>
              <a:rPr lang="en-US" dirty="0"/>
              <a:t>. </a:t>
            </a:r>
          </a:p>
          <a:p>
            <a:pPr>
              <a:defRPr/>
            </a:pPr>
            <a:r>
              <a:rPr lang="en-US" dirty="0"/>
              <a:t>On receiving messages, objects perform tasks depending on the properties and modifiers. 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Authoring Tools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</a:rPr>
              <a:t>Editing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organizing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features.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</a:rPr>
              <a:t>Programming</a:t>
            </a:r>
            <a:r>
              <a:rPr lang="en-US" dirty="0"/>
              <a:t> features.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</a:rPr>
              <a:t>Interactivity </a:t>
            </a:r>
            <a:r>
              <a:rPr lang="en-US" dirty="0"/>
              <a:t>features.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Performance </a:t>
            </a:r>
            <a:r>
              <a:rPr lang="en-US" b="1" dirty="0">
                <a:solidFill>
                  <a:srgbClr val="FF0000"/>
                </a:solidFill>
              </a:rPr>
              <a:t>tuning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playback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features.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</a:rPr>
              <a:t>Delivery, cross-platform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Internet playability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features.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C08E-C79D-475D-892E-870EC71568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06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fa8d754a7f095fde427299014f5eb8969cc6a"/>
</p:tagLst>
</file>

<file path=ppt/theme/theme1.xml><?xml version="1.0" encoding="utf-8"?>
<a:theme xmlns:a="http://schemas.openxmlformats.org/drawingml/2006/main" name="uit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uitm</Template>
  <TotalTime>719</TotalTime>
  <Words>1304</Words>
  <Application>Microsoft Office PowerPoint</Application>
  <PresentationFormat>On-screen Show (4:3)</PresentationFormat>
  <Paragraphs>166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uitm</vt:lpstr>
      <vt:lpstr>TOPIC 9 – MULTIMEDIA AUTHORING TOOLS</vt:lpstr>
      <vt:lpstr>Overview</vt:lpstr>
      <vt:lpstr>Introduction</vt:lpstr>
      <vt:lpstr>(cont.) Introduction</vt:lpstr>
      <vt:lpstr>(cont.) Introduction</vt:lpstr>
      <vt:lpstr>PowerPoint Presentation</vt:lpstr>
      <vt:lpstr>Multimedia Authoring Tools</vt:lpstr>
      <vt:lpstr>Authoring Systems in Multimedia</vt:lpstr>
      <vt:lpstr>Features of Authoring Tools</vt:lpstr>
      <vt:lpstr>1- Editing and Organizing features</vt:lpstr>
      <vt:lpstr>2- Programming features</vt:lpstr>
      <vt:lpstr>3- Interactivity Features</vt:lpstr>
      <vt:lpstr>4- Performance Tuning and Playback Features</vt:lpstr>
      <vt:lpstr>5- Delivery, Cross Platform and Internet Playability Features</vt:lpstr>
      <vt:lpstr>Delivery, Cross Platform and Internet Playability Features</vt:lpstr>
      <vt:lpstr>Types of Authoring Tools</vt:lpstr>
      <vt:lpstr>1- Card and Page-based Tools</vt:lpstr>
      <vt:lpstr>1- Card and Page-based Tools</vt:lpstr>
      <vt:lpstr>(cont.) Card and Page-based Tools</vt:lpstr>
      <vt:lpstr>(cont.) Card and Page-based Tools</vt:lpstr>
      <vt:lpstr>(cont.) Card and Page-based Tools</vt:lpstr>
      <vt:lpstr>(cont.) Card and Page-based Tools</vt:lpstr>
      <vt:lpstr>2- Icon Based, Event-Driven Tools</vt:lpstr>
      <vt:lpstr>Icon Based, Event-Driven Tools</vt:lpstr>
      <vt:lpstr>(cont.) Icon Based, Event-Driven Tools</vt:lpstr>
      <vt:lpstr>(cont.) Icon Based, Event-Driven Tools</vt:lpstr>
      <vt:lpstr>3- Time-Based tools</vt:lpstr>
      <vt:lpstr>Software</vt:lpstr>
      <vt:lpstr>(cont.) Time-Based tools</vt:lpstr>
      <vt:lpstr>(cont.) Time-Based tools</vt:lpstr>
      <vt:lpstr>(cont.) Time-Based tools</vt:lpstr>
      <vt:lpstr>PowerPoint Presentation</vt:lpstr>
      <vt:lpstr>Example</vt:lpstr>
      <vt:lpstr>Cross-platform Authoring Notes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User</dc:creator>
  <cp:lastModifiedBy>User</cp:lastModifiedBy>
  <cp:revision>119</cp:revision>
  <dcterms:created xsi:type="dcterms:W3CDTF">2012-06-24T02:07:10Z</dcterms:created>
  <dcterms:modified xsi:type="dcterms:W3CDTF">2019-05-13T00:18:27Z</dcterms:modified>
</cp:coreProperties>
</file>